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39" roundtripDataSignature="AMtx7mgYWBZ4qIKfZKTGsn1uOkUjGAbb6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customschemas.google.com/relationships/presentationmetadata" Target="metadata"/><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1" name="Google Shape;151;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8" name="Google Shape;15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6" name="Google Shape;166;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6" name="Google Shape;176;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8" name="Google Shape;188;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2" name="Google Shape;202;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1" name="Google Shape;211;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9" name="Google Shape;219;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7" name="Google Shape;227;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3" name="Google Shape;233;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0" name="Google Shape;90;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9" name="Google Shape;239;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5" name="Google Shape;245;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1" name="Google Shape;251;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6" name="Google Shape;256;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5" name="Google Shape;265;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6" name="Google Shape;276;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6" name="Google Shape;286;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2" name="Google Shape;292;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8" name="Google Shape;298;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3" name="Google Shape;303;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9" name="Google Shape;309;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5" name="Google Shape;315;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0" name="Google Shape;320;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5" name="Google Shape;325;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0" name="Google Shape;330;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2" name="Google Shape;10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8" name="Google Shape;108;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3" name="Google Shape;113;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8" name="Google Shape;118;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3" name="Google Shape;123;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9" name="Google Shape;129;p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1" name="Shape 11"/>
        <p:cNvGrpSpPr/>
        <p:nvPr/>
      </p:nvGrpSpPr>
      <p:grpSpPr>
        <a:xfrm>
          <a:off x="0" y="0"/>
          <a:ext cx="0" cy="0"/>
          <a:chOff x="0" y="0"/>
          <a:chExt cx="0" cy="0"/>
        </a:xfrm>
      </p:grpSpPr>
      <p:sp>
        <p:nvSpPr>
          <p:cNvPr id="12" name="Google Shape;12;p3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3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68" name="Shape 68"/>
        <p:cNvGrpSpPr/>
        <p:nvPr/>
      </p:nvGrpSpPr>
      <p:grpSpPr>
        <a:xfrm>
          <a:off x="0" y="0"/>
          <a:ext cx="0" cy="0"/>
          <a:chOff x="0" y="0"/>
          <a:chExt cx="0" cy="0"/>
        </a:xfrm>
      </p:grpSpPr>
      <p:sp>
        <p:nvSpPr>
          <p:cNvPr id="69" name="Google Shape;69;p43"/>
          <p:cNvSpPr txBox="1"/>
          <p:nvPr>
            <p:ph type="title"/>
          </p:nvPr>
        </p:nvSpPr>
        <p:spPr>
          <a:xfrm>
            <a:off x="838200" y="556953"/>
            <a:ext cx="10515600" cy="117897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4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4" name="Shape 74"/>
        <p:cNvGrpSpPr/>
        <p:nvPr/>
      </p:nvGrpSpPr>
      <p:grpSpPr>
        <a:xfrm>
          <a:off x="0" y="0"/>
          <a:ext cx="0" cy="0"/>
          <a:chOff x="0" y="0"/>
          <a:chExt cx="0" cy="0"/>
        </a:xfrm>
      </p:grpSpPr>
      <p:sp>
        <p:nvSpPr>
          <p:cNvPr id="75" name="Google Shape;75;p44"/>
          <p:cNvSpPr txBox="1"/>
          <p:nvPr>
            <p:ph type="title"/>
          </p:nvPr>
        </p:nvSpPr>
        <p:spPr>
          <a:xfrm rot="5400000">
            <a:off x="7233501" y="2056664"/>
            <a:ext cx="561169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44"/>
          <p:cNvSpPr txBox="1"/>
          <p:nvPr>
            <p:ph idx="1" type="body"/>
          </p:nvPr>
        </p:nvSpPr>
        <p:spPr>
          <a:xfrm rot="5400000">
            <a:off x="1899501" y="-496036"/>
            <a:ext cx="561169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17" name="Shape 17"/>
        <p:cNvGrpSpPr/>
        <p:nvPr/>
      </p:nvGrpSpPr>
      <p:grpSpPr>
        <a:xfrm>
          <a:off x="0" y="0"/>
          <a:ext cx="0" cy="0"/>
          <a:chOff x="0" y="0"/>
          <a:chExt cx="0" cy="0"/>
        </a:xfrm>
      </p:grpSpPr>
      <p:sp>
        <p:nvSpPr>
          <p:cNvPr id="18" name="Google Shape;18;p35"/>
          <p:cNvSpPr txBox="1"/>
          <p:nvPr>
            <p:ph type="title"/>
          </p:nvPr>
        </p:nvSpPr>
        <p:spPr>
          <a:xfrm>
            <a:off x="831850" y="1670858"/>
            <a:ext cx="10515600" cy="28916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0" name="Google Shape;20;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type="obj">
  <p:cSld name="OBJECT">
    <p:spTree>
      <p:nvGrpSpPr>
        <p:cNvPr id="23" name="Shape 23"/>
        <p:cNvGrpSpPr/>
        <p:nvPr/>
      </p:nvGrpSpPr>
      <p:grpSpPr>
        <a:xfrm>
          <a:off x="0" y="0"/>
          <a:ext cx="0" cy="0"/>
          <a:chOff x="0" y="0"/>
          <a:chExt cx="0" cy="0"/>
        </a:xfrm>
      </p:grpSpPr>
      <p:sp>
        <p:nvSpPr>
          <p:cNvPr id="24" name="Google Shape;24;p36"/>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29" name="Shape 29"/>
        <p:cNvGrpSpPr/>
        <p:nvPr/>
      </p:nvGrpSpPr>
      <p:grpSpPr>
        <a:xfrm>
          <a:off x="0" y="0"/>
          <a:ext cx="0" cy="0"/>
          <a:chOff x="0" y="0"/>
          <a:chExt cx="0" cy="0"/>
        </a:xfrm>
      </p:grpSpPr>
      <p:sp>
        <p:nvSpPr>
          <p:cNvPr id="30" name="Google Shape;30;p37"/>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3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37"/>
          <p:cNvSpPr txBox="1"/>
          <p:nvPr>
            <p:ph idx="2" type="body"/>
          </p:nvPr>
        </p:nvSpPr>
        <p:spPr>
          <a:xfrm>
            <a:off x="6172200" y="1825625"/>
            <a:ext cx="51816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36" name="Shape 36"/>
        <p:cNvGrpSpPr/>
        <p:nvPr/>
      </p:nvGrpSpPr>
      <p:grpSpPr>
        <a:xfrm>
          <a:off x="0" y="0"/>
          <a:ext cx="0" cy="0"/>
          <a:chOff x="0" y="0"/>
          <a:chExt cx="0" cy="0"/>
        </a:xfrm>
      </p:grpSpPr>
      <p:sp>
        <p:nvSpPr>
          <p:cNvPr id="37" name="Google Shape;37;p38"/>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3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3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3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3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5" name="Shape 45"/>
        <p:cNvGrpSpPr/>
        <p:nvPr/>
      </p:nvGrpSpPr>
      <p:grpSpPr>
        <a:xfrm>
          <a:off x="0" y="0"/>
          <a:ext cx="0" cy="0"/>
          <a:chOff x="0" y="0"/>
          <a:chExt cx="0" cy="0"/>
        </a:xfrm>
      </p:grpSpPr>
      <p:sp>
        <p:nvSpPr>
          <p:cNvPr id="46" name="Google Shape;46;p39"/>
          <p:cNvSpPr txBox="1"/>
          <p:nvPr>
            <p:ph type="title"/>
          </p:nvPr>
        </p:nvSpPr>
        <p:spPr>
          <a:xfrm>
            <a:off x="838200" y="53137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0" name="Shape 50"/>
        <p:cNvGrpSpPr/>
        <p:nvPr/>
      </p:nvGrpSpPr>
      <p:grpSpPr>
        <a:xfrm>
          <a:off x="0" y="0"/>
          <a:ext cx="0" cy="0"/>
          <a:chOff x="0" y="0"/>
          <a:chExt cx="0" cy="0"/>
        </a:xfrm>
      </p:grpSpPr>
      <p:sp>
        <p:nvSpPr>
          <p:cNvPr id="51" name="Google Shape;51;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4" name="Shape 54"/>
        <p:cNvGrpSpPr/>
        <p:nvPr/>
      </p:nvGrpSpPr>
      <p:grpSpPr>
        <a:xfrm>
          <a:off x="0" y="0"/>
          <a:ext cx="0" cy="0"/>
          <a:chOff x="0" y="0"/>
          <a:chExt cx="0" cy="0"/>
        </a:xfrm>
      </p:grpSpPr>
      <p:sp>
        <p:nvSpPr>
          <p:cNvPr id="55" name="Google Shape;55;p4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41"/>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41"/>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1" name="Shape 61"/>
        <p:cNvGrpSpPr/>
        <p:nvPr/>
      </p:nvGrpSpPr>
      <p:grpSpPr>
        <a:xfrm>
          <a:off x="0" y="0"/>
          <a:ext cx="0" cy="0"/>
          <a:chOff x="0" y="0"/>
          <a:chExt cx="0" cy="0"/>
        </a:xfrm>
      </p:grpSpPr>
      <p:sp>
        <p:nvSpPr>
          <p:cNvPr id="62" name="Google Shape;62;p42"/>
          <p:cNvSpPr txBox="1"/>
          <p:nvPr>
            <p:ph type="title"/>
          </p:nvPr>
        </p:nvSpPr>
        <p:spPr>
          <a:xfrm>
            <a:off x="839788" y="540326"/>
            <a:ext cx="3932237" cy="151707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42"/>
          <p:cNvSpPr/>
          <p:nvPr>
            <p:ph idx="2" type="pic"/>
          </p:nvPr>
        </p:nvSpPr>
        <p:spPr>
          <a:xfrm>
            <a:off x="5183188" y="987425"/>
            <a:ext cx="6172200" cy="4873625"/>
          </a:xfrm>
          <a:prstGeom prst="rect">
            <a:avLst/>
          </a:prstGeom>
          <a:noFill/>
          <a:ln>
            <a:noFill/>
          </a:ln>
        </p:spPr>
      </p:sp>
      <p:sp>
        <p:nvSpPr>
          <p:cNvPr id="64" name="Google Shape;64;p42"/>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33"/>
          <p:cNvSpPr txBox="1"/>
          <p:nvPr>
            <p:ph type="title"/>
          </p:nvPr>
        </p:nvSpPr>
        <p:spPr>
          <a:xfrm>
            <a:off x="838200" y="573577"/>
            <a:ext cx="10515600" cy="1180407"/>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3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ec.europa.eu/food/system/files/2020-05/f2f_action-plan_2020_strategy-info_en.pdf" TargetMode="External"/><Relationship Id="rId4" Type="http://schemas.openxmlformats.org/officeDocument/2006/relationships/hyperlink" Target="https://ec.europa.eu/food/system/files/2020-05/f2f_action-plan_2020_strategy-info_en.pdf" TargetMode="External"/><Relationship Id="rId5" Type="http://schemas.openxmlformats.org/officeDocument/2006/relationships/image" Target="../media/image2.jpg"/><Relationship Id="rId6" Type="http://schemas.openxmlformats.org/officeDocument/2006/relationships/hyperlink" Target="http://www.siencefacts.ne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1.jpg"/><Relationship Id="rId4" Type="http://schemas.openxmlformats.org/officeDocument/2006/relationships/hyperlink" Target="https://ec.europa.eu/jrc/en/news/soil-erosion-costs-european-farmers-125-billion-year" TargetMode="External"/><Relationship Id="rId5" Type="http://schemas.openxmlformats.org/officeDocument/2006/relationships/hyperlink" Target="https://ec.europa.eu/eurostat/statistics-explained/index.php?title=SDG_2_-_Zero_hunger#Zero_hunger_in_the_EU:_overview_and_key_trends" TargetMode="External"/><Relationship Id="rId6" Type="http://schemas.openxmlformats.org/officeDocument/2006/relationships/hyperlink" Target="https://ec.europa.eu/eurostat/statistics-explained/index.php?title=SDG_2_-_Zero_hunger#Zero_hunger_in_the_EU:_overview_and_key_trends" TargetMode="External"/><Relationship Id="rId7" Type="http://schemas.openxmlformats.org/officeDocument/2006/relationships/hyperlink" Target="https://ec.europa.eu/food/system/files/2020-05/f2f_action-plan_2020_strategy-info_en.pdf" TargetMode="External"/><Relationship Id="rId8" Type="http://schemas.openxmlformats.org/officeDocument/2006/relationships/hyperlink" Target="https://ec.europa.eu/food/system/files/2020-05/f2f_action-plan_2020_strategy-info_en.pdf"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ec.europa.eu/eurostat/statistics-explained/index.php?title=SDG_2_-_Zero_hunger#Zero_hunger_in_the_EU:_overview_and_key_trends" TargetMode="External"/><Relationship Id="rId4" Type="http://schemas.openxmlformats.org/officeDocument/2006/relationships/hyperlink" Target="https://ec.europa.eu/eurostat/statistics-explained/index.php?title=SDG_2_-_Zero_hunger#Zero_hunger_in_the_EU:_overview_and_key_trends" TargetMode="External"/><Relationship Id="rId9" Type="http://schemas.openxmlformats.org/officeDocument/2006/relationships/image" Target="../media/image5.jpg"/><Relationship Id="rId5" Type="http://schemas.openxmlformats.org/officeDocument/2006/relationships/hyperlink" Target="https://ec.europa.eu/food/system/files/2020-05/f2f_action-plan_2020_strategy-info_en.pdf" TargetMode="External"/><Relationship Id="rId6" Type="http://schemas.openxmlformats.org/officeDocument/2006/relationships/hyperlink" Target="https://ec.europa.eu/food/system/files/2020-05/f2f_action-plan_2020_strategy-info_en.pdf" TargetMode="External"/><Relationship Id="rId7" Type="http://schemas.openxmlformats.org/officeDocument/2006/relationships/image" Target="../media/image9.jpg"/><Relationship Id="rId8"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png"/><Relationship Id="rId4" Type="http://schemas.openxmlformats.org/officeDocument/2006/relationships/image" Target="../media/image13.png"/><Relationship Id="rId5" Type="http://schemas.openxmlformats.org/officeDocument/2006/relationships/hyperlink" Target="https://ec.europa.eu/eurostat/statistics-explained/index.php?title=SDG_2_-_Zero_hunger#Zero_hunger_in_the_EU:_overview_and_key_trends" TargetMode="External"/><Relationship Id="rId6" Type="http://schemas.openxmlformats.org/officeDocument/2006/relationships/hyperlink" Target="https://ec.europa.eu/eurostat/statistics-explained/index.php?title=SDG_2_-_Zero_hunger#Zero_hunger_in_the_EU:_overview_and_key_trends" TargetMode="External"/><Relationship Id="rId7" Type="http://schemas.openxmlformats.org/officeDocument/2006/relationships/hyperlink" Target="https://ec.europa.eu/food/system/files/2020-05/f2f_action-plan_2020_strategy-info_en.pdf" TargetMode="External"/><Relationship Id="rId8" Type="http://schemas.openxmlformats.org/officeDocument/2006/relationships/hyperlink" Target="https://ec.europa.eu/food/system/files/2020-05/f2f_action-plan_2020_strategy-info_en.pdf"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8.jpg"/><Relationship Id="rId4" Type="http://schemas.openxmlformats.org/officeDocument/2006/relationships/hyperlink" Target="https://ec.europa.eu/food/system/files/2020-05/f2f_action-plan_2020_strategy-info_en.pdf" TargetMode="External"/><Relationship Id="rId5" Type="http://schemas.openxmlformats.org/officeDocument/2006/relationships/hyperlink" Target="https://ec.europa.eu/regional_policy/en/funding/cohesion-fund/" TargetMode="External"/><Relationship Id="rId6" Type="http://schemas.openxmlformats.org/officeDocument/2006/relationships/hyperlink" Target="https://ec.europa.eu/info/funding-tenders/find-funding/eu-funding-programmes/european-agricultural-fund-rural-development-eafrd_en"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7.png"/><Relationship Id="rId4" Type="http://schemas.openxmlformats.org/officeDocument/2006/relationships/hyperlink" Target="https://ec.europa.eu/food/system/files/2020-05/f2f_action-plan_2020_strategy-info_en.pdf" TargetMode="External"/><Relationship Id="rId5" Type="http://schemas.openxmlformats.org/officeDocument/2006/relationships/hyperlink" Target="https://ec.europa.eu/food/system/files/2020-05/f2f_action-plan_2020_strategy-info_en.pdf"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2.jpg"/><Relationship Id="rId4" Type="http://schemas.openxmlformats.org/officeDocument/2006/relationships/hyperlink" Target="https://ec.europa.eu/food/horizontal-topics/farm-fork-strategy_el" TargetMode="External"/><Relationship Id="rId5" Type="http://schemas.openxmlformats.org/officeDocument/2006/relationships/hyperlink" Target="https://ec.europa.eu/food/horizontal-topics/farm-fork-strategy_el"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s://ec.europa.eu/food/system/files/2020-05/f2f_action-plan_2020_strategy-info_en.pdf" TargetMode="External"/><Relationship Id="rId4" Type="http://schemas.openxmlformats.org/officeDocument/2006/relationships/hyperlink" Target="https://ec.europa.eu/info/food-farming-fisheries/farming/organic-farming/future-organics_en" TargetMode="External"/><Relationship Id="rId5" Type="http://schemas.openxmlformats.org/officeDocument/2006/relationships/hyperlink" Target="https://ec.europa.eu/info/food-farming-fisheries/farming/organic-farming/future-organics_en"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s://ec.europa.eu/food/animals/animal-welfare_en" TargetMode="External"/><Relationship Id="rId4" Type="http://schemas.openxmlformats.org/officeDocument/2006/relationships/hyperlink" Target="https://ec.europa.eu/food/safety/chemical-safety/food-contact-materials/legislation_e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s://een.ec.europa.eu/" TargetMode="External"/><Relationship Id="rId4" Type="http://schemas.openxmlformats.org/officeDocument/2006/relationships/hyperlink" Target="https://ec.europa.eu/social/main.jsp?catId=1223&amp;langId=en"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hyperlink" Target="https://www.euractiv.com/section/agriculture-food/news/in-italy-the-worlds-largest-network-of-farmers-market/" TargetMode="External"/><Relationship Id="rId4" Type="http://schemas.openxmlformats.org/officeDocument/2006/relationships/hyperlink" Target="https://www.campagnamica.it/chi-siamo/#team" TargetMode="External"/><Relationship Id="rId5" Type="http://schemas.openxmlformats.org/officeDocument/2006/relationships/image" Target="../media/image14.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15.jpg"/><Relationship Id="rId4" Type="http://schemas.openxmlformats.org/officeDocument/2006/relationships/hyperlink" Target="https://unsplash.com/@lukasz_rawa"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s://eur-lex.europa.eu/legal-content/EN/TXT/?uri=CELEX:31999L0031" TargetMode="External"/><Relationship Id="rId4" Type="http://schemas.openxmlformats.org/officeDocument/2006/relationships/hyperlink" Target="https://eur-lex.europa.eu/legal-content/EN/TXT/?uri=celex:32018L0850"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hyperlink" Target="https://followgreen.gr/4all/home/how" TargetMode="External"/><Relationship Id="rId4" Type="http://schemas.openxmlformats.org/officeDocument/2006/relationships/hyperlink" Target="http://www.edsna.gr/" TargetMode="External"/><Relationship Id="rId5" Type="http://schemas.openxmlformats.org/officeDocument/2006/relationships/hyperlink" Target="http://www.edsna.gr/"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s://ec.europa.eu/info/strategy/priorities-2019-2024/european-green-deal/agriculture-and-green-deal_en#Inthespotlight" TargetMode="External"/><Relationship Id="rId4" Type="http://schemas.openxmlformats.org/officeDocument/2006/relationships/hyperlink" Target="https://ec.europa.eu/info/food-farming-fisheries/farming/organic-farming/organic-action-plan_en" TargetMode="External"/><Relationship Id="rId5" Type="http://schemas.openxmlformats.org/officeDocument/2006/relationships/hyperlink" Target="https://www.fao.org/energy/agrifood-chains/en/" TargetMode="External"/><Relationship Id="rId6" Type="http://schemas.openxmlformats.org/officeDocument/2006/relationships/hyperlink" Target="https://www.fao.org/climate-change/en/" TargetMode="External"/><Relationship Id="rId7" Type="http://schemas.openxmlformats.org/officeDocument/2006/relationships/hyperlink" Target="https://multimedia.europarl.europa.eu/package/farm-to-fork_17702" TargetMode="External"/><Relationship Id="rId8" Type="http://schemas.openxmlformats.org/officeDocument/2006/relationships/hyperlink" Target="https://ourworldindata.org/greenhouse-gas-emission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0" Type="http://schemas.openxmlformats.org/officeDocument/2006/relationships/hyperlink" Target="https://doi.org/10.3390/su13105443" TargetMode="External"/><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www.un.org/sites/un2.un.org/files/food_systems_concept_paper_scientific_group_-_draft_oct_26.pdf" TargetMode="External"/><Relationship Id="rId4" Type="http://schemas.openxmlformats.org/officeDocument/2006/relationships/hyperlink" Target="https://www.ecologic.eu/sites/default/files/publication/2021/frelih-larsen-21-European-food-and-agriculture-in-a-new-paradigm-WEB.pdf" TargetMode="External"/><Relationship Id="rId9" Type="http://schemas.openxmlformats.org/officeDocument/2006/relationships/hyperlink" Target="https://doi.org/10.1016/j.jrurstud.2021.10.004" TargetMode="External"/><Relationship Id="rId5" Type="http://schemas.openxmlformats.org/officeDocument/2006/relationships/hyperlink" Target="https://ec.europa.eu/food/horizontal-topics/farm-fork-strategy_en" TargetMode="External"/><Relationship Id="rId6" Type="http://schemas.openxmlformats.org/officeDocument/2006/relationships/hyperlink" Target="https://www.fao.org/3/y4671e/y4671e00.htm#Contents" TargetMode="External"/><Relationship Id="rId7" Type="http://schemas.openxmlformats.org/officeDocument/2006/relationships/hyperlink" Target="http://doi.org/10.9770/jesi.2020.7.4(21)" TargetMode="External"/><Relationship Id="rId8" Type="http://schemas.openxmlformats.org/officeDocument/2006/relationships/hyperlink" Target="https://doi.org/10.1016/j.cofs.2021.04.006"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www.un.org/en/climatechange/what-is-climate-change" TargetMode="External"/><Relationship Id="rId4" Type="http://schemas.openxmlformats.org/officeDocument/2006/relationships/hyperlink" Target="https://www.un.org/en/food-systems-summit/leadership#scientific-group" TargetMode="External"/><Relationship Id="rId5" Type="http://schemas.openxmlformats.org/officeDocument/2006/relationships/hyperlink" Target="https://www.fao.org/3/y4671e/y4671e06.htm" TargetMode="External"/><Relationship Id="rId6" Type="http://schemas.openxmlformats.org/officeDocument/2006/relationships/hyperlink" Target="https://eur-lex.europa.eu/legal-content/EN/TXT/?uri=celex%3A32003L0087" TargetMode="External"/><Relationship Id="rId7" Type="http://schemas.openxmlformats.org/officeDocument/2006/relationships/hyperlink" Target="https://www.fao.org/3/i5199e/I5199E.pdf"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524000" y="2348005"/>
            <a:ext cx="9144000" cy="900986"/>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US" cap="small"/>
              <a:t>Transformative Mindset Course</a:t>
            </a:r>
            <a:endParaRPr/>
          </a:p>
        </p:txBody>
      </p:sp>
      <p:sp>
        <p:nvSpPr>
          <p:cNvPr id="85" name="Google Shape;85;p1"/>
          <p:cNvSpPr txBox="1"/>
          <p:nvPr>
            <p:ph idx="1" type="subTitle"/>
          </p:nvPr>
        </p:nvSpPr>
        <p:spPr>
          <a:xfrm>
            <a:off x="1524000" y="3322496"/>
            <a:ext cx="9144000" cy="80443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US"/>
              <a:t>Module 6. </a:t>
            </a:r>
            <a:r>
              <a:rPr b="0" i="0" lang="en-US" u="none" strike="noStrike">
                <a:solidFill>
                  <a:srgbClr val="000000"/>
                </a:solidFill>
              </a:rPr>
              <a:t> From ‘Farm to Fork’: designing a fair, healthy and environmentally-friendly food system</a:t>
            </a:r>
            <a:endParaRPr/>
          </a:p>
        </p:txBody>
      </p:sp>
      <p:pic>
        <p:nvPicPr>
          <p:cNvPr descr="Obraz zawierający tekst&#10;&#10;Opis wygenerowany automatycznie" id="86" name="Google Shape;86;p1"/>
          <p:cNvPicPr preferRelativeResize="0"/>
          <p:nvPr/>
        </p:nvPicPr>
        <p:blipFill rotWithShape="1">
          <a:blip r:embed="rId3">
            <a:alphaModFix/>
          </a:blip>
          <a:srcRect b="0" l="0" r="0" t="0"/>
          <a:stretch/>
        </p:blipFill>
        <p:spPr>
          <a:xfrm>
            <a:off x="3433960" y="515092"/>
            <a:ext cx="4901130" cy="1929468"/>
          </a:xfrm>
          <a:prstGeom prst="rect">
            <a:avLst/>
          </a:prstGeom>
          <a:noFill/>
          <a:ln>
            <a:noFill/>
          </a:ln>
        </p:spPr>
      </p:pic>
      <p:sp>
        <p:nvSpPr>
          <p:cNvPr id="87" name="Google Shape;87;p1"/>
          <p:cNvSpPr txBox="1"/>
          <p:nvPr/>
        </p:nvSpPr>
        <p:spPr>
          <a:xfrm>
            <a:off x="6626087" y="4505739"/>
            <a:ext cx="5446644" cy="153573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Authors: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Georgia Spiliopoulou</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Institution: Hellenic Agency for Local Development &amp; Local Government, Greece</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pic>
        <p:nvPicPr>
          <p:cNvPr id="153" name="Google Shape;153;p8"/>
          <p:cNvPicPr preferRelativeResize="0"/>
          <p:nvPr/>
        </p:nvPicPr>
        <p:blipFill rotWithShape="1">
          <a:blip r:embed="rId3">
            <a:alphaModFix/>
          </a:blip>
          <a:srcRect b="0" l="0" r="8298" t="0"/>
          <a:stretch/>
        </p:blipFill>
        <p:spPr>
          <a:xfrm>
            <a:off x="5096354" y="828568"/>
            <a:ext cx="6167202" cy="5200863"/>
          </a:xfrm>
          <a:prstGeom prst="rect">
            <a:avLst/>
          </a:prstGeom>
          <a:noFill/>
          <a:ln>
            <a:noFill/>
          </a:ln>
        </p:spPr>
      </p:pic>
      <p:sp>
        <p:nvSpPr>
          <p:cNvPr id="154" name="Google Shape;154;p8"/>
          <p:cNvSpPr txBox="1"/>
          <p:nvPr>
            <p:ph idx="1" type="body"/>
          </p:nvPr>
        </p:nvSpPr>
        <p:spPr>
          <a:xfrm>
            <a:off x="316542" y="954464"/>
            <a:ext cx="5043985" cy="1217826"/>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None/>
            </a:pPr>
            <a:r>
              <a:rPr b="1" lang="en-US" sz="3600"/>
              <a:t>The food system</a:t>
            </a:r>
            <a:br>
              <a:rPr b="1" lang="en-US"/>
            </a:br>
            <a:r>
              <a:rPr b="1" i="1" lang="en-US" sz="2600"/>
              <a:t>The whole process </a:t>
            </a:r>
            <a:endParaRPr sz="2600"/>
          </a:p>
        </p:txBody>
      </p:sp>
      <p:sp>
        <p:nvSpPr>
          <p:cNvPr id="155" name="Google Shape;155;p8"/>
          <p:cNvSpPr txBox="1"/>
          <p:nvPr/>
        </p:nvSpPr>
        <p:spPr>
          <a:xfrm>
            <a:off x="987284" y="2578634"/>
            <a:ext cx="3702500" cy="246221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200"/>
              <a:buFont typeface="Arial"/>
              <a:buNone/>
            </a:pPr>
            <a:r>
              <a:rPr b="1" i="0" lang="en-US" sz="2200" u="none" cap="none" strike="noStrike">
                <a:solidFill>
                  <a:srgbClr val="19628D"/>
                </a:solidFill>
                <a:latin typeface="Calibri"/>
                <a:ea typeface="Calibri"/>
                <a:cs typeface="Calibri"/>
                <a:sym typeface="Calibri"/>
              </a:rPr>
              <a:t>Production</a:t>
            </a:r>
            <a:r>
              <a:rPr b="0" i="0" lang="en-US" sz="2200" u="none" cap="none" strike="noStrike">
                <a:solidFill>
                  <a:schemeClr val="dk1"/>
                </a:solidFill>
                <a:latin typeface="Calibri"/>
                <a:ea typeface="Calibri"/>
                <a:cs typeface="Calibri"/>
                <a:sym typeface="Calibri"/>
              </a:rPr>
              <a:t> and </a:t>
            </a:r>
            <a:r>
              <a:rPr b="1" i="0" lang="en-US" sz="2200" u="none" cap="none" strike="noStrike">
                <a:solidFill>
                  <a:srgbClr val="19628D"/>
                </a:solidFill>
                <a:latin typeface="Calibri"/>
                <a:ea typeface="Calibri"/>
                <a:cs typeface="Calibri"/>
                <a:sym typeface="Calibri"/>
              </a:rPr>
              <a:t>consumption</a:t>
            </a:r>
            <a:r>
              <a:rPr b="0" i="0" lang="en-US" sz="2200" u="none" cap="none" strike="noStrike">
                <a:solidFill>
                  <a:schemeClr val="dk1"/>
                </a:solidFill>
                <a:latin typeface="Calibri"/>
                <a:ea typeface="Calibri"/>
                <a:cs typeface="Calibri"/>
                <a:sym typeface="Calibri"/>
              </a:rPr>
              <a:t> are not the only stages to be considered.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200"/>
              <a:buFont typeface="Arial"/>
              <a:buNone/>
            </a:pPr>
            <a:r>
              <a:rPr b="1" i="0" lang="en-US" sz="2200" u="none" cap="none" strike="noStrike">
                <a:solidFill>
                  <a:srgbClr val="19628D"/>
                </a:solidFill>
                <a:latin typeface="Calibri"/>
                <a:ea typeface="Calibri"/>
                <a:cs typeface="Calibri"/>
                <a:sym typeface="Calibri"/>
              </a:rPr>
              <a:t>Processing</a:t>
            </a:r>
            <a:r>
              <a:rPr b="0" i="0" lang="en-US" sz="2200" u="none" cap="none" strike="noStrike">
                <a:solidFill>
                  <a:srgbClr val="19628D"/>
                </a:solidFill>
                <a:latin typeface="Calibri"/>
                <a:ea typeface="Calibri"/>
                <a:cs typeface="Calibri"/>
                <a:sym typeface="Calibri"/>
              </a:rPr>
              <a:t>, </a:t>
            </a:r>
            <a:r>
              <a:rPr b="1" i="0" lang="en-US" sz="2200" u="none" cap="none" strike="noStrike">
                <a:solidFill>
                  <a:srgbClr val="19628D"/>
                </a:solidFill>
                <a:latin typeface="Calibri"/>
                <a:ea typeface="Calibri"/>
                <a:cs typeface="Calibri"/>
                <a:sym typeface="Calibri"/>
              </a:rPr>
              <a:t>distribution</a:t>
            </a:r>
            <a:r>
              <a:rPr b="0" i="0" lang="en-US" sz="2200" u="none" cap="none" strike="noStrike">
                <a:solidFill>
                  <a:srgbClr val="19628D"/>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and </a:t>
            </a:r>
            <a:r>
              <a:rPr b="1" i="0" lang="en-US" sz="2200" u="none" cap="none" strike="noStrike">
                <a:solidFill>
                  <a:srgbClr val="19628D"/>
                </a:solidFill>
                <a:latin typeface="Calibri"/>
                <a:ea typeface="Calibri"/>
                <a:cs typeface="Calibri"/>
                <a:sym typeface="Calibri"/>
              </a:rPr>
              <a:t>waste management </a:t>
            </a:r>
            <a:r>
              <a:rPr b="0" i="0" lang="en-US" sz="2200" u="none" cap="none" strike="noStrike">
                <a:solidFill>
                  <a:schemeClr val="dk1"/>
                </a:solidFill>
                <a:latin typeface="Calibri"/>
                <a:ea typeface="Calibri"/>
                <a:cs typeface="Calibri"/>
                <a:sym typeface="Calibri"/>
              </a:rPr>
              <a:t>are also vital parts of the circle.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9"/>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Food systems and Climate Change</a:t>
            </a:r>
            <a:br>
              <a:rPr b="1" lang="en-US" sz="3600"/>
            </a:br>
            <a:r>
              <a:rPr b="1" i="1" lang="en-US" sz="2600"/>
              <a:t>Greenhouse Gas Emissions through the Carbon Cycle</a:t>
            </a:r>
            <a:endParaRPr b="1" i="1" sz="2600"/>
          </a:p>
        </p:txBody>
      </p:sp>
      <p:sp>
        <p:nvSpPr>
          <p:cNvPr id="161" name="Google Shape;161;p9"/>
          <p:cNvSpPr txBox="1"/>
          <p:nvPr>
            <p:ph idx="1" type="body"/>
          </p:nvPr>
        </p:nvSpPr>
        <p:spPr>
          <a:xfrm>
            <a:off x="6946710" y="2706047"/>
            <a:ext cx="4926842" cy="3104785"/>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400"/>
              <a:buChar char="•"/>
            </a:pPr>
            <a:r>
              <a:rPr lang="en-US" sz="2400"/>
              <a:t>More than </a:t>
            </a:r>
            <a:r>
              <a:rPr b="1" lang="en-US" sz="2400">
                <a:solidFill>
                  <a:srgbClr val="44AD4E"/>
                </a:solidFill>
              </a:rPr>
              <a:t>30% of global Greenhouse Gas emissions </a:t>
            </a:r>
            <a:r>
              <a:rPr lang="en-US" sz="2400"/>
              <a:t>derive from agriculture and this percentage is expected to grow. </a:t>
            </a:r>
            <a:endParaRPr sz="2400"/>
          </a:p>
          <a:p>
            <a:pPr indent="-228600" lvl="0" marL="228600" rtl="0" algn="l">
              <a:lnSpc>
                <a:spcPct val="90000"/>
              </a:lnSpc>
              <a:spcBef>
                <a:spcPts val="1000"/>
              </a:spcBef>
              <a:spcAft>
                <a:spcPts val="0"/>
              </a:spcAft>
              <a:buClr>
                <a:schemeClr val="dk1"/>
              </a:buClr>
              <a:buSzPts val="2400"/>
              <a:buChar char="•"/>
            </a:pPr>
            <a:r>
              <a:rPr lang="en-US" sz="2400"/>
              <a:t>In the EU, this percentage is </a:t>
            </a:r>
            <a:r>
              <a:rPr b="1" lang="en-US" sz="2400">
                <a:solidFill>
                  <a:srgbClr val="44AD4E"/>
                </a:solidFill>
              </a:rPr>
              <a:t>10.3%</a:t>
            </a:r>
            <a:r>
              <a:rPr lang="en-US" sz="2400"/>
              <a:t>.       </a:t>
            </a:r>
            <a:endParaRPr/>
          </a:p>
          <a:p>
            <a:pPr indent="0" lvl="0" marL="0" rtl="0" algn="r">
              <a:lnSpc>
                <a:spcPct val="90000"/>
              </a:lnSpc>
              <a:spcBef>
                <a:spcPts val="1000"/>
              </a:spcBef>
              <a:spcAft>
                <a:spcPts val="0"/>
              </a:spcAft>
              <a:buClr>
                <a:schemeClr val="dk1"/>
              </a:buClr>
              <a:buSzPts val="1600"/>
              <a:buNone/>
            </a:pPr>
            <a:r>
              <a:rPr lang="en-US" sz="1600"/>
              <a:t>Source: </a:t>
            </a:r>
            <a:r>
              <a:rPr lang="en-US" sz="1600" u="sng">
                <a:solidFill>
                  <a:schemeClr val="hlink"/>
                </a:solidFill>
                <a:hlinkClick r:id="rId3"/>
              </a:rPr>
              <a:t>Farm to Fork Strategy</a:t>
            </a:r>
            <a:r>
              <a:rPr lang="en-US" sz="1800"/>
              <a:t>, </a:t>
            </a:r>
            <a:r>
              <a:rPr lang="en-US" sz="1200" u="sng">
                <a:solidFill>
                  <a:schemeClr val="hlink"/>
                </a:solidFill>
                <a:hlinkClick r:id="rId4"/>
              </a:rPr>
              <a:t>https://ec.europa.eu/food/system/files/2020-05/f2f_action-plan_2020_strategy-info_en.pdf</a:t>
            </a:r>
            <a:r>
              <a:rPr lang="en-US" sz="1800"/>
              <a:t>  </a:t>
            </a:r>
            <a:endParaRPr/>
          </a:p>
          <a:p>
            <a:pPr indent="0" lvl="0" marL="0" rtl="0" algn="r">
              <a:lnSpc>
                <a:spcPct val="90000"/>
              </a:lnSpc>
              <a:spcBef>
                <a:spcPts val="1000"/>
              </a:spcBef>
              <a:spcAft>
                <a:spcPts val="0"/>
              </a:spcAft>
              <a:buClr>
                <a:schemeClr val="dk1"/>
              </a:buClr>
              <a:buSzPts val="1600"/>
              <a:buNone/>
            </a:pPr>
            <a:r>
              <a:t/>
            </a:r>
            <a:endParaRPr sz="1600"/>
          </a:p>
        </p:txBody>
      </p:sp>
      <p:pic>
        <p:nvPicPr>
          <p:cNvPr id="162" name="Google Shape;162;p9"/>
          <p:cNvPicPr preferRelativeResize="0"/>
          <p:nvPr>
            <p:ph idx="2" type="body"/>
          </p:nvPr>
        </p:nvPicPr>
        <p:blipFill rotWithShape="1">
          <a:blip r:embed="rId5">
            <a:alphaModFix/>
          </a:blip>
          <a:srcRect b="0" l="0" r="0" t="0"/>
          <a:stretch/>
        </p:blipFill>
        <p:spPr>
          <a:xfrm>
            <a:off x="1126890" y="1690688"/>
            <a:ext cx="5719229" cy="4289422"/>
          </a:xfrm>
          <a:prstGeom prst="rect">
            <a:avLst/>
          </a:prstGeom>
          <a:noFill/>
          <a:ln>
            <a:noFill/>
          </a:ln>
        </p:spPr>
      </p:pic>
      <p:sp>
        <p:nvSpPr>
          <p:cNvPr id="163" name="Google Shape;163;p9"/>
          <p:cNvSpPr txBox="1"/>
          <p:nvPr/>
        </p:nvSpPr>
        <p:spPr>
          <a:xfrm>
            <a:off x="2631507" y="5810833"/>
            <a:ext cx="2709996"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Calibri"/>
                <a:ea typeface="Calibri"/>
                <a:cs typeface="Calibri"/>
                <a:sym typeface="Calibri"/>
              </a:rPr>
              <a:t>Source: </a:t>
            </a:r>
            <a:r>
              <a:rPr b="0" i="0" lang="en-US" sz="1600" u="sng" cap="none" strike="noStrike">
                <a:solidFill>
                  <a:schemeClr val="dk1"/>
                </a:solidFill>
                <a:latin typeface="Calibri"/>
                <a:ea typeface="Calibri"/>
                <a:cs typeface="Calibri"/>
                <a:sym typeface="Calibri"/>
                <a:hlinkClick r:id="rId6">
                  <a:extLst>
                    <a:ext uri="{A12FA001-AC4F-418D-AE19-62706E023703}">
                      <ahyp:hlinkClr val="tx"/>
                    </a:ext>
                  </a:extLst>
                </a:hlinkClick>
              </a:rPr>
              <a:t>www.siencefacts.net</a:t>
            </a:r>
            <a:r>
              <a:rPr b="0" i="0" lang="en-US" sz="16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pic>
        <p:nvPicPr>
          <p:cNvPr id="168" name="Google Shape;168;p10"/>
          <p:cNvPicPr preferRelativeResize="0"/>
          <p:nvPr/>
        </p:nvPicPr>
        <p:blipFill rotWithShape="1">
          <a:blip r:embed="rId3">
            <a:alphaModFix/>
          </a:blip>
          <a:srcRect b="9500" l="43209" r="0" t="6956"/>
          <a:stretch/>
        </p:blipFill>
        <p:spPr>
          <a:xfrm>
            <a:off x="6096000" y="866885"/>
            <a:ext cx="5452103" cy="5124222"/>
          </a:xfrm>
          <a:prstGeom prst="rect">
            <a:avLst/>
          </a:prstGeom>
          <a:noFill/>
          <a:ln>
            <a:noFill/>
          </a:ln>
        </p:spPr>
      </p:pic>
      <p:sp>
        <p:nvSpPr>
          <p:cNvPr id="169" name="Google Shape;169;p10"/>
          <p:cNvSpPr txBox="1"/>
          <p:nvPr>
            <p:ph idx="1" type="body"/>
          </p:nvPr>
        </p:nvSpPr>
        <p:spPr>
          <a:xfrm>
            <a:off x="520148" y="1444486"/>
            <a:ext cx="5261113" cy="4987331"/>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chemeClr val="dk1"/>
              </a:buClr>
              <a:buSzPct val="100000"/>
              <a:buChar char="•"/>
            </a:pPr>
            <a:r>
              <a:rPr lang="en-US" sz="2400"/>
              <a:t> Food production requires </a:t>
            </a:r>
            <a:r>
              <a:rPr b="1" lang="en-US" sz="2400">
                <a:solidFill>
                  <a:srgbClr val="19628D"/>
                </a:solidFill>
              </a:rPr>
              <a:t>energy</a:t>
            </a:r>
            <a:r>
              <a:rPr lang="en-US" sz="2400"/>
              <a:t> and the agricultural industry is heavily dependent on </a:t>
            </a:r>
            <a:r>
              <a:rPr b="1" lang="en-US" sz="2400">
                <a:solidFill>
                  <a:srgbClr val="19628D"/>
                </a:solidFill>
              </a:rPr>
              <a:t>fossil fuels.</a:t>
            </a:r>
            <a:endParaRPr/>
          </a:p>
          <a:p>
            <a:pPr indent="-228600" lvl="0" marL="228600" rtl="0" algn="l">
              <a:lnSpc>
                <a:spcPct val="90000"/>
              </a:lnSpc>
              <a:spcBef>
                <a:spcPts val="1000"/>
              </a:spcBef>
              <a:spcAft>
                <a:spcPts val="0"/>
              </a:spcAft>
              <a:buClr>
                <a:schemeClr val="dk1"/>
              </a:buClr>
              <a:buSzPct val="100000"/>
              <a:buChar char="•"/>
            </a:pPr>
            <a:r>
              <a:rPr lang="en-US" sz="2400"/>
              <a:t> Food systems absorb important amounts of </a:t>
            </a:r>
            <a:r>
              <a:rPr b="1" lang="en-US" sz="2400">
                <a:solidFill>
                  <a:srgbClr val="19628D"/>
                </a:solidFill>
              </a:rPr>
              <a:t>natural resources </a:t>
            </a:r>
            <a:r>
              <a:rPr lang="en-US" sz="2400"/>
              <a:t>(water, fertilizers etc.). </a:t>
            </a:r>
            <a:endParaRPr/>
          </a:p>
          <a:p>
            <a:pPr indent="-228600" lvl="0" marL="228600" rtl="0" algn="l">
              <a:lnSpc>
                <a:spcPct val="90000"/>
              </a:lnSpc>
              <a:spcBef>
                <a:spcPts val="1000"/>
              </a:spcBef>
              <a:spcAft>
                <a:spcPts val="0"/>
              </a:spcAft>
              <a:buClr>
                <a:schemeClr val="dk1"/>
              </a:buClr>
              <a:buSzPct val="100000"/>
              <a:buChar char="•"/>
            </a:pPr>
            <a:r>
              <a:rPr lang="en-US" sz="2400"/>
              <a:t> Intense agricultural activity may result in </a:t>
            </a:r>
            <a:r>
              <a:rPr b="1" lang="en-US" sz="2400">
                <a:solidFill>
                  <a:srgbClr val="19628D"/>
                </a:solidFill>
              </a:rPr>
              <a:t>biodiversity displacement or loss. </a:t>
            </a:r>
            <a:endParaRPr/>
          </a:p>
          <a:p>
            <a:pPr indent="-228600" lvl="0" marL="228600" rtl="0" algn="l">
              <a:lnSpc>
                <a:spcPct val="90000"/>
              </a:lnSpc>
              <a:spcBef>
                <a:spcPts val="1000"/>
              </a:spcBef>
              <a:spcAft>
                <a:spcPts val="0"/>
              </a:spcAft>
              <a:buClr>
                <a:schemeClr val="dk1"/>
              </a:buClr>
              <a:buSzPct val="100000"/>
              <a:buChar char="•"/>
            </a:pPr>
            <a:r>
              <a:rPr b="1" lang="en-US" sz="2400"/>
              <a:t> </a:t>
            </a:r>
            <a:r>
              <a:rPr b="1" lang="en-US" sz="2400">
                <a:solidFill>
                  <a:srgbClr val="19628D"/>
                </a:solidFill>
              </a:rPr>
              <a:t>Pesticides, fertilizers and nutrients </a:t>
            </a:r>
            <a:r>
              <a:rPr lang="en-US" sz="2400"/>
              <a:t>are deteriorating water, air and soil quality.</a:t>
            </a:r>
            <a:endParaRPr/>
          </a:p>
          <a:p>
            <a:pPr indent="-228600" lvl="0" marL="228600" rtl="0" algn="l">
              <a:lnSpc>
                <a:spcPct val="90000"/>
              </a:lnSpc>
              <a:spcBef>
                <a:spcPts val="1000"/>
              </a:spcBef>
              <a:spcAft>
                <a:spcPts val="0"/>
              </a:spcAft>
              <a:buClr>
                <a:schemeClr val="dk1"/>
              </a:buClr>
              <a:buSzPct val="100000"/>
              <a:buChar char="•"/>
            </a:pPr>
            <a:r>
              <a:rPr b="1" lang="en-US" sz="2400"/>
              <a:t> </a:t>
            </a:r>
            <a:r>
              <a:rPr b="1" lang="en-US" sz="2400" u="sng">
                <a:solidFill>
                  <a:srgbClr val="19628D"/>
                </a:solidFill>
                <a:hlinkClick r:id="rId4">
                  <a:extLst>
                    <a:ext uri="{A12FA001-AC4F-418D-AE19-62706E023703}">
                      <ahyp:hlinkClr val="tx"/>
                    </a:ext>
                  </a:extLst>
                </a:hlinkClick>
              </a:rPr>
              <a:t>Soil erosion </a:t>
            </a:r>
            <a:r>
              <a:rPr lang="en-US" sz="2400"/>
              <a:t>is a serious threat, despite the improvement among EU countries.</a:t>
            </a:r>
            <a:endParaRPr sz="2400"/>
          </a:p>
          <a:p>
            <a:pPr indent="-87629" lvl="0" marL="228600" rtl="0" algn="l">
              <a:lnSpc>
                <a:spcPct val="90000"/>
              </a:lnSpc>
              <a:spcBef>
                <a:spcPts val="1000"/>
              </a:spcBef>
              <a:spcAft>
                <a:spcPts val="0"/>
              </a:spcAft>
              <a:buClr>
                <a:schemeClr val="dk1"/>
              </a:buClr>
              <a:buSzPct val="100000"/>
              <a:buNone/>
            </a:pPr>
            <a:r>
              <a:t/>
            </a:r>
            <a:endParaRPr sz="2400"/>
          </a:p>
          <a:p>
            <a:pPr indent="0" lvl="0" marL="0" rtl="0" algn="r">
              <a:lnSpc>
                <a:spcPct val="90000"/>
              </a:lnSpc>
              <a:spcBef>
                <a:spcPts val="1000"/>
              </a:spcBef>
              <a:spcAft>
                <a:spcPts val="0"/>
              </a:spcAft>
              <a:buClr>
                <a:schemeClr val="dk1"/>
              </a:buClr>
              <a:buSzPct val="100000"/>
              <a:buNone/>
            </a:pPr>
            <a:r>
              <a:rPr lang="en-US" sz="1700"/>
              <a:t>Sources: </a:t>
            </a:r>
            <a:r>
              <a:rPr lang="en-US" sz="1700" u="sng">
                <a:solidFill>
                  <a:schemeClr val="hlink"/>
                </a:solidFill>
                <a:hlinkClick r:id="rId5"/>
              </a:rPr>
              <a:t>Eurostat SDG2 Statistics Explained</a:t>
            </a:r>
            <a:r>
              <a:rPr lang="en-US" sz="1700"/>
              <a:t>, </a:t>
            </a:r>
            <a:r>
              <a:rPr lang="en-US" sz="1200" u="sng">
                <a:solidFill>
                  <a:schemeClr val="hlink"/>
                </a:solidFill>
                <a:hlinkClick r:id="rId6"/>
              </a:rPr>
              <a:t>https://ec.europa.eu/eurostat/statistics-explained/index.php?title=SDG_2_-_Zero_hunger#Zero_hunger_in_the_EU:_overview_and_key_trends</a:t>
            </a:r>
            <a:endParaRPr sz="1700"/>
          </a:p>
          <a:p>
            <a:pPr indent="0" lvl="0" marL="0" rtl="0" algn="r">
              <a:lnSpc>
                <a:spcPct val="90000"/>
              </a:lnSpc>
              <a:spcBef>
                <a:spcPts val="1000"/>
              </a:spcBef>
              <a:spcAft>
                <a:spcPts val="0"/>
              </a:spcAft>
              <a:buClr>
                <a:schemeClr val="dk1"/>
              </a:buClr>
              <a:buSzPct val="100000"/>
              <a:buNone/>
            </a:pPr>
            <a:r>
              <a:rPr lang="en-US" sz="1700" u="sng">
                <a:solidFill>
                  <a:schemeClr val="hlink"/>
                </a:solidFill>
                <a:hlinkClick r:id="rId7"/>
              </a:rPr>
              <a:t>Farm to Fork Strategy</a:t>
            </a:r>
            <a:r>
              <a:rPr lang="en-US" sz="1700"/>
              <a:t>, </a:t>
            </a:r>
            <a:r>
              <a:rPr lang="en-US" sz="1200" u="sng">
                <a:solidFill>
                  <a:schemeClr val="hlink"/>
                </a:solidFill>
                <a:hlinkClick r:id="rId8"/>
              </a:rPr>
              <a:t>https://ec.europa.eu/food/system/files/2020-05/f2f_action-plan_2020_strategy-info_en.pdf</a:t>
            </a:r>
            <a:endParaRPr sz="1700"/>
          </a:p>
        </p:txBody>
      </p:sp>
      <p:sp>
        <p:nvSpPr>
          <p:cNvPr id="170" name="Google Shape;170;p10"/>
          <p:cNvSpPr txBox="1"/>
          <p:nvPr>
            <p:ph type="title"/>
          </p:nvPr>
        </p:nvSpPr>
        <p:spPr>
          <a:xfrm>
            <a:off x="699051" y="355609"/>
            <a:ext cx="4714461" cy="123028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11111"/>
              <a:buFont typeface="Calibri"/>
              <a:buNone/>
            </a:pPr>
            <a:r>
              <a:rPr b="1" lang="en-US" sz="3200"/>
              <a:t>The impact of food systems </a:t>
            </a:r>
            <a:br>
              <a:rPr b="1" lang="en-US" sz="3200"/>
            </a:br>
            <a:r>
              <a:rPr b="1" i="1" lang="en-US" sz="2400"/>
              <a:t>On the environment</a:t>
            </a:r>
            <a:endParaRPr b="1" i="1" sz="2400"/>
          </a:p>
        </p:txBody>
      </p:sp>
      <p:sp>
        <p:nvSpPr>
          <p:cNvPr id="171" name="Google Shape;171;p10"/>
          <p:cNvSpPr/>
          <p:nvPr/>
        </p:nvSpPr>
        <p:spPr>
          <a:xfrm rot="5400000">
            <a:off x="4698423" y="4511841"/>
            <a:ext cx="2795155" cy="629478"/>
          </a:xfrm>
          <a:prstGeom prst="rect">
            <a:avLst/>
          </a:prstGeom>
          <a:solidFill>
            <a:srgbClr val="92D050">
              <a:alpha val="5686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72" name="Google Shape;172;p10"/>
          <p:cNvSpPr/>
          <p:nvPr/>
        </p:nvSpPr>
        <p:spPr>
          <a:xfrm rot="5400000">
            <a:off x="10841926" y="-157375"/>
            <a:ext cx="576487" cy="2123661"/>
          </a:xfrm>
          <a:prstGeom prst="rect">
            <a:avLst/>
          </a:prstGeom>
          <a:solidFill>
            <a:srgbClr val="11A197">
              <a:alpha val="4549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73" name="Google Shape;173;p10"/>
          <p:cNvSpPr txBox="1"/>
          <p:nvPr/>
        </p:nvSpPr>
        <p:spPr>
          <a:xfrm>
            <a:off x="8587409" y="5953744"/>
            <a:ext cx="3211411"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Photo by: Tim Glass – Adobe Stock.com</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11"/>
          <p:cNvSpPr txBox="1"/>
          <p:nvPr>
            <p:ph type="title"/>
          </p:nvPr>
        </p:nvSpPr>
        <p:spPr>
          <a:xfrm>
            <a:off x="838200" y="620069"/>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The impact of food systems </a:t>
            </a:r>
            <a:br>
              <a:rPr lang="en-US"/>
            </a:br>
            <a:r>
              <a:rPr b="1" i="1" lang="en-US" sz="2600"/>
              <a:t>On the economy</a:t>
            </a:r>
            <a:endParaRPr b="1" i="1" sz="2600"/>
          </a:p>
        </p:txBody>
      </p:sp>
      <p:sp>
        <p:nvSpPr>
          <p:cNvPr id="179" name="Google Shape;179;p11"/>
          <p:cNvSpPr txBox="1"/>
          <p:nvPr/>
        </p:nvSpPr>
        <p:spPr>
          <a:xfrm>
            <a:off x="418118" y="1853885"/>
            <a:ext cx="4944128" cy="110799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200"/>
              <a:buFont typeface="Arial"/>
              <a:buNone/>
            </a:pPr>
            <a:r>
              <a:rPr b="1" i="0" lang="en-US" sz="2200" u="none" cap="none" strike="noStrike">
                <a:solidFill>
                  <a:srgbClr val="44AD4E"/>
                </a:solidFill>
                <a:latin typeface="Calibri"/>
                <a:ea typeface="Calibri"/>
                <a:cs typeface="Calibri"/>
                <a:sym typeface="Calibri"/>
              </a:rPr>
              <a:t>Unfair food production </a:t>
            </a:r>
            <a:r>
              <a:rPr b="0" i="0" lang="en-US" sz="2200" u="none" cap="none" strike="noStrike">
                <a:solidFill>
                  <a:schemeClr val="dk1"/>
                </a:solidFill>
                <a:latin typeface="Calibri"/>
                <a:ea typeface="Calibri"/>
                <a:cs typeface="Calibri"/>
                <a:sym typeface="Calibri"/>
              </a:rPr>
              <a:t>and supply chains do not allow fair economic returns and prosperity, especially for producers.</a:t>
            </a:r>
            <a:endParaRPr b="0" i="0" sz="1400" u="none" cap="none" strike="noStrike">
              <a:solidFill>
                <a:srgbClr val="000000"/>
              </a:solidFill>
              <a:latin typeface="Arial"/>
              <a:ea typeface="Arial"/>
              <a:cs typeface="Arial"/>
              <a:sym typeface="Arial"/>
            </a:endParaRPr>
          </a:p>
        </p:txBody>
      </p:sp>
      <p:sp>
        <p:nvSpPr>
          <p:cNvPr id="180" name="Google Shape;180;p11"/>
          <p:cNvSpPr txBox="1"/>
          <p:nvPr/>
        </p:nvSpPr>
        <p:spPr>
          <a:xfrm>
            <a:off x="4398902" y="4947741"/>
            <a:ext cx="3866736" cy="110799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200"/>
              <a:buFont typeface="Arial"/>
              <a:buNone/>
            </a:pPr>
            <a:r>
              <a:rPr b="0" i="0" lang="en-US" sz="2200" u="none" cap="none" strike="noStrike">
                <a:solidFill>
                  <a:schemeClr val="dk1"/>
                </a:solidFill>
                <a:latin typeface="Calibri"/>
                <a:ea typeface="Calibri"/>
                <a:cs typeface="Calibri"/>
                <a:sym typeface="Calibri"/>
              </a:rPr>
              <a:t>Productivity in EU agriculture has increased. Relevant </a:t>
            </a:r>
            <a:r>
              <a:rPr b="1" i="0" lang="en-US" sz="2200" u="none" cap="none" strike="noStrike">
                <a:solidFill>
                  <a:srgbClr val="19628D"/>
                </a:solidFill>
                <a:latin typeface="Calibri"/>
                <a:ea typeface="Calibri"/>
                <a:cs typeface="Calibri"/>
                <a:sym typeface="Calibri"/>
              </a:rPr>
              <a:t>investments are not following</a:t>
            </a:r>
            <a:r>
              <a:rPr b="0" i="0" lang="en-US" sz="22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81" name="Google Shape;181;p11"/>
          <p:cNvSpPr txBox="1"/>
          <p:nvPr/>
        </p:nvSpPr>
        <p:spPr>
          <a:xfrm>
            <a:off x="8169509" y="1850352"/>
            <a:ext cx="3241693" cy="110799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200"/>
              <a:buFont typeface="Arial"/>
              <a:buNone/>
            </a:pPr>
            <a:r>
              <a:rPr b="1" i="0" lang="en-US" sz="2200" u="none" cap="none" strike="noStrike">
                <a:solidFill>
                  <a:srgbClr val="C00000"/>
                </a:solidFill>
                <a:latin typeface="Calibri"/>
                <a:ea typeface="Calibri"/>
                <a:cs typeface="Calibri"/>
                <a:sym typeface="Calibri"/>
              </a:rPr>
              <a:t>COVID</a:t>
            </a:r>
            <a:r>
              <a:rPr b="0" i="0" lang="en-US" sz="2200" u="none" cap="none" strike="noStrike">
                <a:solidFill>
                  <a:srgbClr val="C00000"/>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is making things worse, due to the </a:t>
            </a:r>
            <a:r>
              <a:rPr b="1" i="0" lang="en-US" sz="2200" u="none" cap="none" strike="noStrike">
                <a:solidFill>
                  <a:srgbClr val="C00000"/>
                </a:solidFill>
                <a:latin typeface="Calibri"/>
                <a:ea typeface="Calibri"/>
                <a:cs typeface="Calibri"/>
                <a:sym typeface="Calibri"/>
              </a:rPr>
              <a:t>economic downturn</a:t>
            </a:r>
            <a:r>
              <a:rPr b="0" i="0" lang="en-US" sz="2200" u="none" cap="none" strike="noStrike">
                <a:solidFill>
                  <a:srgbClr val="C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82" name="Google Shape;182;p11"/>
          <p:cNvSpPr txBox="1"/>
          <p:nvPr/>
        </p:nvSpPr>
        <p:spPr>
          <a:xfrm>
            <a:off x="0" y="4999272"/>
            <a:ext cx="4518991" cy="1273169"/>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600"/>
              <a:buFont typeface="Arial"/>
              <a:buNone/>
            </a:pPr>
            <a:r>
              <a:rPr b="0" i="0" lang="en-US" sz="1600" u="none" cap="none" strike="noStrike">
                <a:solidFill>
                  <a:srgbClr val="000000"/>
                </a:solidFill>
                <a:latin typeface="Calibri"/>
                <a:ea typeface="Calibri"/>
                <a:cs typeface="Calibri"/>
                <a:sym typeface="Calibri"/>
              </a:rPr>
              <a:t>Sources: </a:t>
            </a:r>
            <a:r>
              <a:rPr b="0" i="0" lang="en-US" sz="1600" u="sng" cap="none" strike="noStrike">
                <a:solidFill>
                  <a:srgbClr val="000000"/>
                </a:solidFill>
                <a:latin typeface="Calibri"/>
                <a:ea typeface="Calibri"/>
                <a:cs typeface="Calibri"/>
                <a:sym typeface="Calibri"/>
                <a:hlinkClick r:id="rId3">
                  <a:extLst>
                    <a:ext uri="{A12FA001-AC4F-418D-AE19-62706E023703}">
                      <ahyp:hlinkClr val="tx"/>
                    </a:ext>
                  </a:extLst>
                </a:hlinkClick>
              </a:rPr>
              <a:t>Eurostat SDG2 Statistics Explained</a:t>
            </a:r>
            <a:r>
              <a:rPr b="0" i="0" lang="en-US" sz="1600" u="none" cap="none" strike="noStrike">
                <a:solidFill>
                  <a:srgbClr val="000000"/>
                </a:solidFill>
                <a:latin typeface="Calibri"/>
                <a:ea typeface="Calibri"/>
                <a:cs typeface="Calibri"/>
                <a:sym typeface="Calibri"/>
              </a:rPr>
              <a:t>, </a:t>
            </a:r>
            <a:r>
              <a:rPr b="0" i="0" lang="en-US" sz="1100" u="sng" cap="none" strike="noStrike">
                <a:solidFill>
                  <a:srgbClr val="000000"/>
                </a:solidFill>
                <a:latin typeface="Calibri"/>
                <a:ea typeface="Calibri"/>
                <a:cs typeface="Calibri"/>
                <a:sym typeface="Calibri"/>
                <a:hlinkClick r:id="rId4">
                  <a:extLst>
                    <a:ext uri="{A12FA001-AC4F-418D-AE19-62706E023703}">
                      <ahyp:hlinkClr val="tx"/>
                    </a:ext>
                  </a:extLst>
                </a:hlinkClick>
              </a:rPr>
              <a:t>https://ec.europa.eu/eurostat/statistics-explained/index.php?title=SDG_2_-_Zero_hunger#Zero_hunger_in_the_EU:_overview_and_key_trends</a:t>
            </a:r>
            <a:endParaRPr b="0" i="0" sz="1600" u="none" cap="none" strike="noStrike">
              <a:solidFill>
                <a:srgbClr val="000000"/>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1600"/>
              <a:buFont typeface="Arial"/>
              <a:buNone/>
            </a:pPr>
            <a:r>
              <a:rPr b="0" i="0" lang="en-US" sz="1600" u="sng" cap="none" strike="noStrike">
                <a:solidFill>
                  <a:srgbClr val="000000"/>
                </a:solidFill>
                <a:latin typeface="Calibri"/>
                <a:ea typeface="Calibri"/>
                <a:cs typeface="Calibri"/>
                <a:sym typeface="Calibri"/>
                <a:hlinkClick r:id="rId5">
                  <a:extLst>
                    <a:ext uri="{A12FA001-AC4F-418D-AE19-62706E023703}">
                      <ahyp:hlinkClr val="tx"/>
                    </a:ext>
                  </a:extLst>
                </a:hlinkClick>
              </a:rPr>
              <a:t>Farm to Fork Strategy</a:t>
            </a:r>
            <a:r>
              <a:rPr b="0" i="0" lang="en-US" sz="1600" u="none" cap="none" strike="noStrike">
                <a:solidFill>
                  <a:srgbClr val="000000"/>
                </a:solidFill>
                <a:latin typeface="Calibri"/>
                <a:ea typeface="Calibri"/>
                <a:cs typeface="Calibri"/>
                <a:sym typeface="Calibri"/>
              </a:rPr>
              <a:t>, </a:t>
            </a:r>
            <a:r>
              <a:rPr b="0" i="0" lang="en-US" sz="1100" u="sng" cap="none" strike="noStrike">
                <a:solidFill>
                  <a:srgbClr val="000000"/>
                </a:solidFill>
                <a:latin typeface="Calibri"/>
                <a:ea typeface="Calibri"/>
                <a:cs typeface="Calibri"/>
                <a:sym typeface="Calibri"/>
                <a:hlinkClick r:id="rId6">
                  <a:extLst>
                    <a:ext uri="{A12FA001-AC4F-418D-AE19-62706E023703}">
                      <ahyp:hlinkClr val="tx"/>
                    </a:ext>
                  </a:extLst>
                </a:hlinkClick>
              </a:rPr>
              <a:t>https://ec.europa.eu/food/system/files/2020-05/f2f_action-plan_2020_strategy-info_en.pdf</a:t>
            </a:r>
            <a:endParaRPr b="0" i="0" sz="1600" u="none" cap="none" strike="noStrike">
              <a:solidFill>
                <a:srgbClr val="000000"/>
              </a:solidFill>
              <a:latin typeface="Calibri"/>
              <a:ea typeface="Calibri"/>
              <a:cs typeface="Calibri"/>
              <a:sym typeface="Calibri"/>
            </a:endParaRPr>
          </a:p>
        </p:txBody>
      </p:sp>
      <p:pic>
        <p:nvPicPr>
          <p:cNvPr id="183" name="Google Shape;183;p11"/>
          <p:cNvPicPr preferRelativeResize="0"/>
          <p:nvPr/>
        </p:nvPicPr>
        <p:blipFill rotWithShape="1">
          <a:blip r:embed="rId7">
            <a:alphaModFix/>
          </a:blip>
          <a:srcRect b="33423" l="0" r="0" t="-282"/>
          <a:stretch/>
        </p:blipFill>
        <p:spPr>
          <a:xfrm>
            <a:off x="2117155" y="3189978"/>
            <a:ext cx="1546054" cy="1550535"/>
          </a:xfrm>
          <a:prstGeom prst="ellipse">
            <a:avLst/>
          </a:prstGeom>
          <a:noFill/>
          <a:ln cap="flat" cmpd="sng" w="57150">
            <a:solidFill>
              <a:srgbClr val="F7B231"/>
            </a:solidFill>
            <a:prstDash val="solid"/>
            <a:round/>
            <a:headEnd len="sm" w="sm" type="none"/>
            <a:tailEnd len="sm" w="sm" type="none"/>
          </a:ln>
        </p:spPr>
      </p:pic>
      <p:pic>
        <p:nvPicPr>
          <p:cNvPr id="184" name="Google Shape;184;p11"/>
          <p:cNvPicPr preferRelativeResize="0"/>
          <p:nvPr/>
        </p:nvPicPr>
        <p:blipFill rotWithShape="1">
          <a:blip r:embed="rId8">
            <a:alphaModFix/>
          </a:blip>
          <a:srcRect b="643" l="19112" r="15215" t="1068"/>
          <a:stretch/>
        </p:blipFill>
        <p:spPr>
          <a:xfrm>
            <a:off x="5559243" y="3189978"/>
            <a:ext cx="1546054" cy="1541059"/>
          </a:xfrm>
          <a:prstGeom prst="ellipse">
            <a:avLst/>
          </a:prstGeom>
          <a:noFill/>
          <a:ln cap="flat" cmpd="sng" w="57150">
            <a:solidFill>
              <a:srgbClr val="19628D"/>
            </a:solidFill>
            <a:prstDash val="solid"/>
            <a:round/>
            <a:headEnd len="sm" w="sm" type="none"/>
            <a:tailEnd len="sm" w="sm" type="none"/>
          </a:ln>
        </p:spPr>
      </p:pic>
      <p:pic>
        <p:nvPicPr>
          <p:cNvPr id="185" name="Google Shape;185;p11"/>
          <p:cNvPicPr preferRelativeResize="0"/>
          <p:nvPr/>
        </p:nvPicPr>
        <p:blipFill rotWithShape="1">
          <a:blip r:embed="rId9">
            <a:alphaModFix/>
          </a:blip>
          <a:srcRect b="0" l="8390" r="32590" t="0"/>
          <a:stretch/>
        </p:blipFill>
        <p:spPr>
          <a:xfrm>
            <a:off x="9001331" y="3189978"/>
            <a:ext cx="1578051" cy="1587587"/>
          </a:xfrm>
          <a:prstGeom prst="ellipse">
            <a:avLst/>
          </a:prstGeom>
          <a:noFill/>
          <a:ln cap="flat" cmpd="sng" w="57150">
            <a:solidFill>
              <a:srgbClr val="C00000"/>
            </a:solidFill>
            <a:prstDash val="solid"/>
            <a:round/>
            <a:headEnd len="sm" w="sm" type="none"/>
            <a:tailEnd len="sm" w="sm" type="none"/>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12"/>
          <p:cNvSpPr/>
          <p:nvPr/>
        </p:nvSpPr>
        <p:spPr>
          <a:xfrm>
            <a:off x="4392867" y="1997223"/>
            <a:ext cx="1110776" cy="1156252"/>
          </a:xfrm>
          <a:prstGeom prst="ellipse">
            <a:avLst/>
          </a:prstGeom>
          <a:solidFill>
            <a:srgbClr val="D5E7F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91" name="Google Shape;191;p12"/>
          <p:cNvPicPr preferRelativeResize="0"/>
          <p:nvPr/>
        </p:nvPicPr>
        <p:blipFill rotWithShape="1">
          <a:blip r:embed="rId3">
            <a:alphaModFix/>
          </a:blip>
          <a:srcRect b="65853" l="63912" r="29130" t="20276"/>
          <a:stretch/>
        </p:blipFill>
        <p:spPr>
          <a:xfrm>
            <a:off x="6021942" y="2985769"/>
            <a:ext cx="1487626" cy="1667755"/>
          </a:xfrm>
          <a:prstGeom prst="rect">
            <a:avLst/>
          </a:prstGeom>
          <a:noFill/>
          <a:ln>
            <a:noFill/>
          </a:ln>
        </p:spPr>
      </p:pic>
      <p:pic>
        <p:nvPicPr>
          <p:cNvPr id="192" name="Google Shape;192;p12"/>
          <p:cNvPicPr preferRelativeResize="0"/>
          <p:nvPr/>
        </p:nvPicPr>
        <p:blipFill rotWithShape="1">
          <a:blip r:embed="rId4">
            <a:alphaModFix/>
          </a:blip>
          <a:srcRect b="35658" l="62935" r="29130" t="50000"/>
          <a:stretch/>
        </p:blipFill>
        <p:spPr>
          <a:xfrm>
            <a:off x="4418450" y="4133798"/>
            <a:ext cx="1660400" cy="1687367"/>
          </a:xfrm>
          <a:prstGeom prst="rect">
            <a:avLst/>
          </a:prstGeom>
          <a:noFill/>
          <a:ln>
            <a:noFill/>
          </a:ln>
        </p:spPr>
      </p:pic>
      <p:sp>
        <p:nvSpPr>
          <p:cNvPr id="193" name="Google Shape;193;p12"/>
          <p:cNvSpPr txBox="1"/>
          <p:nvPr>
            <p:ph type="title"/>
          </p:nvPr>
        </p:nvSpPr>
        <p:spPr>
          <a:xfrm>
            <a:off x="838200" y="515298"/>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The impact of food systems </a:t>
            </a:r>
            <a:br>
              <a:rPr lang="en-US"/>
            </a:br>
            <a:r>
              <a:rPr b="1" i="1" lang="en-US" sz="2600"/>
              <a:t>On people</a:t>
            </a:r>
            <a:endParaRPr b="1" i="1" sz="2600"/>
          </a:p>
        </p:txBody>
      </p:sp>
      <p:sp>
        <p:nvSpPr>
          <p:cNvPr id="194" name="Google Shape;194;p12"/>
          <p:cNvSpPr txBox="1"/>
          <p:nvPr/>
        </p:nvSpPr>
        <p:spPr>
          <a:xfrm>
            <a:off x="5749633" y="2342314"/>
            <a:ext cx="5851815"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More than half of the EU population is </a:t>
            </a:r>
            <a:r>
              <a:rPr b="1" i="0" lang="en-US" sz="2000" u="none" cap="none" strike="noStrike">
                <a:solidFill>
                  <a:srgbClr val="19628D"/>
                </a:solidFill>
                <a:latin typeface="Calibri"/>
                <a:ea typeface="Calibri"/>
                <a:cs typeface="Calibri"/>
                <a:sym typeface="Calibri"/>
              </a:rPr>
              <a:t>overweight</a:t>
            </a:r>
            <a:r>
              <a:rPr b="0" i="0" lang="en-US" sz="2000" u="none" cap="none" strike="noStrike">
                <a:solidFill>
                  <a:schemeClr val="dk1"/>
                </a:solidFill>
                <a:latin typeface="Calibri"/>
                <a:ea typeface="Calibri"/>
                <a:cs typeface="Calibri"/>
                <a:sym typeface="Calibri"/>
              </a:rPr>
              <a:t> and every seventh person is </a:t>
            </a:r>
            <a:r>
              <a:rPr b="1" i="0" lang="en-US" sz="2000" u="none" cap="none" strike="noStrike">
                <a:solidFill>
                  <a:srgbClr val="19628D"/>
                </a:solidFill>
                <a:latin typeface="Calibri"/>
                <a:ea typeface="Calibri"/>
                <a:cs typeface="Calibri"/>
                <a:sym typeface="Calibri"/>
              </a:rPr>
              <a:t>obese</a:t>
            </a:r>
            <a:r>
              <a:rPr b="0" i="0" lang="en-US" sz="20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195" name="Google Shape;195;p12"/>
          <p:cNvSpPr txBox="1"/>
          <p:nvPr/>
        </p:nvSpPr>
        <p:spPr>
          <a:xfrm>
            <a:off x="6096000" y="4589092"/>
            <a:ext cx="5604168"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2000"/>
              <a:buFont typeface="Arial"/>
              <a:buNone/>
            </a:pPr>
            <a:r>
              <a:rPr b="1" i="0" lang="en-US" sz="2000" u="none" cap="none" strike="noStrike">
                <a:solidFill>
                  <a:srgbClr val="19628D"/>
                </a:solidFill>
                <a:latin typeface="Calibri"/>
                <a:ea typeface="Calibri"/>
                <a:cs typeface="Calibri"/>
                <a:sym typeface="Calibri"/>
              </a:rPr>
              <a:t>Food assistance </a:t>
            </a:r>
            <a:r>
              <a:rPr b="0" i="0" lang="en-US" sz="2000" u="none" cap="none" strike="noStrike">
                <a:solidFill>
                  <a:schemeClr val="dk1"/>
                </a:solidFill>
                <a:latin typeface="Calibri"/>
                <a:ea typeface="Calibri"/>
                <a:cs typeface="Calibri"/>
                <a:sym typeface="Calibri"/>
              </a:rPr>
              <a:t>is important for some people in many Member States. </a:t>
            </a:r>
            <a:endParaRPr b="0" i="0" sz="1400" u="none" cap="none" strike="noStrike">
              <a:solidFill>
                <a:srgbClr val="000000"/>
              </a:solidFill>
              <a:latin typeface="Arial"/>
              <a:ea typeface="Arial"/>
              <a:cs typeface="Arial"/>
              <a:sym typeface="Arial"/>
            </a:endParaRPr>
          </a:p>
        </p:txBody>
      </p:sp>
      <p:sp>
        <p:nvSpPr>
          <p:cNvPr id="196" name="Google Shape;196;p12"/>
          <p:cNvSpPr txBox="1"/>
          <p:nvPr/>
        </p:nvSpPr>
        <p:spPr>
          <a:xfrm>
            <a:off x="488149" y="3704234"/>
            <a:ext cx="5448825"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At the same time, 33 million people </a:t>
            </a:r>
            <a:r>
              <a:rPr b="1" i="0" lang="en-US" sz="2000" u="none" cap="none" strike="noStrike">
                <a:solidFill>
                  <a:srgbClr val="19628D"/>
                </a:solidFill>
                <a:latin typeface="Calibri"/>
                <a:ea typeface="Calibri"/>
                <a:cs typeface="Calibri"/>
                <a:sym typeface="Calibri"/>
              </a:rPr>
              <a:t>cannot afford a quality meal</a:t>
            </a:r>
            <a:r>
              <a:rPr b="0" i="0" lang="en-US" sz="2000" u="none" cap="none" strike="noStrike">
                <a:solidFill>
                  <a:schemeClr val="dk1"/>
                </a:solidFill>
                <a:latin typeface="Calibri"/>
                <a:ea typeface="Calibri"/>
                <a:cs typeface="Calibri"/>
                <a:sym typeface="Calibri"/>
              </a:rPr>
              <a:t> every other day.</a:t>
            </a:r>
            <a:endParaRPr b="0" i="0" sz="1400" u="none" cap="none" strike="noStrike">
              <a:solidFill>
                <a:srgbClr val="000000"/>
              </a:solidFill>
              <a:latin typeface="Arial"/>
              <a:ea typeface="Arial"/>
              <a:cs typeface="Arial"/>
              <a:sym typeface="Arial"/>
            </a:endParaRPr>
          </a:p>
        </p:txBody>
      </p:sp>
      <p:sp>
        <p:nvSpPr>
          <p:cNvPr id="197" name="Google Shape;197;p12"/>
          <p:cNvSpPr txBox="1"/>
          <p:nvPr/>
        </p:nvSpPr>
        <p:spPr>
          <a:xfrm>
            <a:off x="647175" y="1555202"/>
            <a:ext cx="6168886"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We need to change our eating habits… </a:t>
            </a:r>
            <a:endParaRPr b="0" i="0" sz="1400" u="none" cap="none" strike="noStrike">
              <a:solidFill>
                <a:srgbClr val="000000"/>
              </a:solidFill>
              <a:latin typeface="Arial"/>
              <a:ea typeface="Arial"/>
              <a:cs typeface="Arial"/>
              <a:sym typeface="Arial"/>
            </a:endParaRPr>
          </a:p>
        </p:txBody>
      </p:sp>
      <p:sp>
        <p:nvSpPr>
          <p:cNvPr id="198" name="Google Shape;198;p12"/>
          <p:cNvSpPr/>
          <p:nvPr/>
        </p:nvSpPr>
        <p:spPr>
          <a:xfrm>
            <a:off x="4574724" y="2322670"/>
            <a:ext cx="1166192" cy="925629"/>
          </a:xfrm>
          <a:custGeom>
            <a:rect b="b" l="l" r="r" t="t"/>
            <a:pathLst>
              <a:path extrusionOk="0" h="8993" w="12026">
                <a:moveTo>
                  <a:pt x="3929" y="0"/>
                </a:moveTo>
                <a:cubicBezTo>
                  <a:pt x="1691" y="0"/>
                  <a:pt x="0" y="2322"/>
                  <a:pt x="1167" y="4763"/>
                </a:cubicBezTo>
                <a:lnTo>
                  <a:pt x="453" y="4763"/>
                </a:lnTo>
                <a:cubicBezTo>
                  <a:pt x="369" y="4763"/>
                  <a:pt x="298" y="4834"/>
                  <a:pt x="298" y="4929"/>
                </a:cubicBezTo>
                <a:cubicBezTo>
                  <a:pt x="298" y="5013"/>
                  <a:pt x="369" y="5096"/>
                  <a:pt x="453" y="5096"/>
                </a:cubicBezTo>
                <a:lnTo>
                  <a:pt x="1346" y="5096"/>
                </a:lnTo>
                <a:cubicBezTo>
                  <a:pt x="2334" y="6727"/>
                  <a:pt x="4382" y="7918"/>
                  <a:pt x="5977" y="8965"/>
                </a:cubicBezTo>
                <a:cubicBezTo>
                  <a:pt x="6007" y="8983"/>
                  <a:pt x="6040" y="8992"/>
                  <a:pt x="6071" y="8992"/>
                </a:cubicBezTo>
                <a:cubicBezTo>
                  <a:pt x="6102" y="8992"/>
                  <a:pt x="6132" y="8983"/>
                  <a:pt x="6156" y="8965"/>
                </a:cubicBezTo>
                <a:cubicBezTo>
                  <a:pt x="7751" y="7930"/>
                  <a:pt x="9799" y="6739"/>
                  <a:pt x="10787" y="5096"/>
                </a:cubicBezTo>
                <a:lnTo>
                  <a:pt x="11680" y="5096"/>
                </a:lnTo>
                <a:cubicBezTo>
                  <a:pt x="11764" y="5096"/>
                  <a:pt x="11847" y="5013"/>
                  <a:pt x="11847" y="4929"/>
                </a:cubicBezTo>
                <a:cubicBezTo>
                  <a:pt x="11883" y="4774"/>
                  <a:pt x="11811" y="4703"/>
                  <a:pt x="11704" y="4703"/>
                </a:cubicBezTo>
                <a:lnTo>
                  <a:pt x="10990" y="4703"/>
                </a:lnTo>
                <a:cubicBezTo>
                  <a:pt x="12025" y="2572"/>
                  <a:pt x="10859" y="452"/>
                  <a:pt x="8930" y="12"/>
                </a:cubicBezTo>
                <a:cubicBezTo>
                  <a:pt x="8922" y="11"/>
                  <a:pt x="8914" y="10"/>
                  <a:pt x="8906" y="10"/>
                </a:cubicBezTo>
                <a:cubicBezTo>
                  <a:pt x="8821" y="10"/>
                  <a:pt x="8748" y="68"/>
                  <a:pt x="8716" y="155"/>
                </a:cubicBezTo>
                <a:cubicBezTo>
                  <a:pt x="8704" y="238"/>
                  <a:pt x="8763" y="333"/>
                  <a:pt x="8847" y="357"/>
                </a:cubicBezTo>
                <a:cubicBezTo>
                  <a:pt x="10609" y="762"/>
                  <a:pt x="11668" y="2738"/>
                  <a:pt x="10621" y="4715"/>
                </a:cubicBezTo>
                <a:lnTo>
                  <a:pt x="10001" y="4715"/>
                </a:lnTo>
                <a:lnTo>
                  <a:pt x="9418" y="3548"/>
                </a:lnTo>
                <a:cubicBezTo>
                  <a:pt x="9385" y="3483"/>
                  <a:pt x="9325" y="3452"/>
                  <a:pt x="9266" y="3452"/>
                </a:cubicBezTo>
                <a:cubicBezTo>
                  <a:pt x="9196" y="3452"/>
                  <a:pt x="9128" y="3495"/>
                  <a:pt x="9108" y="3572"/>
                </a:cubicBezTo>
                <a:lnTo>
                  <a:pt x="8573" y="5251"/>
                </a:lnTo>
                <a:lnTo>
                  <a:pt x="7954" y="3870"/>
                </a:lnTo>
                <a:cubicBezTo>
                  <a:pt x="7927" y="3808"/>
                  <a:pt x="7868" y="3772"/>
                  <a:pt x="7806" y="3772"/>
                </a:cubicBezTo>
                <a:cubicBezTo>
                  <a:pt x="7784" y="3772"/>
                  <a:pt x="7761" y="3777"/>
                  <a:pt x="7739" y="3786"/>
                </a:cubicBezTo>
                <a:cubicBezTo>
                  <a:pt x="7644" y="3822"/>
                  <a:pt x="7620" y="3917"/>
                  <a:pt x="7644" y="4001"/>
                </a:cubicBezTo>
                <a:lnTo>
                  <a:pt x="8430" y="5810"/>
                </a:lnTo>
                <a:cubicBezTo>
                  <a:pt x="8458" y="5877"/>
                  <a:pt x="8520" y="5910"/>
                  <a:pt x="8583" y="5910"/>
                </a:cubicBezTo>
                <a:cubicBezTo>
                  <a:pt x="8654" y="5910"/>
                  <a:pt x="8726" y="5869"/>
                  <a:pt x="8751" y="5786"/>
                </a:cubicBezTo>
                <a:lnTo>
                  <a:pt x="9299" y="4084"/>
                </a:lnTo>
                <a:lnTo>
                  <a:pt x="9739" y="4989"/>
                </a:lnTo>
                <a:cubicBezTo>
                  <a:pt x="9775" y="5048"/>
                  <a:pt x="9835" y="5072"/>
                  <a:pt x="9894" y="5072"/>
                </a:cubicBezTo>
                <a:lnTo>
                  <a:pt x="10418" y="5072"/>
                </a:lnTo>
                <a:cubicBezTo>
                  <a:pt x="9323" y="6715"/>
                  <a:pt x="6989" y="7965"/>
                  <a:pt x="6084" y="8584"/>
                </a:cubicBezTo>
                <a:cubicBezTo>
                  <a:pt x="4644" y="7656"/>
                  <a:pt x="2715" y="6537"/>
                  <a:pt x="1750" y="5072"/>
                </a:cubicBezTo>
                <a:lnTo>
                  <a:pt x="2572" y="5072"/>
                </a:lnTo>
                <a:cubicBezTo>
                  <a:pt x="2631" y="5072"/>
                  <a:pt x="2691" y="5036"/>
                  <a:pt x="2715" y="4989"/>
                </a:cubicBezTo>
                <a:lnTo>
                  <a:pt x="3453" y="3500"/>
                </a:lnTo>
                <a:lnTo>
                  <a:pt x="4358" y="6167"/>
                </a:lnTo>
                <a:cubicBezTo>
                  <a:pt x="4387" y="6243"/>
                  <a:pt x="4456" y="6279"/>
                  <a:pt x="4523" y="6279"/>
                </a:cubicBezTo>
                <a:cubicBezTo>
                  <a:pt x="4593" y="6279"/>
                  <a:pt x="4661" y="6240"/>
                  <a:pt x="4679" y="6167"/>
                </a:cubicBezTo>
                <a:lnTo>
                  <a:pt x="5394" y="3739"/>
                </a:lnTo>
                <a:lnTo>
                  <a:pt x="6049" y="4822"/>
                </a:lnTo>
                <a:cubicBezTo>
                  <a:pt x="6087" y="4877"/>
                  <a:pt x="6146" y="4904"/>
                  <a:pt x="6202" y="4904"/>
                </a:cubicBezTo>
                <a:cubicBezTo>
                  <a:pt x="6267" y="4904"/>
                  <a:pt x="6327" y="4868"/>
                  <a:pt x="6346" y="4798"/>
                </a:cubicBezTo>
                <a:lnTo>
                  <a:pt x="7120" y="2893"/>
                </a:lnTo>
                <a:lnTo>
                  <a:pt x="7358" y="3429"/>
                </a:lnTo>
                <a:cubicBezTo>
                  <a:pt x="7393" y="3491"/>
                  <a:pt x="7455" y="3526"/>
                  <a:pt x="7518" y="3526"/>
                </a:cubicBezTo>
                <a:cubicBezTo>
                  <a:pt x="7540" y="3526"/>
                  <a:pt x="7563" y="3522"/>
                  <a:pt x="7584" y="3512"/>
                </a:cubicBezTo>
                <a:cubicBezTo>
                  <a:pt x="7680" y="3465"/>
                  <a:pt x="7704" y="3381"/>
                  <a:pt x="7680" y="3286"/>
                </a:cubicBezTo>
                <a:lnTo>
                  <a:pt x="7287" y="2393"/>
                </a:lnTo>
                <a:cubicBezTo>
                  <a:pt x="7257" y="2328"/>
                  <a:pt x="7195" y="2295"/>
                  <a:pt x="7132" y="2295"/>
                </a:cubicBezTo>
                <a:cubicBezTo>
                  <a:pt x="7070" y="2295"/>
                  <a:pt x="7007" y="2328"/>
                  <a:pt x="6977" y="2393"/>
                </a:cubicBezTo>
                <a:lnTo>
                  <a:pt x="6168" y="4358"/>
                </a:lnTo>
                <a:lnTo>
                  <a:pt x="5501" y="3227"/>
                </a:lnTo>
                <a:cubicBezTo>
                  <a:pt x="5470" y="3171"/>
                  <a:pt x="5419" y="3145"/>
                  <a:pt x="5365" y="3145"/>
                </a:cubicBezTo>
                <a:cubicBezTo>
                  <a:pt x="5293" y="3145"/>
                  <a:pt x="5219" y="3192"/>
                  <a:pt x="5191" y="3274"/>
                </a:cubicBezTo>
                <a:lnTo>
                  <a:pt x="4501" y="5572"/>
                </a:lnTo>
                <a:lnTo>
                  <a:pt x="3643" y="3024"/>
                </a:lnTo>
                <a:cubicBezTo>
                  <a:pt x="3618" y="2942"/>
                  <a:pt x="3550" y="2900"/>
                  <a:pt x="3482" y="2900"/>
                </a:cubicBezTo>
                <a:cubicBezTo>
                  <a:pt x="3421" y="2900"/>
                  <a:pt x="3362" y="2933"/>
                  <a:pt x="3334" y="3000"/>
                </a:cubicBezTo>
                <a:lnTo>
                  <a:pt x="2465" y="4774"/>
                </a:lnTo>
                <a:lnTo>
                  <a:pt x="1548" y="4774"/>
                </a:lnTo>
                <a:cubicBezTo>
                  <a:pt x="357" y="2548"/>
                  <a:pt x="1869" y="345"/>
                  <a:pt x="3929" y="345"/>
                </a:cubicBezTo>
                <a:cubicBezTo>
                  <a:pt x="4703" y="345"/>
                  <a:pt x="5418" y="655"/>
                  <a:pt x="5953" y="1203"/>
                </a:cubicBezTo>
                <a:cubicBezTo>
                  <a:pt x="5989" y="1238"/>
                  <a:pt x="6034" y="1256"/>
                  <a:pt x="6078" y="1256"/>
                </a:cubicBezTo>
                <a:cubicBezTo>
                  <a:pt x="6123" y="1256"/>
                  <a:pt x="6168" y="1238"/>
                  <a:pt x="6203" y="1203"/>
                </a:cubicBezTo>
                <a:cubicBezTo>
                  <a:pt x="6668" y="714"/>
                  <a:pt x="7287" y="417"/>
                  <a:pt x="7954" y="357"/>
                </a:cubicBezTo>
                <a:cubicBezTo>
                  <a:pt x="8049" y="345"/>
                  <a:pt x="8120" y="262"/>
                  <a:pt x="8108" y="167"/>
                </a:cubicBezTo>
                <a:cubicBezTo>
                  <a:pt x="8097" y="78"/>
                  <a:pt x="8025" y="11"/>
                  <a:pt x="7939" y="11"/>
                </a:cubicBezTo>
                <a:cubicBezTo>
                  <a:pt x="7932" y="11"/>
                  <a:pt x="7925" y="11"/>
                  <a:pt x="7918" y="12"/>
                </a:cubicBezTo>
                <a:cubicBezTo>
                  <a:pt x="7215" y="83"/>
                  <a:pt x="6572" y="369"/>
                  <a:pt x="6072" y="845"/>
                </a:cubicBezTo>
                <a:cubicBezTo>
                  <a:pt x="5489" y="298"/>
                  <a:pt x="4727" y="0"/>
                  <a:pt x="3929" y="0"/>
                </a:cubicBezTo>
                <a:close/>
              </a:path>
            </a:pathLst>
          </a:custGeom>
          <a:solidFill>
            <a:srgbClr val="024DA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99" name="Google Shape;199;p12"/>
          <p:cNvSpPr txBox="1"/>
          <p:nvPr/>
        </p:nvSpPr>
        <p:spPr>
          <a:xfrm>
            <a:off x="4392867" y="5413104"/>
            <a:ext cx="7723059" cy="816121"/>
          </a:xfrm>
          <a:prstGeom prst="rect">
            <a:avLst/>
          </a:prstGeom>
          <a:noFill/>
          <a:ln>
            <a:noFill/>
          </a:ln>
        </p:spPr>
        <p:txBody>
          <a:bodyPr anchorCtr="0" anchor="t" bIns="45700" lIns="91425" spcFirstLastPara="1" rIns="91425" wrap="square" tIns="45700">
            <a:spAutoFit/>
          </a:bodyPr>
          <a:lstStyle/>
          <a:p>
            <a:pPr indent="0" lvl="0" marL="0" marR="0" rtl="0" algn="r">
              <a:lnSpc>
                <a:spcPct val="90000"/>
              </a:lnSpc>
              <a:spcBef>
                <a:spcPts val="0"/>
              </a:spcBef>
              <a:spcAft>
                <a:spcPts val="0"/>
              </a:spcAft>
              <a:buClr>
                <a:srgbClr val="000000"/>
              </a:buClr>
              <a:buSzPts val="1600"/>
              <a:buFont typeface="Arial"/>
              <a:buNone/>
            </a:pPr>
            <a:r>
              <a:rPr b="0" i="0" lang="en-US" sz="1600" u="none" cap="none" strike="noStrike">
                <a:solidFill>
                  <a:srgbClr val="000000"/>
                </a:solidFill>
                <a:latin typeface="Calibri"/>
                <a:ea typeface="Calibri"/>
                <a:cs typeface="Calibri"/>
                <a:sym typeface="Calibri"/>
              </a:rPr>
              <a:t>Sources: </a:t>
            </a:r>
            <a:r>
              <a:rPr b="0" i="0" lang="en-US" sz="1600" u="sng" cap="none" strike="noStrike">
                <a:solidFill>
                  <a:srgbClr val="000000"/>
                </a:solidFill>
                <a:latin typeface="Calibri"/>
                <a:ea typeface="Calibri"/>
                <a:cs typeface="Calibri"/>
                <a:sym typeface="Calibri"/>
                <a:hlinkClick r:id="rId5">
                  <a:extLst>
                    <a:ext uri="{A12FA001-AC4F-418D-AE19-62706E023703}">
                      <ahyp:hlinkClr val="tx"/>
                    </a:ext>
                  </a:extLst>
                </a:hlinkClick>
              </a:rPr>
              <a:t>Eurostat SDG2 Statistics Explained</a:t>
            </a:r>
            <a:r>
              <a:rPr b="0" i="0" lang="en-US" sz="1600" u="none" cap="none" strike="noStrike">
                <a:solidFill>
                  <a:srgbClr val="000000"/>
                </a:solidFill>
                <a:latin typeface="Calibri"/>
                <a:ea typeface="Calibri"/>
                <a:cs typeface="Calibri"/>
                <a:sym typeface="Calibri"/>
              </a:rPr>
              <a:t>, </a:t>
            </a:r>
            <a:r>
              <a:rPr b="0" i="0" lang="en-US" sz="1100" u="sng" cap="none" strike="noStrike">
                <a:solidFill>
                  <a:srgbClr val="000000"/>
                </a:solidFill>
                <a:latin typeface="Calibri"/>
                <a:ea typeface="Calibri"/>
                <a:cs typeface="Calibri"/>
                <a:sym typeface="Calibri"/>
                <a:hlinkClick r:id="rId6">
                  <a:extLst>
                    <a:ext uri="{A12FA001-AC4F-418D-AE19-62706E023703}">
                      <ahyp:hlinkClr val="tx"/>
                    </a:ext>
                  </a:extLst>
                </a:hlinkClick>
              </a:rPr>
              <a:t>https://ec.europa.eu/eurostat/statistics-explained/index.php?title=SDG_2_-_Zero_hunger#Zero_hunger_in_the_EU:_overview_and_key_trends</a:t>
            </a:r>
            <a:endParaRPr b="0" i="0" sz="1600" u="none" cap="none" strike="noStrike">
              <a:solidFill>
                <a:srgbClr val="000000"/>
              </a:solidFill>
              <a:latin typeface="Calibri"/>
              <a:ea typeface="Calibri"/>
              <a:cs typeface="Calibri"/>
              <a:sym typeface="Calibri"/>
            </a:endParaRPr>
          </a:p>
          <a:p>
            <a:pPr indent="0" lvl="0" marL="0" marR="0" rtl="0" algn="r">
              <a:lnSpc>
                <a:spcPct val="90000"/>
              </a:lnSpc>
              <a:spcBef>
                <a:spcPts val="1000"/>
              </a:spcBef>
              <a:spcAft>
                <a:spcPts val="0"/>
              </a:spcAft>
              <a:buClr>
                <a:srgbClr val="000000"/>
              </a:buClr>
              <a:buSzPts val="1600"/>
              <a:buFont typeface="Arial"/>
              <a:buNone/>
            </a:pPr>
            <a:r>
              <a:rPr b="0" i="0" lang="en-US" sz="1600" u="sng" cap="none" strike="noStrike">
                <a:solidFill>
                  <a:srgbClr val="000000"/>
                </a:solidFill>
                <a:latin typeface="Calibri"/>
                <a:ea typeface="Calibri"/>
                <a:cs typeface="Calibri"/>
                <a:sym typeface="Calibri"/>
                <a:hlinkClick r:id="rId7">
                  <a:extLst>
                    <a:ext uri="{A12FA001-AC4F-418D-AE19-62706E023703}">
                      <ahyp:hlinkClr val="tx"/>
                    </a:ext>
                  </a:extLst>
                </a:hlinkClick>
              </a:rPr>
              <a:t>Farm to Fork Strategy</a:t>
            </a:r>
            <a:r>
              <a:rPr b="0" i="0" lang="en-US" sz="1600" u="none" cap="none" strike="noStrike">
                <a:solidFill>
                  <a:srgbClr val="000000"/>
                </a:solidFill>
                <a:latin typeface="Calibri"/>
                <a:ea typeface="Calibri"/>
                <a:cs typeface="Calibri"/>
                <a:sym typeface="Calibri"/>
              </a:rPr>
              <a:t>, </a:t>
            </a:r>
            <a:r>
              <a:rPr b="0" i="0" lang="en-US" sz="1100" u="sng" cap="none" strike="noStrike">
                <a:solidFill>
                  <a:srgbClr val="000000"/>
                </a:solidFill>
                <a:latin typeface="Calibri"/>
                <a:ea typeface="Calibri"/>
                <a:cs typeface="Calibri"/>
                <a:sym typeface="Calibri"/>
                <a:hlinkClick r:id="rId8">
                  <a:extLst>
                    <a:ext uri="{A12FA001-AC4F-418D-AE19-62706E023703}">
                      <ahyp:hlinkClr val="tx"/>
                    </a:ext>
                  </a:extLst>
                </a:hlinkClick>
              </a:rPr>
              <a:t>https://ec.europa.eu/food/system/files/2020-05/f2f_action-plan_2020_strategy-info_en.pdf</a:t>
            </a:r>
            <a:endParaRPr b="0" i="0" sz="1600" u="none" cap="none" strike="noStrik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pic>
        <p:nvPicPr>
          <p:cNvPr id="204" name="Google Shape;204;p13"/>
          <p:cNvPicPr preferRelativeResize="0"/>
          <p:nvPr/>
        </p:nvPicPr>
        <p:blipFill rotWithShape="1">
          <a:blip r:embed="rId3">
            <a:alphaModFix/>
          </a:blip>
          <a:srcRect b="0" l="34579" r="0" t="0"/>
          <a:stretch/>
        </p:blipFill>
        <p:spPr>
          <a:xfrm>
            <a:off x="7474307" y="1672124"/>
            <a:ext cx="4401330" cy="4351339"/>
          </a:xfrm>
          <a:prstGeom prst="rect">
            <a:avLst/>
          </a:prstGeom>
          <a:noFill/>
          <a:ln>
            <a:noFill/>
          </a:ln>
        </p:spPr>
      </p:pic>
      <p:sp>
        <p:nvSpPr>
          <p:cNvPr id="205" name="Google Shape;205;p13"/>
          <p:cNvSpPr txBox="1"/>
          <p:nvPr>
            <p:ph type="title"/>
          </p:nvPr>
        </p:nvSpPr>
        <p:spPr>
          <a:xfrm>
            <a:off x="838200" y="499262"/>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Tools to achieve a sustainable food system</a:t>
            </a:r>
            <a:endParaRPr sz="3600"/>
          </a:p>
        </p:txBody>
      </p:sp>
      <p:sp>
        <p:nvSpPr>
          <p:cNvPr id="206" name="Google Shape;206;p13"/>
          <p:cNvSpPr txBox="1"/>
          <p:nvPr>
            <p:ph idx="1" type="body"/>
          </p:nvPr>
        </p:nvSpPr>
        <p:spPr>
          <a:xfrm>
            <a:off x="1749287" y="1798813"/>
            <a:ext cx="5408658" cy="4351338"/>
          </a:xfrm>
          <a:prstGeom prst="rect">
            <a:avLst/>
          </a:prstGeom>
          <a:noFill/>
          <a:ln>
            <a:noFill/>
          </a:ln>
        </p:spPr>
        <p:txBody>
          <a:bodyPr anchorCtr="0" anchor="t" bIns="45700" lIns="91425" spcFirstLastPara="1" rIns="91425" wrap="square" tIns="45700">
            <a:noAutofit/>
          </a:bodyPr>
          <a:lstStyle/>
          <a:p>
            <a:pPr indent="-228600" lvl="0" marL="228600" rtl="0" algn="l">
              <a:lnSpc>
                <a:spcPct val="100000"/>
              </a:lnSpc>
              <a:spcBef>
                <a:spcPts val="0"/>
              </a:spcBef>
              <a:spcAft>
                <a:spcPts val="0"/>
              </a:spcAft>
              <a:buClr>
                <a:schemeClr val="dk1"/>
              </a:buClr>
              <a:buSzPts val="2200"/>
              <a:buChar char="•"/>
            </a:pPr>
            <a:r>
              <a:rPr b="1" lang="en-US" sz="2200"/>
              <a:t>Legal Basis: </a:t>
            </a:r>
            <a:r>
              <a:rPr lang="en-US" sz="2200"/>
              <a:t>Common Agricultural and Fisheries Policies.</a:t>
            </a:r>
            <a:endParaRPr sz="2200"/>
          </a:p>
          <a:p>
            <a:pPr indent="-228600" lvl="0" marL="228600" rtl="0" algn="l">
              <a:lnSpc>
                <a:spcPct val="150000"/>
              </a:lnSpc>
              <a:spcBef>
                <a:spcPts val="600"/>
              </a:spcBef>
              <a:spcAft>
                <a:spcPts val="0"/>
              </a:spcAft>
              <a:buClr>
                <a:schemeClr val="dk1"/>
              </a:buClr>
              <a:buSzPts val="2200"/>
              <a:buChar char="•"/>
            </a:pPr>
            <a:r>
              <a:rPr b="1" lang="en-US" sz="2200"/>
              <a:t>Framework: </a:t>
            </a:r>
            <a:r>
              <a:rPr b="1" lang="en-US" sz="2200" u="sng">
                <a:solidFill>
                  <a:schemeClr val="hlink"/>
                </a:solidFill>
                <a:hlinkClick r:id="rId4"/>
              </a:rPr>
              <a:t>Farm to Fork Strategy </a:t>
            </a:r>
            <a:r>
              <a:rPr b="1" lang="en-US" sz="2200"/>
              <a:t>.</a:t>
            </a:r>
            <a:endParaRPr b="1" sz="2200"/>
          </a:p>
          <a:p>
            <a:pPr indent="-228600" lvl="0" marL="228600" rtl="0" algn="l">
              <a:lnSpc>
                <a:spcPct val="100000"/>
              </a:lnSpc>
              <a:spcBef>
                <a:spcPts val="600"/>
              </a:spcBef>
              <a:spcAft>
                <a:spcPts val="0"/>
              </a:spcAft>
              <a:buClr>
                <a:schemeClr val="dk1"/>
              </a:buClr>
              <a:buSzPts val="2200"/>
              <a:buChar char="•"/>
            </a:pPr>
            <a:r>
              <a:rPr b="1" lang="en-US" sz="2200"/>
              <a:t>EU Funding: </a:t>
            </a:r>
            <a:r>
              <a:rPr b="1" lang="en-US" sz="2200" u="sng">
                <a:solidFill>
                  <a:schemeClr val="hlink"/>
                </a:solidFill>
                <a:hlinkClick r:id="rId5"/>
              </a:rPr>
              <a:t>Cohesion funds </a:t>
            </a:r>
            <a:r>
              <a:rPr lang="en-US" sz="2200"/>
              <a:t>&amp; the European Agricultural Fund for Rural Development (</a:t>
            </a:r>
            <a:r>
              <a:rPr b="1" lang="en-US" sz="2200" u="sng">
                <a:solidFill>
                  <a:schemeClr val="hlink"/>
                </a:solidFill>
                <a:hlinkClick r:id="rId6"/>
              </a:rPr>
              <a:t>EAFRD</a:t>
            </a:r>
            <a:r>
              <a:rPr lang="en-US" sz="2200"/>
              <a:t>).</a:t>
            </a:r>
            <a:endParaRPr/>
          </a:p>
          <a:p>
            <a:pPr indent="-228600" lvl="0" marL="228600" rtl="0" algn="l">
              <a:lnSpc>
                <a:spcPct val="150000"/>
              </a:lnSpc>
              <a:spcBef>
                <a:spcPts val="600"/>
              </a:spcBef>
              <a:spcAft>
                <a:spcPts val="0"/>
              </a:spcAft>
              <a:buClr>
                <a:schemeClr val="dk1"/>
              </a:buClr>
              <a:buSzPts val="2200"/>
              <a:buChar char="•"/>
            </a:pPr>
            <a:r>
              <a:rPr b="1" lang="en-US" sz="2200"/>
              <a:t>Financing: </a:t>
            </a:r>
            <a:r>
              <a:rPr lang="en-US" sz="2200"/>
              <a:t>Private</a:t>
            </a:r>
            <a:r>
              <a:rPr b="1" lang="en-US" sz="2200"/>
              <a:t> </a:t>
            </a:r>
            <a:r>
              <a:rPr lang="en-US" sz="2200"/>
              <a:t>Investments.</a:t>
            </a:r>
            <a:endParaRPr/>
          </a:p>
          <a:p>
            <a:pPr indent="-228600" lvl="0" marL="228600" rtl="0" algn="l">
              <a:lnSpc>
                <a:spcPct val="100000"/>
              </a:lnSpc>
              <a:spcBef>
                <a:spcPts val="600"/>
              </a:spcBef>
              <a:spcAft>
                <a:spcPts val="0"/>
              </a:spcAft>
              <a:buClr>
                <a:schemeClr val="dk1"/>
              </a:buClr>
              <a:buSzPts val="2200"/>
              <a:buChar char="•"/>
            </a:pPr>
            <a:r>
              <a:rPr b="1" lang="en-US" sz="2200"/>
              <a:t>Enablers: </a:t>
            </a:r>
            <a:r>
              <a:rPr lang="en-US" sz="2200"/>
              <a:t>Research, innovation and technology.</a:t>
            </a:r>
            <a:endParaRPr/>
          </a:p>
        </p:txBody>
      </p:sp>
      <p:sp>
        <p:nvSpPr>
          <p:cNvPr id="207" name="Google Shape;207;p13"/>
          <p:cNvSpPr/>
          <p:nvPr/>
        </p:nvSpPr>
        <p:spPr>
          <a:xfrm rot="10800000">
            <a:off x="10140600" y="1479966"/>
            <a:ext cx="2051400" cy="431354"/>
          </a:xfrm>
          <a:prstGeom prst="rect">
            <a:avLst/>
          </a:prstGeom>
          <a:solidFill>
            <a:srgbClr val="F7B231">
              <a:alpha val="7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08" name="Google Shape;208;p13"/>
          <p:cNvSpPr/>
          <p:nvPr/>
        </p:nvSpPr>
        <p:spPr>
          <a:xfrm rot="5400000">
            <a:off x="6377001" y="4841484"/>
            <a:ext cx="2055300" cy="721200"/>
          </a:xfrm>
          <a:prstGeom prst="rect">
            <a:avLst/>
          </a:prstGeom>
          <a:solidFill>
            <a:srgbClr val="92D050">
              <a:alpha val="5686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id="213" name="Google Shape;213;p14"/>
          <p:cNvPicPr preferRelativeResize="0"/>
          <p:nvPr/>
        </p:nvPicPr>
        <p:blipFill rotWithShape="1">
          <a:blip r:embed="rId3">
            <a:alphaModFix/>
          </a:blip>
          <a:srcRect b="43958" l="22283" r="37065" t="35936"/>
          <a:stretch/>
        </p:blipFill>
        <p:spPr>
          <a:xfrm>
            <a:off x="1533047" y="2956231"/>
            <a:ext cx="9125905" cy="2517913"/>
          </a:xfrm>
          <a:prstGeom prst="rect">
            <a:avLst/>
          </a:prstGeom>
          <a:noFill/>
          <a:ln>
            <a:noFill/>
          </a:ln>
        </p:spPr>
      </p:pic>
      <p:sp>
        <p:nvSpPr>
          <p:cNvPr id="214" name="Google Shape;214;p14"/>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Farm to Fork: making EU’s food system sustainable</a:t>
            </a:r>
            <a:br>
              <a:rPr b="1" lang="en-US" sz="3600"/>
            </a:br>
            <a:r>
              <a:rPr b="1" i="1" lang="en-US" sz="2400"/>
              <a:t>At the heart of the European Green Deal</a:t>
            </a:r>
            <a:endParaRPr/>
          </a:p>
        </p:txBody>
      </p:sp>
      <p:sp>
        <p:nvSpPr>
          <p:cNvPr id="215" name="Google Shape;215;p14"/>
          <p:cNvSpPr txBox="1"/>
          <p:nvPr>
            <p:ph idx="1" type="body"/>
          </p:nvPr>
        </p:nvSpPr>
        <p:spPr>
          <a:xfrm>
            <a:off x="838200" y="1787544"/>
            <a:ext cx="10515600" cy="405593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200"/>
              <a:buNone/>
            </a:pPr>
            <a:r>
              <a:rPr lang="en-US" sz="2200"/>
              <a:t>The EU’s goals are to </a:t>
            </a:r>
            <a:r>
              <a:rPr b="1" lang="en-US" sz="2200">
                <a:solidFill>
                  <a:srgbClr val="11A197"/>
                </a:solidFill>
              </a:rPr>
              <a:t>reduce the environmental and climate footprint </a:t>
            </a:r>
            <a:r>
              <a:rPr lang="en-US" sz="2200"/>
              <a:t>of the EU food system and </a:t>
            </a:r>
            <a:r>
              <a:rPr b="1" lang="en-US" sz="2200">
                <a:solidFill>
                  <a:srgbClr val="11A197"/>
                </a:solidFill>
              </a:rPr>
              <a:t>strengthen its resilience</a:t>
            </a:r>
            <a:r>
              <a:rPr lang="en-US" sz="2200"/>
              <a:t>, ensure food security</a:t>
            </a:r>
            <a:r>
              <a:rPr b="1" lang="en-US" sz="2200"/>
              <a:t>,</a:t>
            </a:r>
            <a:r>
              <a:rPr lang="en-US" sz="2200"/>
              <a:t> lead a </a:t>
            </a:r>
            <a:r>
              <a:rPr b="1" lang="en-US" sz="2200">
                <a:solidFill>
                  <a:srgbClr val="11A197"/>
                </a:solidFill>
              </a:rPr>
              <a:t>global transition</a:t>
            </a:r>
            <a:r>
              <a:rPr lang="en-US" sz="2200">
                <a:solidFill>
                  <a:srgbClr val="11A197"/>
                </a:solidFill>
              </a:rPr>
              <a:t> </a:t>
            </a:r>
            <a:r>
              <a:rPr lang="en-US" sz="2200"/>
              <a:t>towards sustainable food systems and </a:t>
            </a:r>
            <a:r>
              <a:rPr b="1" lang="en-US" sz="2200">
                <a:solidFill>
                  <a:srgbClr val="11A197"/>
                </a:solidFill>
              </a:rPr>
              <a:t>offer new opportunities </a:t>
            </a:r>
            <a:r>
              <a:rPr lang="en-US" sz="2200"/>
              <a:t>to its producers.</a:t>
            </a:r>
            <a:endParaRPr/>
          </a:p>
        </p:txBody>
      </p:sp>
      <p:sp>
        <p:nvSpPr>
          <p:cNvPr id="216" name="Google Shape;216;p14"/>
          <p:cNvSpPr txBox="1"/>
          <p:nvPr/>
        </p:nvSpPr>
        <p:spPr>
          <a:xfrm>
            <a:off x="1880551" y="5474144"/>
            <a:ext cx="8430896" cy="338554"/>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chemeClr val="dk1"/>
              </a:buClr>
              <a:buSzPts val="1600"/>
              <a:buFont typeface="Calibri"/>
              <a:buNone/>
            </a:pPr>
            <a:r>
              <a:rPr b="0" i="0" lang="en-US" sz="1600" u="none" cap="none" strike="noStrike">
                <a:solidFill>
                  <a:schemeClr val="dk1"/>
                </a:solidFill>
                <a:latin typeface="Calibri"/>
                <a:ea typeface="Calibri"/>
                <a:cs typeface="Calibri"/>
                <a:sym typeface="Calibri"/>
              </a:rPr>
              <a:t>Source: </a:t>
            </a:r>
            <a:r>
              <a:rPr b="0" i="0" lang="en-US" sz="1600" u="sng" cap="none" strike="noStrike">
                <a:solidFill>
                  <a:schemeClr val="dk1"/>
                </a:solidFill>
                <a:latin typeface="Calibri"/>
                <a:ea typeface="Calibri"/>
                <a:cs typeface="Calibri"/>
                <a:sym typeface="Calibri"/>
                <a:hlinkClick r:id="rId4">
                  <a:extLst>
                    <a:ext uri="{A12FA001-AC4F-418D-AE19-62706E023703}">
                      <ahyp:hlinkClr val="tx"/>
                    </a:ext>
                  </a:extLst>
                </a:hlinkClick>
              </a:rPr>
              <a:t>Farm to Fork Strategy</a:t>
            </a:r>
            <a:r>
              <a:rPr b="0" i="0" lang="en-US" sz="1600" u="none" cap="none" strike="noStrike">
                <a:solidFill>
                  <a:schemeClr val="dk1"/>
                </a:solidFill>
                <a:latin typeface="Calibri"/>
                <a:ea typeface="Calibri"/>
                <a:cs typeface="Calibri"/>
                <a:sym typeface="Calibri"/>
              </a:rPr>
              <a:t>, </a:t>
            </a:r>
            <a:r>
              <a:rPr b="0" i="0" lang="en-US" sz="1200" u="sng" cap="none" strike="noStrike">
                <a:solidFill>
                  <a:schemeClr val="dk1"/>
                </a:solidFill>
                <a:latin typeface="Calibri"/>
                <a:ea typeface="Calibri"/>
                <a:cs typeface="Calibri"/>
                <a:sym typeface="Calibri"/>
                <a:hlinkClick r:id="rId5">
                  <a:extLst>
                    <a:ext uri="{A12FA001-AC4F-418D-AE19-62706E023703}">
                      <ahyp:hlinkClr val="tx"/>
                    </a:ext>
                  </a:extLst>
                </a:hlinkClick>
              </a:rPr>
              <a:t>https://ec.europa.eu/food/system/files/2020-05/f2f_action-plan_2020_strategy-info_en.pdf</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pic>
        <p:nvPicPr>
          <p:cNvPr id="221" name="Google Shape;221;p15"/>
          <p:cNvPicPr preferRelativeResize="0"/>
          <p:nvPr/>
        </p:nvPicPr>
        <p:blipFill rotWithShape="1">
          <a:blip r:embed="rId3">
            <a:alphaModFix/>
          </a:blip>
          <a:srcRect b="0" l="0" r="0" t="0"/>
          <a:stretch/>
        </p:blipFill>
        <p:spPr>
          <a:xfrm>
            <a:off x="7504908" y="1550446"/>
            <a:ext cx="4122932" cy="4122932"/>
          </a:xfrm>
          <a:prstGeom prst="rect">
            <a:avLst/>
          </a:prstGeom>
          <a:noFill/>
          <a:ln>
            <a:noFill/>
          </a:ln>
        </p:spPr>
      </p:pic>
      <p:sp>
        <p:nvSpPr>
          <p:cNvPr id="222" name="Google Shape;222;p15"/>
          <p:cNvSpPr txBox="1"/>
          <p:nvPr>
            <p:ph type="title"/>
          </p:nvPr>
        </p:nvSpPr>
        <p:spPr>
          <a:xfrm>
            <a:off x="838200" y="556747"/>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Farm to Fork Strategy </a:t>
            </a:r>
            <a:br>
              <a:rPr b="1" lang="en-US" sz="3600"/>
            </a:br>
            <a:r>
              <a:rPr b="1" i="1" lang="en-US" sz="2600"/>
              <a:t>In a nutshell</a:t>
            </a:r>
            <a:endParaRPr/>
          </a:p>
        </p:txBody>
      </p:sp>
      <p:sp>
        <p:nvSpPr>
          <p:cNvPr id="223" name="Google Shape;223;p15"/>
          <p:cNvSpPr txBox="1"/>
          <p:nvPr/>
        </p:nvSpPr>
        <p:spPr>
          <a:xfrm>
            <a:off x="891679" y="1787030"/>
            <a:ext cx="6559750" cy="4463441"/>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200"/>
              <a:buFont typeface="Arial"/>
              <a:buNone/>
            </a:pPr>
            <a:r>
              <a:rPr b="0" i="0" lang="en-US" sz="2200" u="none" cap="none" strike="noStrike">
                <a:solidFill>
                  <a:schemeClr val="dk1"/>
                </a:solidFill>
                <a:latin typeface="Calibri"/>
                <a:ea typeface="Calibri"/>
                <a:cs typeface="Calibri"/>
                <a:sym typeface="Calibri"/>
              </a:rPr>
              <a:t>The European Green Deal aims to create a fair, healthy and environmentally-friendly food system, that will:</a:t>
            </a:r>
            <a:endParaRPr b="0" i="0" sz="2200" u="none" cap="none" strike="noStrike">
              <a:solidFill>
                <a:schemeClr val="dk1"/>
              </a:solidFill>
              <a:latin typeface="Calibri"/>
              <a:ea typeface="Calibri"/>
              <a:cs typeface="Calibri"/>
              <a:sym typeface="Calibri"/>
            </a:endParaRPr>
          </a:p>
          <a:p>
            <a:pPr indent="-228600" lvl="0" marL="228600" marR="0" rtl="0" algn="l">
              <a:lnSpc>
                <a:spcPct val="100000"/>
              </a:lnSpc>
              <a:spcBef>
                <a:spcPts val="100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have a </a:t>
            </a:r>
            <a:r>
              <a:rPr b="1" i="0" lang="en-US" sz="2200" u="none" cap="none" strike="noStrike">
                <a:solidFill>
                  <a:srgbClr val="11A197"/>
                </a:solidFill>
                <a:latin typeface="Calibri"/>
                <a:ea typeface="Calibri"/>
                <a:cs typeface="Calibri"/>
                <a:sym typeface="Calibri"/>
              </a:rPr>
              <a:t>neutral or positive</a:t>
            </a:r>
            <a:r>
              <a:rPr b="0" i="0" lang="en-US" sz="2200" u="none" cap="none" strike="noStrike">
                <a:solidFill>
                  <a:srgbClr val="11A197"/>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environmental impact and help climate change </a:t>
            </a:r>
            <a:r>
              <a:rPr b="1" i="0" lang="en-US" sz="2200" u="none" cap="none" strike="noStrike">
                <a:solidFill>
                  <a:srgbClr val="11A197"/>
                </a:solidFill>
                <a:latin typeface="Calibri"/>
                <a:ea typeface="Calibri"/>
                <a:cs typeface="Calibri"/>
                <a:sym typeface="Calibri"/>
              </a:rPr>
              <a:t>mitigation and adaptation;</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reverse the </a:t>
            </a:r>
            <a:r>
              <a:rPr b="1" i="0" lang="en-US" sz="2200" u="none" cap="none" strike="noStrike">
                <a:solidFill>
                  <a:srgbClr val="11A197"/>
                </a:solidFill>
                <a:latin typeface="Calibri"/>
                <a:ea typeface="Calibri"/>
                <a:cs typeface="Calibri"/>
                <a:sym typeface="Calibri"/>
              </a:rPr>
              <a:t>loss of biodiversity;</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ensure </a:t>
            </a:r>
            <a:r>
              <a:rPr b="1" i="0" lang="en-US" sz="2200" u="none" cap="none" strike="noStrike">
                <a:solidFill>
                  <a:srgbClr val="11A197"/>
                </a:solidFill>
                <a:latin typeface="Calibri"/>
                <a:ea typeface="Calibri"/>
                <a:cs typeface="Calibri"/>
                <a:sym typeface="Calibri"/>
              </a:rPr>
              <a:t>food security</a:t>
            </a:r>
            <a:r>
              <a:rPr b="0" i="0" lang="en-US" sz="2200" u="none" cap="none" strike="noStrike">
                <a:solidFill>
                  <a:srgbClr val="11A197"/>
                </a:solidFill>
                <a:latin typeface="Calibri"/>
                <a:ea typeface="Calibri"/>
                <a:cs typeface="Calibri"/>
                <a:sym typeface="Calibri"/>
              </a:rPr>
              <a:t>, </a:t>
            </a:r>
            <a:r>
              <a:rPr b="1" i="0" lang="en-US" sz="2200" u="none" cap="none" strike="noStrike">
                <a:solidFill>
                  <a:srgbClr val="11A197"/>
                </a:solidFill>
                <a:latin typeface="Calibri"/>
                <a:ea typeface="Calibri"/>
                <a:cs typeface="Calibri"/>
                <a:sym typeface="Calibri"/>
              </a:rPr>
              <a:t>nutrition</a:t>
            </a:r>
            <a:r>
              <a:rPr b="0" i="0" lang="en-US" sz="2200" u="none" cap="none" strike="noStrike">
                <a:solidFill>
                  <a:srgbClr val="11A197"/>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and </a:t>
            </a:r>
            <a:r>
              <a:rPr b="1" i="0" lang="en-US" sz="2200" u="none" cap="none" strike="noStrike">
                <a:solidFill>
                  <a:srgbClr val="11A197"/>
                </a:solidFill>
                <a:latin typeface="Calibri"/>
                <a:ea typeface="Calibri"/>
                <a:cs typeface="Calibri"/>
                <a:sym typeface="Calibri"/>
              </a:rPr>
              <a:t>public health</a:t>
            </a:r>
            <a:r>
              <a:rPr b="0" i="0" lang="en-US" sz="2200" u="none" cap="none" strike="noStrike">
                <a:solidFill>
                  <a:schemeClr val="dk1"/>
                </a:solidFill>
                <a:latin typeface="Calibri"/>
                <a:ea typeface="Calibri"/>
                <a:cs typeface="Calibri"/>
                <a:sym typeface="Calibri"/>
              </a:rPr>
              <a:t>, making sure that everyone has access to sufficient, safe, nutritious, sustainable food;</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preserve </a:t>
            </a:r>
            <a:r>
              <a:rPr b="1" i="0" lang="en-US" sz="2200" u="none" cap="none" strike="noStrike">
                <a:solidFill>
                  <a:srgbClr val="11A197"/>
                </a:solidFill>
                <a:latin typeface="Calibri"/>
                <a:ea typeface="Calibri"/>
                <a:cs typeface="Calibri"/>
                <a:sym typeface="Calibri"/>
              </a:rPr>
              <a:t>affordability of food</a:t>
            </a:r>
            <a:r>
              <a:rPr b="0" i="0" lang="en-US" sz="2200" u="none" cap="none" strike="noStrike">
                <a:solidFill>
                  <a:srgbClr val="11A197"/>
                </a:solidFill>
                <a:latin typeface="Calibri"/>
                <a:ea typeface="Calibri"/>
                <a:cs typeface="Calibri"/>
                <a:sym typeface="Calibri"/>
              </a:rPr>
              <a:t> </a:t>
            </a:r>
            <a:r>
              <a:rPr b="0" i="0" lang="en-US" sz="2200" u="none" cap="none" strike="noStrike">
                <a:solidFill>
                  <a:schemeClr val="dk1"/>
                </a:solidFill>
                <a:latin typeface="Calibri"/>
                <a:ea typeface="Calibri"/>
                <a:cs typeface="Calibri"/>
                <a:sym typeface="Calibri"/>
              </a:rPr>
              <a:t>and, at the same time generate </a:t>
            </a:r>
            <a:r>
              <a:rPr b="1" i="0" lang="en-US" sz="2200" u="none" cap="none" strike="noStrike">
                <a:solidFill>
                  <a:srgbClr val="11A197"/>
                </a:solidFill>
                <a:latin typeface="Calibri"/>
                <a:ea typeface="Calibri"/>
                <a:cs typeface="Calibri"/>
                <a:sym typeface="Calibri"/>
              </a:rPr>
              <a:t>fair economic returns</a:t>
            </a:r>
            <a:r>
              <a:rPr b="0" i="0" lang="en-US" sz="2200" u="none" cap="none" strike="noStrike">
                <a:solidFill>
                  <a:schemeClr val="dk1"/>
                </a:solidFill>
                <a:latin typeface="Calibri"/>
                <a:ea typeface="Calibri"/>
                <a:cs typeface="Calibri"/>
                <a:sym typeface="Calibri"/>
              </a:rPr>
              <a:t>, foster </a:t>
            </a:r>
            <a:r>
              <a:rPr b="1" i="0" lang="en-US" sz="2200" u="none" cap="none" strike="noStrike">
                <a:solidFill>
                  <a:srgbClr val="11A197"/>
                </a:solidFill>
                <a:latin typeface="Calibri"/>
                <a:ea typeface="Calibri"/>
                <a:cs typeface="Calibri"/>
                <a:sym typeface="Calibri"/>
              </a:rPr>
              <a:t>competitiveness</a:t>
            </a:r>
            <a:r>
              <a:rPr b="0" i="0" lang="en-US" sz="2200" u="none" cap="none" strike="noStrike">
                <a:solidFill>
                  <a:schemeClr val="dk1"/>
                </a:solidFill>
                <a:latin typeface="Calibri"/>
                <a:ea typeface="Calibri"/>
                <a:cs typeface="Calibri"/>
                <a:sym typeface="Calibri"/>
              </a:rPr>
              <a:t> of the EU supply chain and </a:t>
            </a:r>
            <a:r>
              <a:rPr b="1" i="0" lang="en-US" sz="2200" u="none" cap="none" strike="noStrike">
                <a:solidFill>
                  <a:srgbClr val="11A197"/>
                </a:solidFill>
                <a:latin typeface="Calibri"/>
                <a:ea typeface="Calibri"/>
                <a:cs typeface="Calibri"/>
                <a:sym typeface="Calibri"/>
              </a:rPr>
              <a:t>promote fair trade</a:t>
            </a:r>
            <a:r>
              <a:rPr b="0" i="0" lang="en-US" sz="2200" u="none" cap="none" strike="noStrike">
                <a:solidFill>
                  <a:schemeClr val="dk1"/>
                </a:solidFill>
                <a:latin typeface="Calibri"/>
                <a:ea typeface="Calibri"/>
                <a:cs typeface="Calibri"/>
                <a:sym typeface="Calibri"/>
              </a:rPr>
              <a:t>, globally.</a:t>
            </a:r>
            <a:endParaRPr b="0" i="0" sz="1400" u="none" cap="none" strike="noStrike">
              <a:solidFill>
                <a:srgbClr val="000000"/>
              </a:solidFill>
              <a:latin typeface="Arial"/>
              <a:ea typeface="Arial"/>
              <a:cs typeface="Arial"/>
              <a:sym typeface="Arial"/>
            </a:endParaRPr>
          </a:p>
          <a:p>
            <a:pPr indent="-101600" lvl="0" marL="228600" marR="0" rtl="0" algn="l">
              <a:lnSpc>
                <a:spcPct val="90000"/>
              </a:lnSpc>
              <a:spcBef>
                <a:spcPts val="1000"/>
              </a:spcBef>
              <a:spcAft>
                <a:spcPts val="0"/>
              </a:spcAft>
              <a:buClr>
                <a:schemeClr val="dk1"/>
              </a:buClr>
              <a:buSzPts val="2000"/>
              <a:buFont typeface="Arial"/>
              <a:buNone/>
            </a:pPr>
            <a:r>
              <a:t/>
            </a:r>
            <a:endParaRPr b="1" i="0" sz="2000" u="none" cap="none" strike="noStrike">
              <a:solidFill>
                <a:srgbClr val="11A197"/>
              </a:solidFill>
              <a:latin typeface="Calibri"/>
              <a:ea typeface="Calibri"/>
              <a:cs typeface="Calibri"/>
              <a:sym typeface="Calibri"/>
            </a:endParaRPr>
          </a:p>
        </p:txBody>
      </p:sp>
      <p:sp>
        <p:nvSpPr>
          <p:cNvPr id="224" name="Google Shape;224;p15"/>
          <p:cNvSpPr txBox="1"/>
          <p:nvPr/>
        </p:nvSpPr>
        <p:spPr>
          <a:xfrm>
            <a:off x="7504908" y="5727251"/>
            <a:ext cx="4554607"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Calibri"/>
                <a:ea typeface="Calibri"/>
                <a:cs typeface="Calibri"/>
                <a:sym typeface="Calibri"/>
              </a:rPr>
              <a:t>Source: </a:t>
            </a:r>
            <a:r>
              <a:rPr b="0" i="0" lang="en-US" sz="1600" u="sng" cap="none" strike="noStrike">
                <a:solidFill>
                  <a:schemeClr val="dk1"/>
                </a:solidFill>
                <a:latin typeface="Calibri"/>
                <a:ea typeface="Calibri"/>
                <a:cs typeface="Calibri"/>
                <a:sym typeface="Calibri"/>
                <a:hlinkClick r:id="rId4">
                  <a:extLst>
                    <a:ext uri="{A12FA001-AC4F-418D-AE19-62706E023703}">
                      <ahyp:hlinkClr val="tx"/>
                    </a:ext>
                  </a:extLst>
                </a:hlinkClick>
              </a:rPr>
              <a:t>European Commission, Food safety sector</a:t>
            </a:r>
            <a:r>
              <a:rPr b="0" i="0" lang="en-US" sz="1600" u="none" cap="none" strike="noStrike">
                <a:solidFill>
                  <a:schemeClr val="dk1"/>
                </a:solidFill>
                <a:latin typeface="Calibri"/>
                <a:ea typeface="Calibri"/>
                <a:cs typeface="Calibri"/>
                <a:sym typeface="Calibri"/>
              </a:rPr>
              <a:t>, </a:t>
            </a:r>
            <a:r>
              <a:rPr b="0" i="0" lang="en-US" sz="1200" u="sng" cap="none" strike="noStrike">
                <a:solidFill>
                  <a:schemeClr val="dk1"/>
                </a:solidFill>
                <a:latin typeface="Calibri"/>
                <a:ea typeface="Calibri"/>
                <a:cs typeface="Calibri"/>
                <a:sym typeface="Calibri"/>
                <a:hlinkClick r:id="rId5">
                  <a:extLst>
                    <a:ext uri="{A12FA001-AC4F-418D-AE19-62706E023703}">
                      <ahyp:hlinkClr val="tx"/>
                    </a:ext>
                  </a:extLst>
                </a:hlinkClick>
              </a:rPr>
              <a:t>https://ec.europa.eu/food/horizontal-topics/farm-fork-strategy_el</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16"/>
          <p:cNvSpPr txBox="1"/>
          <p:nvPr>
            <p:ph type="title"/>
          </p:nvPr>
        </p:nvSpPr>
        <p:spPr>
          <a:xfrm>
            <a:off x="838200" y="495088"/>
            <a:ext cx="10515600" cy="88946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US" sz="4000"/>
              <a:t>Ways forward</a:t>
            </a:r>
            <a:br>
              <a:rPr b="1" lang="en-US" sz="3600"/>
            </a:br>
            <a:r>
              <a:rPr b="1" i="1" lang="en-US" sz="2900"/>
              <a:t>Commitments and action plans</a:t>
            </a:r>
            <a:endParaRPr i="1" sz="2900"/>
          </a:p>
        </p:txBody>
      </p:sp>
      <p:sp>
        <p:nvSpPr>
          <p:cNvPr id="230" name="Google Shape;230;p16"/>
          <p:cNvSpPr txBox="1"/>
          <p:nvPr>
            <p:ph idx="1" type="body"/>
          </p:nvPr>
        </p:nvSpPr>
        <p:spPr>
          <a:xfrm>
            <a:off x="838200" y="1583333"/>
            <a:ext cx="10515600" cy="4618683"/>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400"/>
              <a:buNone/>
            </a:pPr>
            <a:r>
              <a:rPr i="1" lang="en-US" sz="2400"/>
              <a:t>Through the </a:t>
            </a:r>
            <a:r>
              <a:rPr i="1" lang="en-US" sz="2400" u="sng">
                <a:solidFill>
                  <a:schemeClr val="hlink"/>
                </a:solidFill>
                <a:hlinkClick r:id="rId3"/>
              </a:rPr>
              <a:t>Farm to Fork Strategy </a:t>
            </a:r>
            <a:r>
              <a:rPr i="1" lang="en-US" sz="2400"/>
              <a:t>the Commission has pledged:</a:t>
            </a:r>
            <a:endParaRPr/>
          </a:p>
          <a:p>
            <a:pPr indent="0" lvl="0" marL="0" rtl="0" algn="l">
              <a:lnSpc>
                <a:spcPct val="90000"/>
              </a:lnSpc>
              <a:spcBef>
                <a:spcPts val="600"/>
              </a:spcBef>
              <a:spcAft>
                <a:spcPts val="0"/>
              </a:spcAft>
              <a:buClr>
                <a:schemeClr val="dk1"/>
              </a:buClr>
              <a:buSzPts val="2400"/>
              <a:buNone/>
            </a:pPr>
            <a:r>
              <a:t/>
            </a:r>
            <a:endParaRPr i="1" sz="2400"/>
          </a:p>
          <a:p>
            <a:pPr indent="-228600" lvl="0" marL="228600" rtl="0" algn="l">
              <a:lnSpc>
                <a:spcPct val="90000"/>
              </a:lnSpc>
              <a:spcBef>
                <a:spcPts val="600"/>
              </a:spcBef>
              <a:spcAft>
                <a:spcPts val="0"/>
              </a:spcAft>
              <a:buClr>
                <a:schemeClr val="dk1"/>
              </a:buClr>
              <a:buSzPts val="2200"/>
              <a:buChar char="•"/>
            </a:pPr>
            <a:r>
              <a:rPr lang="en-US" sz="2200"/>
              <a:t>To achieve the use of at least 25% of the EU’s agricultural land under </a:t>
            </a:r>
            <a:r>
              <a:rPr b="1" lang="en-US" sz="2200" u="sng">
                <a:solidFill>
                  <a:srgbClr val="024DA2"/>
                </a:solidFill>
                <a:hlinkClick r:id="rId4">
                  <a:extLst>
                    <a:ext uri="{A12FA001-AC4F-418D-AE19-62706E023703}">
                      <ahyp:hlinkClr val="tx"/>
                    </a:ext>
                  </a:extLst>
                </a:hlinkClick>
              </a:rPr>
              <a:t>organic farming </a:t>
            </a:r>
            <a:r>
              <a:rPr lang="en-US" sz="2200"/>
              <a:t>and to significantly increase </a:t>
            </a:r>
            <a:r>
              <a:rPr b="1" lang="en-US" sz="2200" u="sng">
                <a:solidFill>
                  <a:srgbClr val="024DA2"/>
                </a:solidFill>
                <a:hlinkClick r:id="rId5">
                  <a:extLst>
                    <a:ext uri="{A12FA001-AC4F-418D-AE19-62706E023703}">
                      <ahyp:hlinkClr val="tx"/>
                    </a:ext>
                  </a:extLst>
                </a:hlinkClick>
              </a:rPr>
              <a:t>organic aquaculture </a:t>
            </a:r>
            <a:r>
              <a:rPr lang="en-US" sz="2200"/>
              <a:t>by 2030.</a:t>
            </a:r>
            <a:endParaRPr/>
          </a:p>
          <a:p>
            <a:pPr indent="-228600" lvl="0" marL="228600" rtl="0" algn="l">
              <a:lnSpc>
                <a:spcPct val="90000"/>
              </a:lnSpc>
              <a:spcBef>
                <a:spcPts val="600"/>
              </a:spcBef>
              <a:spcAft>
                <a:spcPts val="0"/>
              </a:spcAft>
              <a:buClr>
                <a:schemeClr val="dk1"/>
              </a:buClr>
              <a:buSzPts val="2200"/>
              <a:buChar char="•"/>
            </a:pPr>
            <a:r>
              <a:rPr lang="en-US" sz="2200"/>
              <a:t>To enhance its action to reduce the overall use of </a:t>
            </a:r>
            <a:r>
              <a:rPr b="1" lang="en-US" sz="2200">
                <a:solidFill>
                  <a:srgbClr val="024DA2"/>
                </a:solidFill>
              </a:rPr>
              <a:t>chemical pesticides by 50%</a:t>
            </a:r>
            <a:r>
              <a:rPr b="1" lang="en-US" sz="2200">
                <a:solidFill>
                  <a:srgbClr val="F7B231"/>
                </a:solidFill>
              </a:rPr>
              <a:t> </a:t>
            </a:r>
            <a:r>
              <a:rPr lang="en-US" sz="2200"/>
              <a:t>and the use of </a:t>
            </a:r>
            <a:r>
              <a:rPr b="1" lang="en-US" sz="2200">
                <a:solidFill>
                  <a:srgbClr val="024DA2"/>
                </a:solidFill>
              </a:rPr>
              <a:t>more hazardous pesticides by 50% </a:t>
            </a:r>
            <a:r>
              <a:rPr lang="en-US" sz="2200"/>
              <a:t>by 2030.</a:t>
            </a:r>
            <a:endParaRPr/>
          </a:p>
          <a:p>
            <a:pPr indent="-228600" lvl="0" marL="228600" rtl="0" algn="l">
              <a:lnSpc>
                <a:spcPct val="90000"/>
              </a:lnSpc>
              <a:spcBef>
                <a:spcPts val="600"/>
              </a:spcBef>
              <a:spcAft>
                <a:spcPts val="0"/>
              </a:spcAft>
              <a:buClr>
                <a:schemeClr val="dk1"/>
              </a:buClr>
              <a:buSzPts val="2200"/>
              <a:buChar char="•"/>
            </a:pPr>
            <a:r>
              <a:rPr lang="en-US" sz="2200"/>
              <a:t>To develop, along with Member States, an </a:t>
            </a:r>
            <a:r>
              <a:rPr b="1" lang="en-US" sz="2200">
                <a:solidFill>
                  <a:srgbClr val="024DA2"/>
                </a:solidFill>
              </a:rPr>
              <a:t>integrated nutrient management action plan </a:t>
            </a:r>
            <a:r>
              <a:rPr lang="en-US" sz="2200"/>
              <a:t>to address nutrient pollution.</a:t>
            </a:r>
            <a:endParaRPr/>
          </a:p>
          <a:p>
            <a:pPr indent="-228600" lvl="0" marL="228600" rtl="0" algn="l">
              <a:lnSpc>
                <a:spcPct val="90000"/>
              </a:lnSpc>
              <a:spcBef>
                <a:spcPts val="600"/>
              </a:spcBef>
              <a:spcAft>
                <a:spcPts val="0"/>
              </a:spcAft>
              <a:buClr>
                <a:schemeClr val="dk1"/>
              </a:buClr>
              <a:buSzPts val="2200"/>
              <a:buChar char="•"/>
            </a:pPr>
            <a:r>
              <a:rPr lang="en-US" sz="2200"/>
              <a:t>To propose a harmonized mandatory </a:t>
            </a:r>
            <a:r>
              <a:rPr b="1" lang="en-US" sz="2200">
                <a:solidFill>
                  <a:srgbClr val="024DA2"/>
                </a:solidFill>
              </a:rPr>
              <a:t>front-of-pack nutrition labelling.</a:t>
            </a:r>
            <a:endParaRPr/>
          </a:p>
          <a:p>
            <a:pPr indent="-228600" lvl="0" marL="228600" rtl="0" algn="l">
              <a:lnSpc>
                <a:spcPct val="90000"/>
              </a:lnSpc>
              <a:spcBef>
                <a:spcPts val="600"/>
              </a:spcBef>
              <a:spcAft>
                <a:spcPts val="0"/>
              </a:spcAft>
              <a:buClr>
                <a:schemeClr val="dk1"/>
              </a:buClr>
              <a:buSzPts val="2200"/>
              <a:buChar char="•"/>
            </a:pPr>
            <a:r>
              <a:rPr lang="en-US" sz="2200"/>
              <a:t>To clarify the </a:t>
            </a:r>
            <a:r>
              <a:rPr b="1" lang="en-US" sz="2200">
                <a:solidFill>
                  <a:srgbClr val="024DA2"/>
                </a:solidFill>
              </a:rPr>
              <a:t>competition rules </a:t>
            </a:r>
            <a:r>
              <a:rPr lang="en-US" sz="2200"/>
              <a:t>for collective initiatives, in order to promote sustainability in the European supply chains.</a:t>
            </a:r>
            <a:endParaRPr/>
          </a:p>
          <a:p>
            <a:pPr indent="-88900" lvl="0" marL="228600" rtl="0" algn="l">
              <a:lnSpc>
                <a:spcPct val="90000"/>
              </a:lnSpc>
              <a:spcBef>
                <a:spcPts val="600"/>
              </a:spcBef>
              <a:spcAft>
                <a:spcPts val="0"/>
              </a:spcAft>
              <a:buClr>
                <a:schemeClr val="dk1"/>
              </a:buClr>
              <a:buSzPts val="2200"/>
              <a:buNone/>
            </a:pPr>
            <a:r>
              <a:t/>
            </a:r>
            <a:endParaRPr b="1" sz="2200">
              <a:solidFill>
                <a:srgbClr val="F7B23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17"/>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Expected legislation</a:t>
            </a:r>
            <a:br>
              <a:rPr b="1" lang="en-US"/>
            </a:br>
            <a:r>
              <a:rPr b="1" i="1" lang="en-US" sz="2600"/>
              <a:t>Amendments and new introductions </a:t>
            </a:r>
            <a:endParaRPr/>
          </a:p>
        </p:txBody>
      </p:sp>
      <p:sp>
        <p:nvSpPr>
          <p:cNvPr id="236" name="Google Shape;236;p17"/>
          <p:cNvSpPr txBox="1"/>
          <p:nvPr>
            <p:ph idx="1" type="body"/>
          </p:nvPr>
        </p:nvSpPr>
        <p:spPr>
          <a:xfrm>
            <a:off x="838200" y="1825624"/>
            <a:ext cx="10515600" cy="434988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i="1" lang="en-US" sz="2400"/>
              <a:t>Furthermore the Commission is planning:</a:t>
            </a:r>
            <a:endParaRPr/>
          </a:p>
          <a:p>
            <a:pPr indent="-228600" lvl="0" marL="228600" rtl="0" algn="l">
              <a:lnSpc>
                <a:spcPct val="90000"/>
              </a:lnSpc>
              <a:spcBef>
                <a:spcPts val="600"/>
              </a:spcBef>
              <a:spcAft>
                <a:spcPts val="0"/>
              </a:spcAft>
              <a:buClr>
                <a:schemeClr val="dk1"/>
              </a:buClr>
              <a:buSzPts val="2200"/>
              <a:buChar char="•"/>
            </a:pPr>
            <a:r>
              <a:rPr lang="en-US" sz="2200"/>
              <a:t>To propose a legislative framework for </a:t>
            </a:r>
            <a:r>
              <a:rPr b="1" lang="en-US" sz="2200">
                <a:solidFill>
                  <a:srgbClr val="11A197"/>
                </a:solidFill>
              </a:rPr>
              <a:t>sustainable food systems </a:t>
            </a:r>
            <a:r>
              <a:rPr lang="en-US" sz="2200"/>
              <a:t>before the end of 2023.</a:t>
            </a:r>
            <a:endParaRPr/>
          </a:p>
          <a:p>
            <a:pPr indent="-228600" lvl="0" marL="228600" rtl="0" algn="l">
              <a:lnSpc>
                <a:spcPct val="90000"/>
              </a:lnSpc>
              <a:spcBef>
                <a:spcPts val="600"/>
              </a:spcBef>
              <a:spcAft>
                <a:spcPts val="0"/>
              </a:spcAft>
              <a:buClr>
                <a:schemeClr val="dk1"/>
              </a:buClr>
              <a:buSzPts val="2200"/>
              <a:buChar char="•"/>
            </a:pPr>
            <a:r>
              <a:rPr lang="en-US" sz="2200"/>
              <a:t>To revise the existent </a:t>
            </a:r>
            <a:r>
              <a:rPr b="1" lang="en-US" sz="2200" u="sng">
                <a:solidFill>
                  <a:srgbClr val="F7B231"/>
                </a:solidFill>
                <a:hlinkClick r:id="rId3">
                  <a:extLst>
                    <a:ext uri="{A12FA001-AC4F-418D-AE19-62706E023703}">
                      <ahyp:hlinkClr val="tx"/>
                    </a:ext>
                  </a:extLst>
                </a:hlinkClick>
              </a:rPr>
              <a:t>animal welfare legislation</a:t>
            </a:r>
            <a:r>
              <a:rPr lang="en-US" sz="2200"/>
              <a:t>, regarding feeding, medication, transportation and slaughtering.</a:t>
            </a:r>
            <a:endParaRPr/>
          </a:p>
          <a:p>
            <a:pPr indent="-228600" lvl="0" marL="228600" rtl="0" algn="l">
              <a:lnSpc>
                <a:spcPct val="90000"/>
              </a:lnSpc>
              <a:spcBef>
                <a:spcPts val="600"/>
              </a:spcBef>
              <a:spcAft>
                <a:spcPts val="0"/>
              </a:spcAft>
              <a:buClr>
                <a:schemeClr val="dk1"/>
              </a:buClr>
              <a:buSzPts val="2200"/>
              <a:buChar char="•"/>
            </a:pPr>
            <a:r>
              <a:rPr lang="en-US" sz="2200"/>
              <a:t>To develop an EU </a:t>
            </a:r>
            <a:r>
              <a:rPr b="1" lang="en-US" sz="2200">
                <a:solidFill>
                  <a:srgbClr val="11A197"/>
                </a:solidFill>
              </a:rPr>
              <a:t>Code of conduct </a:t>
            </a:r>
            <a:r>
              <a:rPr lang="en-US" sz="2200"/>
              <a:t>for responsible business and marketing practice.</a:t>
            </a:r>
            <a:endParaRPr/>
          </a:p>
          <a:p>
            <a:pPr indent="-228600" lvl="0" marL="228600" rtl="0" algn="l">
              <a:lnSpc>
                <a:spcPct val="90000"/>
              </a:lnSpc>
              <a:spcBef>
                <a:spcPts val="600"/>
              </a:spcBef>
              <a:spcAft>
                <a:spcPts val="0"/>
              </a:spcAft>
              <a:buClr>
                <a:schemeClr val="dk1"/>
              </a:buClr>
              <a:buSzPts val="2200"/>
              <a:buChar char="•"/>
            </a:pPr>
            <a:r>
              <a:rPr lang="en-US" sz="2200"/>
              <a:t>To set the minimum </a:t>
            </a:r>
            <a:r>
              <a:rPr b="1" lang="en-US" sz="2200">
                <a:solidFill>
                  <a:srgbClr val="11A197"/>
                </a:solidFill>
              </a:rPr>
              <a:t>mandatory criteria </a:t>
            </a:r>
            <a:r>
              <a:rPr lang="en-US" sz="2200"/>
              <a:t>for sustainable food procurement in institutional catering, whether on a national, regional or local level. </a:t>
            </a:r>
            <a:endParaRPr sz="2200"/>
          </a:p>
          <a:p>
            <a:pPr indent="-228600" lvl="0" marL="228600" rtl="0" algn="l">
              <a:lnSpc>
                <a:spcPct val="90000"/>
              </a:lnSpc>
              <a:spcBef>
                <a:spcPts val="600"/>
              </a:spcBef>
              <a:spcAft>
                <a:spcPts val="0"/>
              </a:spcAft>
              <a:buClr>
                <a:schemeClr val="dk1"/>
              </a:buClr>
              <a:buSzPts val="2200"/>
              <a:buChar char="•"/>
            </a:pPr>
            <a:r>
              <a:rPr lang="en-US" sz="2200"/>
              <a:t>To revise the </a:t>
            </a:r>
            <a:r>
              <a:rPr b="1" lang="en-US" sz="2200" u="sng">
                <a:solidFill>
                  <a:srgbClr val="F7B231"/>
                </a:solidFill>
                <a:hlinkClick r:id="rId4">
                  <a:extLst>
                    <a:ext uri="{A12FA001-AC4F-418D-AE19-62706E023703}">
                      <ahyp:hlinkClr val="tx"/>
                    </a:ext>
                  </a:extLst>
                </a:hlinkClick>
              </a:rPr>
              <a:t>food contact materials legislation </a:t>
            </a:r>
            <a:r>
              <a:rPr lang="en-US" sz="2200"/>
              <a:t>to improve food safety and public health and contribute to food waste reduction.</a:t>
            </a:r>
            <a:endParaRPr/>
          </a:p>
          <a:p>
            <a:pPr indent="-228600" lvl="0" marL="228600" rtl="0" algn="l">
              <a:lnSpc>
                <a:spcPct val="90000"/>
              </a:lnSpc>
              <a:spcBef>
                <a:spcPts val="600"/>
              </a:spcBef>
              <a:spcAft>
                <a:spcPts val="0"/>
              </a:spcAft>
              <a:buClr>
                <a:schemeClr val="dk1"/>
              </a:buClr>
              <a:buSzPts val="2200"/>
              <a:buChar char="•"/>
            </a:pPr>
            <a:r>
              <a:rPr lang="en-US" sz="2200"/>
              <a:t>To work on a legislative initiative to </a:t>
            </a:r>
            <a:r>
              <a:rPr b="1" lang="en-US" sz="2200">
                <a:solidFill>
                  <a:srgbClr val="11A197"/>
                </a:solidFill>
              </a:rPr>
              <a:t>substitute single-use plates, packaging and cutlery </a:t>
            </a:r>
            <a:r>
              <a:rPr lang="en-US" sz="2200"/>
              <a:t>by reusable products in the food and beverage sector.</a:t>
            </a:r>
            <a:endParaRPr sz="2200"/>
          </a:p>
          <a:p>
            <a:pPr indent="0" lvl="0" marL="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General Information </a:t>
            </a:r>
            <a:endParaRPr/>
          </a:p>
        </p:txBody>
      </p:sp>
      <p:sp>
        <p:nvSpPr>
          <p:cNvPr id="93" name="Google Shape;93;p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888888"/>
              </a:buClr>
              <a:buSzPts val="24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18"/>
          <p:cNvSpPr txBox="1"/>
          <p:nvPr>
            <p:ph type="title"/>
          </p:nvPr>
        </p:nvSpPr>
        <p:spPr>
          <a:xfrm>
            <a:off x="838200" y="681038"/>
            <a:ext cx="10515600" cy="604424"/>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Essential components</a:t>
            </a:r>
            <a:endParaRPr b="1" i="1" sz="3600"/>
          </a:p>
        </p:txBody>
      </p:sp>
      <p:sp>
        <p:nvSpPr>
          <p:cNvPr id="242" name="Google Shape;242;p18"/>
          <p:cNvSpPr txBox="1"/>
          <p:nvPr>
            <p:ph idx="1" type="body"/>
          </p:nvPr>
        </p:nvSpPr>
        <p:spPr>
          <a:xfrm>
            <a:off x="838200" y="1285462"/>
            <a:ext cx="10515600" cy="4891501"/>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11A197"/>
              </a:buClr>
              <a:buSzPts val="2200"/>
              <a:buChar char="•"/>
            </a:pPr>
            <a:r>
              <a:rPr b="1" lang="en-US" sz="2200">
                <a:solidFill>
                  <a:srgbClr val="11A197"/>
                </a:solidFill>
              </a:rPr>
              <a:t>Research &amp; innovation</a:t>
            </a:r>
            <a:r>
              <a:rPr lang="en-US" sz="2200"/>
              <a:t>: should encourage solutions for adequate nutrition, quality of food, circular economy applications in farming etc. </a:t>
            </a:r>
            <a:endParaRPr/>
          </a:p>
          <a:p>
            <a:pPr indent="-228600" lvl="0" marL="228600" rtl="0" algn="l">
              <a:lnSpc>
                <a:spcPct val="90000"/>
              </a:lnSpc>
              <a:spcBef>
                <a:spcPts val="1000"/>
              </a:spcBef>
              <a:spcAft>
                <a:spcPts val="0"/>
              </a:spcAft>
              <a:buClr>
                <a:srgbClr val="11A197"/>
              </a:buClr>
              <a:buSzPts val="2200"/>
              <a:buChar char="•"/>
            </a:pPr>
            <a:r>
              <a:rPr b="1" lang="en-US" sz="2200">
                <a:solidFill>
                  <a:srgbClr val="11A197"/>
                </a:solidFill>
              </a:rPr>
              <a:t>Technology</a:t>
            </a:r>
            <a:r>
              <a:rPr lang="en-US" sz="2200"/>
              <a:t>: fast internet would enable remote crop supervision, lower costs and promote the use of edge technologies, such as satellites and AI in farming.</a:t>
            </a:r>
            <a:endParaRPr/>
          </a:p>
          <a:p>
            <a:pPr indent="-228600" lvl="0" marL="228600" rtl="0" algn="l">
              <a:lnSpc>
                <a:spcPct val="90000"/>
              </a:lnSpc>
              <a:spcBef>
                <a:spcPts val="1000"/>
              </a:spcBef>
              <a:spcAft>
                <a:spcPts val="0"/>
              </a:spcAft>
              <a:buClr>
                <a:srgbClr val="11A197"/>
              </a:buClr>
              <a:buSzPts val="2200"/>
              <a:buChar char="•"/>
            </a:pPr>
            <a:r>
              <a:rPr b="1" lang="en-US" sz="2200">
                <a:solidFill>
                  <a:srgbClr val="11A197"/>
                </a:solidFill>
              </a:rPr>
              <a:t>Investments</a:t>
            </a:r>
            <a:r>
              <a:rPr lang="en-US" sz="2200"/>
              <a:t>: a safe environment should be establish, to facilitate private financing that will, in turn, promote innovation.</a:t>
            </a:r>
            <a:endParaRPr/>
          </a:p>
          <a:p>
            <a:pPr indent="-228600" lvl="0" marL="228600" rtl="0" algn="l">
              <a:lnSpc>
                <a:spcPct val="90000"/>
              </a:lnSpc>
              <a:spcBef>
                <a:spcPts val="1000"/>
              </a:spcBef>
              <a:spcAft>
                <a:spcPts val="0"/>
              </a:spcAft>
              <a:buClr>
                <a:srgbClr val="11A197"/>
              </a:buClr>
              <a:buSzPts val="2200"/>
              <a:buChar char="•"/>
            </a:pPr>
            <a:r>
              <a:rPr b="1" lang="en-US" sz="2200">
                <a:solidFill>
                  <a:srgbClr val="11A197"/>
                </a:solidFill>
              </a:rPr>
              <a:t>Advisory services</a:t>
            </a:r>
            <a:r>
              <a:rPr lang="en-US" sz="2200"/>
              <a:t>: should be tailored to everyone’s special needs, so as to be productive.</a:t>
            </a:r>
            <a:endParaRPr/>
          </a:p>
          <a:p>
            <a:pPr indent="-228600" lvl="0" marL="228600" rtl="0" algn="l">
              <a:lnSpc>
                <a:spcPct val="90000"/>
              </a:lnSpc>
              <a:spcBef>
                <a:spcPts val="1000"/>
              </a:spcBef>
              <a:spcAft>
                <a:spcPts val="0"/>
              </a:spcAft>
              <a:buClr>
                <a:srgbClr val="11A197"/>
              </a:buClr>
              <a:buSzPts val="2200"/>
              <a:buChar char="•"/>
            </a:pPr>
            <a:r>
              <a:rPr b="1" lang="en-US" sz="2200">
                <a:solidFill>
                  <a:srgbClr val="11A197"/>
                </a:solidFill>
              </a:rPr>
              <a:t>Data and knowledge sharing</a:t>
            </a:r>
            <a:r>
              <a:rPr lang="en-US" sz="2200"/>
              <a:t>: among producers, member states and the EU, to promote best practices and avoid mistakes.</a:t>
            </a:r>
            <a:endParaRPr/>
          </a:p>
          <a:p>
            <a:pPr indent="-228600" lvl="0" marL="228600" rtl="0" algn="l">
              <a:lnSpc>
                <a:spcPct val="90000"/>
              </a:lnSpc>
              <a:spcBef>
                <a:spcPts val="1000"/>
              </a:spcBef>
              <a:spcAft>
                <a:spcPts val="0"/>
              </a:spcAft>
              <a:buClr>
                <a:srgbClr val="11A197"/>
              </a:buClr>
              <a:buSzPts val="2200"/>
              <a:buChar char="•"/>
            </a:pPr>
            <a:r>
              <a:rPr b="1" lang="en-US" sz="2200">
                <a:solidFill>
                  <a:srgbClr val="11A197"/>
                </a:solidFill>
              </a:rPr>
              <a:t>New skills</a:t>
            </a:r>
            <a:r>
              <a:rPr lang="en-US" sz="2200"/>
              <a:t>: farmers, SMEs and retailers should be trained through the </a:t>
            </a:r>
            <a:r>
              <a:rPr b="1" lang="en-US" sz="2200" u="sng">
                <a:solidFill>
                  <a:schemeClr val="hlink"/>
                </a:solidFill>
                <a:hlinkClick r:id="rId3"/>
              </a:rPr>
              <a:t>Enterprise Europe Network</a:t>
            </a:r>
            <a:r>
              <a:rPr b="1" lang="en-US" sz="2200"/>
              <a:t> </a:t>
            </a:r>
            <a:r>
              <a:rPr lang="en-US" sz="2200"/>
              <a:t>and the Commission’s </a:t>
            </a:r>
            <a:r>
              <a:rPr b="1" lang="en-US" sz="2200" u="sng">
                <a:solidFill>
                  <a:schemeClr val="hlink"/>
                </a:solidFill>
                <a:hlinkClick r:id="rId4"/>
              </a:rPr>
              <a:t>Skill Agenda</a:t>
            </a:r>
            <a:r>
              <a:rPr b="1" lang="en-US" sz="2200"/>
              <a:t>.</a:t>
            </a:r>
            <a:endParaRPr/>
          </a:p>
          <a:p>
            <a:pPr indent="-228600" lvl="0" marL="228600" rtl="0" algn="l">
              <a:lnSpc>
                <a:spcPct val="90000"/>
              </a:lnSpc>
              <a:spcBef>
                <a:spcPts val="1000"/>
              </a:spcBef>
              <a:spcAft>
                <a:spcPts val="0"/>
              </a:spcAft>
              <a:buClr>
                <a:srgbClr val="11A197"/>
              </a:buClr>
              <a:buSzPts val="2200"/>
              <a:buChar char="•"/>
            </a:pPr>
            <a:r>
              <a:rPr b="1" lang="en-US" sz="2200">
                <a:solidFill>
                  <a:srgbClr val="11A197"/>
                </a:solidFill>
              </a:rPr>
              <a:t>International cooperation</a:t>
            </a:r>
            <a:r>
              <a:rPr lang="en-US" sz="2200"/>
              <a:t>: to achieve a global, just transition to sustainable food systems.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19"/>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Local Authorities </a:t>
            </a:r>
            <a:br>
              <a:rPr b="1" lang="en-US"/>
            </a:br>
            <a:r>
              <a:rPr b="1" i="1" lang="en-US" sz="2600"/>
              <a:t>Ways to contribute</a:t>
            </a:r>
            <a:endParaRPr/>
          </a:p>
        </p:txBody>
      </p:sp>
      <p:sp>
        <p:nvSpPr>
          <p:cNvPr id="248" name="Google Shape;248;p1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200"/>
              <a:buNone/>
            </a:pPr>
            <a:r>
              <a:rPr lang="en-US" sz="2200"/>
              <a:t>Local authorities, assemblies and communities should:</a:t>
            </a:r>
            <a:endParaRPr/>
          </a:p>
          <a:p>
            <a:pPr indent="-228600" lvl="0" marL="228600" rtl="0" algn="l">
              <a:lnSpc>
                <a:spcPct val="90000"/>
              </a:lnSpc>
              <a:spcBef>
                <a:spcPts val="1000"/>
              </a:spcBef>
              <a:spcAft>
                <a:spcPts val="0"/>
              </a:spcAft>
              <a:buClr>
                <a:schemeClr val="dk1"/>
              </a:buClr>
              <a:buSzPts val="2200"/>
              <a:buChar char="•"/>
            </a:pPr>
            <a:r>
              <a:rPr lang="en-US" sz="2200"/>
              <a:t>Engage in debates, to contribute to the formulation of a </a:t>
            </a:r>
            <a:r>
              <a:rPr b="1" lang="en-US" sz="2200">
                <a:solidFill>
                  <a:srgbClr val="00B050"/>
                </a:solidFill>
              </a:rPr>
              <a:t>sustainable food policy </a:t>
            </a:r>
            <a:r>
              <a:rPr lang="en-US" sz="2200"/>
              <a:t>in the future.</a:t>
            </a:r>
            <a:endParaRPr sz="2200"/>
          </a:p>
          <a:p>
            <a:pPr indent="-228600" lvl="0" marL="228600" rtl="0" algn="l">
              <a:lnSpc>
                <a:spcPct val="90000"/>
              </a:lnSpc>
              <a:spcBef>
                <a:spcPts val="1000"/>
              </a:spcBef>
              <a:spcAft>
                <a:spcPts val="0"/>
              </a:spcAft>
              <a:buClr>
                <a:schemeClr val="dk1"/>
              </a:buClr>
              <a:buSzPts val="2200"/>
              <a:buChar char="•"/>
            </a:pPr>
            <a:r>
              <a:rPr lang="en-US" sz="2200"/>
              <a:t>Inform local producers and enterprises, </a:t>
            </a:r>
            <a:r>
              <a:rPr b="1" lang="en-US" sz="2200">
                <a:solidFill>
                  <a:srgbClr val="00B050"/>
                </a:solidFill>
              </a:rPr>
              <a:t>on opportunities to obtain knowledge and skills</a:t>
            </a:r>
            <a:r>
              <a:rPr lang="en-US" sz="2200"/>
              <a:t>, related to the farm-to-fork priorities.</a:t>
            </a:r>
            <a:endParaRPr/>
          </a:p>
          <a:p>
            <a:pPr indent="-228600" lvl="0" marL="228600" rtl="0" algn="l">
              <a:lnSpc>
                <a:spcPct val="90000"/>
              </a:lnSpc>
              <a:spcBef>
                <a:spcPts val="1000"/>
              </a:spcBef>
              <a:spcAft>
                <a:spcPts val="0"/>
              </a:spcAft>
              <a:buClr>
                <a:schemeClr val="dk1"/>
              </a:buClr>
              <a:buSzPts val="2200"/>
              <a:buChar char="•"/>
            </a:pPr>
            <a:r>
              <a:rPr lang="en-US" sz="2200"/>
              <a:t>Provide a complete </a:t>
            </a:r>
            <a:r>
              <a:rPr b="1" lang="en-US" sz="2200">
                <a:solidFill>
                  <a:srgbClr val="00B050"/>
                </a:solidFill>
              </a:rPr>
              <a:t>waste management system</a:t>
            </a:r>
            <a:r>
              <a:rPr lang="en-US" sz="2200"/>
              <a:t>, while informing and motivating local communities on how to use it.</a:t>
            </a:r>
            <a:endParaRPr/>
          </a:p>
          <a:p>
            <a:pPr indent="-228600" lvl="0" marL="228600" rtl="0" algn="l">
              <a:lnSpc>
                <a:spcPct val="90000"/>
              </a:lnSpc>
              <a:spcBef>
                <a:spcPts val="1000"/>
              </a:spcBef>
              <a:spcAft>
                <a:spcPts val="0"/>
              </a:spcAft>
              <a:buClr>
                <a:schemeClr val="dk1"/>
              </a:buClr>
              <a:buSzPts val="2200"/>
              <a:buChar char="•"/>
            </a:pPr>
            <a:r>
              <a:rPr lang="en-US" sz="2200"/>
              <a:t>Educate local communities on how to make </a:t>
            </a:r>
            <a:r>
              <a:rPr b="1" lang="en-US" sz="2200">
                <a:solidFill>
                  <a:srgbClr val="00B050"/>
                </a:solidFill>
              </a:rPr>
              <a:t>healthier nutrition choices</a:t>
            </a:r>
            <a:r>
              <a:rPr lang="en-US" sz="2200"/>
              <a:t>, by explaining labeling and informing people on dietary needs.</a:t>
            </a:r>
            <a:endParaRPr/>
          </a:p>
          <a:p>
            <a:pPr indent="-228600" lvl="0" marL="228600" rtl="0" algn="l">
              <a:lnSpc>
                <a:spcPct val="90000"/>
              </a:lnSpc>
              <a:spcBef>
                <a:spcPts val="1000"/>
              </a:spcBef>
              <a:spcAft>
                <a:spcPts val="0"/>
              </a:spcAft>
              <a:buClr>
                <a:schemeClr val="dk1"/>
              </a:buClr>
              <a:buSzPts val="2200"/>
              <a:buChar char="•"/>
            </a:pPr>
            <a:r>
              <a:rPr lang="en-US" sz="2200"/>
              <a:t>Improve the availability and price of healthy choices in </a:t>
            </a:r>
            <a:r>
              <a:rPr b="1" lang="en-US" sz="2200">
                <a:solidFill>
                  <a:srgbClr val="00B050"/>
                </a:solidFill>
              </a:rPr>
              <a:t>school and municipality-owned canteens.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20"/>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case studies</a:t>
            </a:r>
            <a:endParaRPr b="1" cap="small"/>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21"/>
          <p:cNvSpPr/>
          <p:nvPr/>
        </p:nvSpPr>
        <p:spPr>
          <a:xfrm rot="10800000">
            <a:off x="-3" y="1828596"/>
            <a:ext cx="3807728" cy="445103"/>
          </a:xfrm>
          <a:prstGeom prst="rect">
            <a:avLst/>
          </a:prstGeom>
          <a:solidFill>
            <a:srgbClr val="92D050">
              <a:alpha val="6745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92D050"/>
              </a:solidFill>
              <a:latin typeface="Calibri"/>
              <a:ea typeface="Calibri"/>
              <a:cs typeface="Calibri"/>
              <a:sym typeface="Calibri"/>
            </a:endParaRPr>
          </a:p>
        </p:txBody>
      </p:sp>
      <p:sp>
        <p:nvSpPr>
          <p:cNvPr id="259" name="Google Shape;259;p21"/>
          <p:cNvSpPr/>
          <p:nvPr/>
        </p:nvSpPr>
        <p:spPr>
          <a:xfrm rot="10800000">
            <a:off x="7233216" y="1828597"/>
            <a:ext cx="4958784" cy="445103"/>
          </a:xfrm>
          <a:prstGeom prst="rect">
            <a:avLst/>
          </a:prstGeom>
          <a:solidFill>
            <a:srgbClr val="F7B231">
              <a:alpha val="7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60" name="Google Shape;260;p21"/>
          <p:cNvSpPr txBox="1"/>
          <p:nvPr>
            <p:ph type="title"/>
          </p:nvPr>
        </p:nvSpPr>
        <p:spPr>
          <a:xfrm>
            <a:off x="838200" y="556953"/>
            <a:ext cx="10515600" cy="111202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Farmers Markets</a:t>
            </a:r>
            <a:br>
              <a:rPr b="1" lang="en-US"/>
            </a:br>
            <a:r>
              <a:rPr b="1" i="1" lang="en-US" sz="2600"/>
              <a:t>Make food sustainable, shorten supply chains </a:t>
            </a:r>
            <a:endParaRPr/>
          </a:p>
        </p:txBody>
      </p:sp>
      <p:sp>
        <p:nvSpPr>
          <p:cNvPr id="261" name="Google Shape;261;p21"/>
          <p:cNvSpPr txBox="1"/>
          <p:nvPr>
            <p:ph idx="2" type="body"/>
          </p:nvPr>
        </p:nvSpPr>
        <p:spPr>
          <a:xfrm>
            <a:off x="550457" y="1842347"/>
            <a:ext cx="6208152"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b="1" lang="en-US" sz="2400"/>
              <a:t>What do they offer?</a:t>
            </a:r>
            <a:endParaRPr/>
          </a:p>
          <a:p>
            <a:pPr indent="-228600" lvl="0" marL="228600" rtl="0" algn="l">
              <a:lnSpc>
                <a:spcPct val="90000"/>
              </a:lnSpc>
              <a:spcBef>
                <a:spcPts val="1000"/>
              </a:spcBef>
              <a:spcAft>
                <a:spcPts val="0"/>
              </a:spcAft>
              <a:buClr>
                <a:schemeClr val="dk1"/>
              </a:buClr>
              <a:buSzPts val="2200"/>
              <a:buChar char="•"/>
            </a:pPr>
            <a:r>
              <a:rPr lang="en-US" sz="2200"/>
              <a:t>Opportunity for producers to increase their gains, set their own prices and skip distributors’ costs.</a:t>
            </a:r>
            <a:endParaRPr/>
          </a:p>
          <a:p>
            <a:pPr indent="-228600" lvl="0" marL="228600" rtl="0" algn="l">
              <a:lnSpc>
                <a:spcPct val="90000"/>
              </a:lnSpc>
              <a:spcBef>
                <a:spcPts val="1000"/>
              </a:spcBef>
              <a:spcAft>
                <a:spcPts val="0"/>
              </a:spcAft>
              <a:buClr>
                <a:schemeClr val="dk1"/>
              </a:buClr>
              <a:buSzPts val="2200"/>
              <a:buChar char="•"/>
            </a:pPr>
            <a:r>
              <a:rPr lang="en-US" sz="2200"/>
              <a:t>Create local identity and build community ties, while supporting local production.</a:t>
            </a:r>
            <a:endParaRPr/>
          </a:p>
          <a:p>
            <a:pPr indent="-228600" lvl="0" marL="228600" rtl="0" algn="l">
              <a:lnSpc>
                <a:spcPct val="90000"/>
              </a:lnSpc>
              <a:spcBef>
                <a:spcPts val="1000"/>
              </a:spcBef>
              <a:spcAft>
                <a:spcPts val="0"/>
              </a:spcAft>
              <a:buClr>
                <a:schemeClr val="dk1"/>
              </a:buClr>
              <a:buSzPts val="2200"/>
              <a:buChar char="•"/>
            </a:pPr>
            <a:r>
              <a:rPr lang="en-US" sz="2200"/>
              <a:t>Promote healthier eating choices and bring consumers closer to natural, unprocessed food.</a:t>
            </a:r>
            <a:endParaRPr/>
          </a:p>
          <a:p>
            <a:pPr indent="-228600" lvl="0" marL="228600" rtl="0" algn="l">
              <a:lnSpc>
                <a:spcPct val="90000"/>
              </a:lnSpc>
              <a:spcBef>
                <a:spcPts val="1000"/>
              </a:spcBef>
              <a:spcAft>
                <a:spcPts val="0"/>
              </a:spcAft>
              <a:buClr>
                <a:schemeClr val="dk1"/>
              </a:buClr>
              <a:buSzPts val="2200"/>
              <a:buChar char="•"/>
            </a:pPr>
            <a:r>
              <a:rPr lang="en-US" sz="2200"/>
              <a:t>Reduce waste production, by reducing packaging and avoiding food waste.</a:t>
            </a:r>
            <a:endParaRPr/>
          </a:p>
          <a:p>
            <a:pPr indent="0" lvl="0" marL="0" rtl="0" algn="r">
              <a:lnSpc>
                <a:spcPct val="90000"/>
              </a:lnSpc>
              <a:spcBef>
                <a:spcPts val="1000"/>
              </a:spcBef>
              <a:spcAft>
                <a:spcPts val="0"/>
              </a:spcAft>
              <a:buClr>
                <a:schemeClr val="dk1"/>
              </a:buClr>
              <a:buSzPts val="1500"/>
              <a:buNone/>
            </a:pPr>
            <a:r>
              <a:rPr lang="en-US" sz="1500"/>
              <a:t>Source: Vittersø, G., Torjusen, H. et. al.,  Short Food Supply Chains and Their Contributions to Sustainability: Participants’ Views and Perceptions from 12 European Cases, </a:t>
            </a:r>
            <a:r>
              <a:rPr i="1" lang="en-US" sz="1500"/>
              <a:t>Sustainability </a:t>
            </a:r>
            <a:r>
              <a:rPr lang="en-US" sz="1500"/>
              <a:t>2019, 11, 4800</a:t>
            </a:r>
            <a:endParaRPr/>
          </a:p>
          <a:p>
            <a:pPr indent="0" lvl="0" marL="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
        <p:nvSpPr>
          <p:cNvPr id="262" name="Google Shape;262;p21"/>
          <p:cNvSpPr txBox="1"/>
          <p:nvPr/>
        </p:nvSpPr>
        <p:spPr>
          <a:xfrm>
            <a:off x="7492777" y="1855791"/>
            <a:ext cx="4408324" cy="4351338"/>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400"/>
              <a:buFont typeface="Arial"/>
              <a:buNone/>
            </a:pPr>
            <a:r>
              <a:rPr b="1" i="1" lang="en-US" sz="2400" u="none" cap="none" strike="noStrike">
                <a:solidFill>
                  <a:schemeClr val="dk1"/>
                </a:solidFill>
                <a:latin typeface="Calibri"/>
                <a:ea typeface="Calibri"/>
                <a:cs typeface="Calibri"/>
                <a:sym typeface="Calibri"/>
              </a:rPr>
              <a:t>What can local authorities do?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Promote open, organic or product specific markets (ie. meat, fish or vegetable markets).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Prioritize access to farmers and fishers, with an emphasis in local producers.</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Make permit process easier.</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Create related infrastructure (stalls, kiosks, water and electricity supply etc.).    </a:t>
            </a:r>
            <a:endParaRPr b="0" i="0" sz="1400" u="none" cap="none" strike="noStrike">
              <a:solidFill>
                <a:srgbClr val="000000"/>
              </a:solidFill>
              <a:latin typeface="Arial"/>
              <a:ea typeface="Arial"/>
              <a:cs typeface="Arial"/>
              <a:sym typeface="Arial"/>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22"/>
          <p:cNvSpPr txBox="1"/>
          <p:nvPr>
            <p:ph type="title"/>
          </p:nvPr>
        </p:nvSpPr>
        <p:spPr>
          <a:xfrm>
            <a:off x="838200" y="556953"/>
            <a:ext cx="10515600" cy="95379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The Italian paradigm </a:t>
            </a:r>
            <a:br>
              <a:rPr b="1" i="1" lang="en-US" sz="3600"/>
            </a:br>
            <a:r>
              <a:rPr b="1" i="1" lang="en-US" sz="2600">
                <a:solidFill>
                  <a:srgbClr val="000000"/>
                </a:solidFill>
              </a:rPr>
              <a:t>The Campagna Amica Foundation</a:t>
            </a:r>
            <a:endParaRPr b="1" i="1" sz="2600"/>
          </a:p>
        </p:txBody>
      </p:sp>
      <p:sp>
        <p:nvSpPr>
          <p:cNvPr id="268" name="Google Shape;268;p22"/>
          <p:cNvSpPr txBox="1"/>
          <p:nvPr>
            <p:ph idx="1" type="body"/>
          </p:nvPr>
        </p:nvSpPr>
        <p:spPr>
          <a:xfrm>
            <a:off x="308112" y="1687514"/>
            <a:ext cx="6463749" cy="4613534"/>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en-US" sz="2400"/>
              <a:t>Italy has a long standing tradition of farmers markets and the world’s largest network of direct selling farmers.</a:t>
            </a:r>
            <a:endParaRPr/>
          </a:p>
          <a:p>
            <a:pPr indent="-228600" lvl="0" marL="228600" rtl="0" algn="l">
              <a:lnSpc>
                <a:spcPct val="90000"/>
              </a:lnSpc>
              <a:spcBef>
                <a:spcPts val="1000"/>
              </a:spcBef>
              <a:spcAft>
                <a:spcPts val="0"/>
              </a:spcAft>
              <a:buClr>
                <a:schemeClr val="dk1"/>
              </a:buClr>
              <a:buSzPct val="100000"/>
              <a:buChar char="•"/>
            </a:pPr>
            <a:r>
              <a:rPr lang="en-US" sz="2400"/>
              <a:t>130,000 Italian farms sell their products directly to consumers, with the Foundation’s support.</a:t>
            </a:r>
            <a:endParaRPr/>
          </a:p>
          <a:p>
            <a:pPr indent="-228600" lvl="0" marL="228600" rtl="0" algn="l">
              <a:lnSpc>
                <a:spcPct val="90000"/>
              </a:lnSpc>
              <a:spcBef>
                <a:spcPts val="1000"/>
              </a:spcBef>
              <a:spcAft>
                <a:spcPts val="0"/>
              </a:spcAft>
              <a:buClr>
                <a:schemeClr val="dk1"/>
              </a:buClr>
              <a:buSzPct val="100000"/>
              <a:buChar char="•"/>
            </a:pPr>
            <a:r>
              <a:rPr lang="en-US" sz="2400"/>
              <a:t>Italians consider direct producers’ markets good for their health, the environment and local economies.</a:t>
            </a:r>
            <a:endParaRPr/>
          </a:p>
          <a:p>
            <a:pPr indent="-228600" lvl="0" marL="228600" rtl="0" algn="l">
              <a:lnSpc>
                <a:spcPct val="90000"/>
              </a:lnSpc>
              <a:spcBef>
                <a:spcPts val="1000"/>
              </a:spcBef>
              <a:spcAft>
                <a:spcPts val="0"/>
              </a:spcAft>
              <a:buClr>
                <a:schemeClr val="dk1"/>
              </a:buClr>
              <a:buSzPct val="100000"/>
              <a:buChar char="•"/>
            </a:pPr>
            <a:r>
              <a:rPr lang="en-US" sz="2400"/>
              <a:t>More than €6 billions where spend in Italian farmers’ market in 2018.</a:t>
            </a:r>
            <a:endParaRPr/>
          </a:p>
          <a:p>
            <a:pPr indent="-228600" lvl="0" marL="228600" rtl="0" algn="l">
              <a:lnSpc>
                <a:spcPct val="90000"/>
              </a:lnSpc>
              <a:spcBef>
                <a:spcPts val="1000"/>
              </a:spcBef>
              <a:spcAft>
                <a:spcPts val="0"/>
              </a:spcAft>
              <a:buClr>
                <a:schemeClr val="dk1"/>
              </a:buClr>
              <a:buSzPct val="100000"/>
              <a:buChar char="•"/>
            </a:pPr>
            <a:r>
              <a:rPr lang="en-US" sz="2400"/>
              <a:t>In Sicily, a regional law offers the possibility to producers to process and sell their product on their own.</a:t>
            </a:r>
            <a:endParaRPr/>
          </a:p>
          <a:p>
            <a:pPr indent="0" lvl="0" marL="0" rtl="0" algn="r">
              <a:lnSpc>
                <a:spcPct val="90000"/>
              </a:lnSpc>
              <a:spcBef>
                <a:spcPts val="1000"/>
              </a:spcBef>
              <a:spcAft>
                <a:spcPts val="0"/>
              </a:spcAft>
              <a:buClr>
                <a:schemeClr val="dk1"/>
              </a:buClr>
              <a:buSzPct val="100000"/>
              <a:buNone/>
            </a:pPr>
            <a:r>
              <a:rPr lang="en-US" sz="1500"/>
              <a:t>Source: </a:t>
            </a:r>
            <a:r>
              <a:rPr lang="en-US" sz="1500" u="sng">
                <a:solidFill>
                  <a:schemeClr val="hlink"/>
                </a:solidFill>
                <a:hlinkClick r:id="rId3"/>
              </a:rPr>
              <a:t>https://www.euractiv.com/section/agriculture-food/news/in-italy-the-worlds-largest-network-of-farmers-market/</a:t>
            </a:r>
            <a:r>
              <a:rPr lang="en-US" sz="1500"/>
              <a:t> </a:t>
            </a:r>
            <a:endParaRPr/>
          </a:p>
          <a:p>
            <a:pPr indent="0" lvl="0" marL="0" rtl="0" algn="r">
              <a:lnSpc>
                <a:spcPct val="90000"/>
              </a:lnSpc>
              <a:spcBef>
                <a:spcPts val="1000"/>
              </a:spcBef>
              <a:spcAft>
                <a:spcPts val="0"/>
              </a:spcAft>
              <a:buClr>
                <a:schemeClr val="dk1"/>
              </a:buClr>
              <a:buSzPct val="100000"/>
              <a:buNone/>
            </a:pPr>
            <a:r>
              <a:rPr lang="en-US" sz="1500"/>
              <a:t>More information: </a:t>
            </a:r>
            <a:r>
              <a:rPr lang="en-US" sz="1500" u="sng">
                <a:solidFill>
                  <a:schemeClr val="hlink"/>
                </a:solidFill>
                <a:hlinkClick r:id="rId4"/>
              </a:rPr>
              <a:t>https://www.campagnamica.it/chi-siamo/#team</a:t>
            </a:r>
            <a:r>
              <a:rPr lang="en-US" sz="1500"/>
              <a:t>  </a:t>
            </a:r>
            <a:endParaRPr/>
          </a:p>
        </p:txBody>
      </p:sp>
      <p:sp>
        <p:nvSpPr>
          <p:cNvPr id="269" name="Google Shape;269;p22"/>
          <p:cNvSpPr txBox="1"/>
          <p:nvPr>
            <p:ph idx="2" type="body"/>
          </p:nvPr>
        </p:nvSpPr>
        <p:spPr>
          <a:xfrm>
            <a:off x="7951304" y="1825625"/>
            <a:ext cx="3402496" cy="4351338"/>
          </a:xfrm>
          <a:prstGeom prst="rect">
            <a:avLst/>
          </a:prstGeom>
          <a:noFill/>
          <a:ln>
            <a:noFill/>
          </a:ln>
        </p:spPr>
        <p:txBody>
          <a:bodyPr anchorCtr="0" anchor="t" bIns="45700" lIns="91425" spcFirstLastPara="1" rIns="91425" wrap="square" tIns="45700">
            <a:normAutofit/>
          </a:bodyPr>
          <a:lstStyle/>
          <a:p>
            <a:pPr indent="-64135" lvl="0" marL="228600" rtl="0" algn="l">
              <a:lnSpc>
                <a:spcPct val="90000"/>
              </a:lnSpc>
              <a:spcBef>
                <a:spcPts val="0"/>
              </a:spcBef>
              <a:spcAft>
                <a:spcPts val="0"/>
              </a:spcAft>
              <a:buClr>
                <a:schemeClr val="dk1"/>
              </a:buClr>
              <a:buSzPts val="2800"/>
              <a:buNone/>
            </a:pPr>
            <a:r>
              <a:t/>
            </a:r>
            <a:endParaRPr/>
          </a:p>
          <a:p>
            <a:pPr indent="-64135" lvl="0" marL="228600" rtl="0" algn="l">
              <a:lnSpc>
                <a:spcPct val="90000"/>
              </a:lnSpc>
              <a:spcBef>
                <a:spcPts val="1000"/>
              </a:spcBef>
              <a:spcAft>
                <a:spcPts val="0"/>
              </a:spcAft>
              <a:buClr>
                <a:schemeClr val="dk1"/>
              </a:buClr>
              <a:buSzPts val="2800"/>
              <a:buNone/>
            </a:pPr>
            <a:r>
              <a:t/>
            </a:r>
            <a:endParaRPr/>
          </a:p>
          <a:p>
            <a:pPr indent="-64135" lvl="0" marL="228600" rtl="0" algn="l">
              <a:lnSpc>
                <a:spcPct val="90000"/>
              </a:lnSpc>
              <a:spcBef>
                <a:spcPts val="1000"/>
              </a:spcBef>
              <a:spcAft>
                <a:spcPts val="0"/>
              </a:spcAft>
              <a:buClr>
                <a:schemeClr val="dk1"/>
              </a:buClr>
              <a:buSzPts val="2800"/>
              <a:buNone/>
            </a:pPr>
            <a:r>
              <a:t/>
            </a:r>
            <a:endParaRPr/>
          </a:p>
        </p:txBody>
      </p:sp>
      <p:pic>
        <p:nvPicPr>
          <p:cNvPr id="270" name="Google Shape;270;p22"/>
          <p:cNvPicPr preferRelativeResize="0"/>
          <p:nvPr/>
        </p:nvPicPr>
        <p:blipFill rotWithShape="1">
          <a:blip r:embed="rId5">
            <a:alphaModFix/>
          </a:blip>
          <a:srcRect b="0" l="34948" r="0" t="3926"/>
          <a:stretch/>
        </p:blipFill>
        <p:spPr>
          <a:xfrm>
            <a:off x="7390577" y="1817468"/>
            <a:ext cx="4304055" cy="4193401"/>
          </a:xfrm>
          <a:prstGeom prst="rect">
            <a:avLst/>
          </a:prstGeom>
          <a:noFill/>
          <a:ln>
            <a:noFill/>
          </a:ln>
        </p:spPr>
      </p:pic>
      <p:sp>
        <p:nvSpPr>
          <p:cNvPr id="271" name="Google Shape;271;p22"/>
          <p:cNvSpPr/>
          <p:nvPr/>
        </p:nvSpPr>
        <p:spPr>
          <a:xfrm rot="10800000">
            <a:off x="9197009" y="1553477"/>
            <a:ext cx="2994991" cy="519826"/>
          </a:xfrm>
          <a:prstGeom prst="rect">
            <a:avLst/>
          </a:prstGeom>
          <a:solidFill>
            <a:srgbClr val="F7B231">
              <a:alpha val="7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72" name="Google Shape;272;p22"/>
          <p:cNvSpPr/>
          <p:nvPr/>
        </p:nvSpPr>
        <p:spPr>
          <a:xfrm rot="5400000">
            <a:off x="6263012" y="4914540"/>
            <a:ext cx="2162824" cy="525951"/>
          </a:xfrm>
          <a:prstGeom prst="rect">
            <a:avLst/>
          </a:prstGeom>
          <a:solidFill>
            <a:srgbClr val="92D050">
              <a:alpha val="5686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73" name="Google Shape;273;p22"/>
          <p:cNvSpPr txBox="1"/>
          <p:nvPr/>
        </p:nvSpPr>
        <p:spPr>
          <a:xfrm>
            <a:off x="8968891" y="5951150"/>
            <a:ext cx="320861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Photo by: Nikos Kavvadas, Unsplash</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pic>
        <p:nvPicPr>
          <p:cNvPr id="278" name="Google Shape;278;p23"/>
          <p:cNvPicPr preferRelativeResize="0"/>
          <p:nvPr>
            <p:ph idx="2" type="body"/>
          </p:nvPr>
        </p:nvPicPr>
        <p:blipFill rotWithShape="1">
          <a:blip r:embed="rId3">
            <a:alphaModFix/>
          </a:blip>
          <a:srcRect b="0" l="0" r="10754" t="0"/>
          <a:stretch/>
        </p:blipFill>
        <p:spPr>
          <a:xfrm>
            <a:off x="7687358" y="1776204"/>
            <a:ext cx="4411200" cy="4181100"/>
          </a:xfrm>
          <a:prstGeom prst="rect">
            <a:avLst/>
          </a:prstGeom>
          <a:noFill/>
          <a:ln>
            <a:noFill/>
          </a:ln>
        </p:spPr>
      </p:pic>
      <p:sp>
        <p:nvSpPr>
          <p:cNvPr id="279" name="Google Shape;279;p23"/>
          <p:cNvSpPr/>
          <p:nvPr/>
        </p:nvSpPr>
        <p:spPr>
          <a:xfrm rot="10800000">
            <a:off x="0" y="1500165"/>
            <a:ext cx="4958784" cy="519828"/>
          </a:xfrm>
          <a:prstGeom prst="rect">
            <a:avLst/>
          </a:prstGeom>
          <a:solidFill>
            <a:srgbClr val="F7B231">
              <a:alpha val="7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80" name="Google Shape;280;p23"/>
          <p:cNvSpPr txBox="1"/>
          <p:nvPr>
            <p:ph type="title"/>
          </p:nvPr>
        </p:nvSpPr>
        <p:spPr>
          <a:xfrm>
            <a:off x="838200" y="421169"/>
            <a:ext cx="10515600" cy="1009651"/>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Waste Management </a:t>
            </a:r>
            <a:br>
              <a:rPr b="1" lang="en-US"/>
            </a:br>
            <a:r>
              <a:rPr b="1" i="1" lang="en-US" sz="2600"/>
              <a:t>Source reduction, recycling and composting</a:t>
            </a:r>
            <a:endParaRPr/>
          </a:p>
        </p:txBody>
      </p:sp>
      <p:sp>
        <p:nvSpPr>
          <p:cNvPr id="281" name="Google Shape;281;p23"/>
          <p:cNvSpPr txBox="1"/>
          <p:nvPr>
            <p:ph idx="1" type="body"/>
          </p:nvPr>
        </p:nvSpPr>
        <p:spPr>
          <a:xfrm>
            <a:off x="145775" y="2117136"/>
            <a:ext cx="7222032" cy="4081155"/>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110000"/>
              </a:lnSpc>
              <a:spcBef>
                <a:spcPts val="0"/>
              </a:spcBef>
              <a:spcAft>
                <a:spcPts val="0"/>
              </a:spcAft>
              <a:buClr>
                <a:schemeClr val="dk1"/>
              </a:buClr>
              <a:buSzPct val="100000"/>
              <a:buNone/>
            </a:pPr>
            <a:r>
              <a:rPr lang="en-US" sz="2400"/>
              <a:t>Ways to produce less waste: control packaging, distribution and food waste. </a:t>
            </a:r>
            <a:endParaRPr/>
          </a:p>
          <a:p>
            <a:pPr indent="-457200" lvl="0" marL="457200" rtl="0" algn="l">
              <a:lnSpc>
                <a:spcPct val="90000"/>
              </a:lnSpc>
              <a:spcBef>
                <a:spcPts val="1000"/>
              </a:spcBef>
              <a:spcAft>
                <a:spcPts val="0"/>
              </a:spcAft>
              <a:buClr>
                <a:srgbClr val="11A197"/>
              </a:buClr>
              <a:buSzPct val="100000"/>
              <a:buFont typeface="Calibri"/>
              <a:buAutoNum type="arabicPeriod"/>
            </a:pPr>
            <a:r>
              <a:rPr b="1" lang="en-US" sz="2400">
                <a:solidFill>
                  <a:srgbClr val="11A197"/>
                </a:solidFill>
              </a:rPr>
              <a:t>Source reduction </a:t>
            </a:r>
            <a:r>
              <a:rPr lang="en-US" sz="2400"/>
              <a:t>is the most preferred strategy. Recommended practices include reusing items, buying in bulk, reducing packaging etc.</a:t>
            </a:r>
            <a:endParaRPr/>
          </a:p>
          <a:p>
            <a:pPr indent="-457200" lvl="0" marL="457200" rtl="0" algn="l">
              <a:lnSpc>
                <a:spcPct val="90000"/>
              </a:lnSpc>
              <a:spcBef>
                <a:spcPts val="1000"/>
              </a:spcBef>
              <a:spcAft>
                <a:spcPts val="0"/>
              </a:spcAft>
              <a:buClr>
                <a:srgbClr val="11A197"/>
              </a:buClr>
              <a:buSzPct val="100000"/>
              <a:buFont typeface="Calibri"/>
              <a:buAutoNum type="arabicPeriod"/>
            </a:pPr>
            <a:r>
              <a:rPr b="1" lang="en-US" sz="2400">
                <a:solidFill>
                  <a:srgbClr val="11A197"/>
                </a:solidFill>
              </a:rPr>
              <a:t>Recyclable material </a:t>
            </a:r>
            <a:r>
              <a:rPr lang="en-US" sz="2400"/>
              <a:t>–mostly packaging- that cannot be avoided or reused, should be sorted, processed and remanufactured into new items. </a:t>
            </a:r>
            <a:endParaRPr/>
          </a:p>
          <a:p>
            <a:pPr indent="-457200" lvl="0" marL="457200" rtl="0" algn="l">
              <a:lnSpc>
                <a:spcPct val="90000"/>
              </a:lnSpc>
              <a:spcBef>
                <a:spcPts val="1000"/>
              </a:spcBef>
              <a:spcAft>
                <a:spcPts val="0"/>
              </a:spcAft>
              <a:buClr>
                <a:srgbClr val="11A197"/>
              </a:buClr>
              <a:buSzPct val="100000"/>
              <a:buFont typeface="Calibri"/>
              <a:buAutoNum type="arabicPeriod"/>
            </a:pPr>
            <a:r>
              <a:rPr b="1" lang="en-US" sz="2400">
                <a:solidFill>
                  <a:srgbClr val="11A197"/>
                </a:solidFill>
              </a:rPr>
              <a:t>Composting organic waste </a:t>
            </a:r>
            <a:r>
              <a:rPr lang="en-US" sz="2400"/>
              <a:t>means making the most out of a food system. Nutrients return to earth and waste amount is reduced.</a:t>
            </a:r>
            <a:endParaRPr/>
          </a:p>
          <a:p>
            <a:pPr indent="0" lvl="0" marL="0" rtl="0" algn="l">
              <a:lnSpc>
                <a:spcPct val="90000"/>
              </a:lnSpc>
              <a:spcBef>
                <a:spcPts val="1000"/>
              </a:spcBef>
              <a:spcAft>
                <a:spcPts val="0"/>
              </a:spcAft>
              <a:buClr>
                <a:schemeClr val="dk1"/>
              </a:buClr>
              <a:buSzPct val="100000"/>
              <a:buNone/>
            </a:pPr>
            <a:r>
              <a:rPr lang="en-US" sz="2400"/>
              <a:t>Less waste means less GHG emissions and landfill spaces, more natural resources and raw materials, new job opportunities and more.   </a:t>
            </a:r>
            <a:endParaRPr/>
          </a:p>
          <a:p>
            <a:pPr indent="-99377" lvl="0" marL="228600" rtl="0" algn="l">
              <a:lnSpc>
                <a:spcPct val="90000"/>
              </a:lnSpc>
              <a:spcBef>
                <a:spcPts val="1000"/>
              </a:spcBef>
              <a:spcAft>
                <a:spcPts val="0"/>
              </a:spcAft>
              <a:buClr>
                <a:schemeClr val="dk1"/>
              </a:buClr>
              <a:buSzPct val="100000"/>
              <a:buNone/>
            </a:pPr>
            <a:r>
              <a:t/>
            </a:r>
            <a:endParaRPr sz="2200"/>
          </a:p>
          <a:p>
            <a:pPr indent="-99377" lvl="0" marL="228600" rtl="0" algn="l">
              <a:lnSpc>
                <a:spcPct val="90000"/>
              </a:lnSpc>
              <a:spcBef>
                <a:spcPts val="1000"/>
              </a:spcBef>
              <a:spcAft>
                <a:spcPts val="0"/>
              </a:spcAft>
              <a:buClr>
                <a:schemeClr val="dk1"/>
              </a:buClr>
              <a:buSzPct val="100000"/>
              <a:buNone/>
            </a:pPr>
            <a:r>
              <a:t/>
            </a:r>
            <a:endParaRPr sz="2200"/>
          </a:p>
        </p:txBody>
      </p:sp>
      <p:sp>
        <p:nvSpPr>
          <p:cNvPr id="282" name="Google Shape;282;p23"/>
          <p:cNvSpPr txBox="1"/>
          <p:nvPr/>
        </p:nvSpPr>
        <p:spPr>
          <a:xfrm>
            <a:off x="944217" y="1500168"/>
            <a:ext cx="2938670" cy="478272"/>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Clr>
                <a:schemeClr val="dk1"/>
              </a:buClr>
              <a:buSzPts val="2400"/>
              <a:buFont typeface="Calibri"/>
              <a:buNone/>
            </a:pPr>
            <a:r>
              <a:rPr b="1" i="0" lang="en-US" sz="2400" u="none" cap="none" strike="noStrike">
                <a:solidFill>
                  <a:schemeClr val="dk1"/>
                </a:solidFill>
                <a:latin typeface="Calibri"/>
                <a:ea typeface="Calibri"/>
                <a:cs typeface="Calibri"/>
                <a:sym typeface="Calibri"/>
              </a:rPr>
              <a:t>How does it work?</a:t>
            </a:r>
            <a:endParaRPr b="0" i="0" sz="1400" u="none" cap="none" strike="noStrike">
              <a:solidFill>
                <a:srgbClr val="000000"/>
              </a:solidFill>
              <a:latin typeface="Arial"/>
              <a:ea typeface="Arial"/>
              <a:cs typeface="Arial"/>
              <a:sym typeface="Arial"/>
            </a:endParaRPr>
          </a:p>
        </p:txBody>
      </p:sp>
      <p:sp>
        <p:nvSpPr>
          <p:cNvPr id="283" name="Google Shape;283;p23"/>
          <p:cNvSpPr txBox="1"/>
          <p:nvPr/>
        </p:nvSpPr>
        <p:spPr>
          <a:xfrm>
            <a:off x="9503463" y="5920984"/>
            <a:ext cx="320861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Photo by: </a:t>
            </a:r>
            <a:r>
              <a:rPr b="0" i="0" lang="en-US" sz="1400" u="sng" cap="none" strike="noStrike">
                <a:solidFill>
                  <a:srgbClr val="767676"/>
                </a:solidFill>
                <a:latin typeface="Arial"/>
                <a:ea typeface="Arial"/>
                <a:cs typeface="Arial"/>
                <a:sym typeface="Arial"/>
                <a:hlinkClick r:id="rId4">
                  <a:extLst>
                    <a:ext uri="{A12FA001-AC4F-418D-AE19-62706E023703}">
                      <ahyp:hlinkClr val="tx"/>
                    </a:ext>
                  </a:extLst>
                </a:hlinkClick>
              </a:rPr>
              <a:t>Łukasz Rawa</a:t>
            </a:r>
            <a:r>
              <a:rPr b="0" i="0" lang="en-US" sz="1400" u="none" cap="none" strike="noStrike">
                <a:solidFill>
                  <a:schemeClr val="dk1"/>
                </a:solidFill>
                <a:latin typeface="Calibri"/>
                <a:ea typeface="Calibri"/>
                <a:cs typeface="Calibri"/>
                <a:sym typeface="Calibri"/>
              </a:rPr>
              <a:t>, Unsplash</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24"/>
          <p:cNvSpPr txBox="1"/>
          <p:nvPr>
            <p:ph type="title"/>
          </p:nvPr>
        </p:nvSpPr>
        <p:spPr>
          <a:xfrm>
            <a:off x="838200" y="523701"/>
            <a:ext cx="10515600" cy="1301924"/>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A service provided on a local level</a:t>
            </a:r>
            <a:br>
              <a:rPr b="1" lang="en-US" sz="3600"/>
            </a:br>
            <a:r>
              <a:rPr b="1" i="1" lang="en-US" sz="2600"/>
              <a:t>How to make the most of it</a:t>
            </a:r>
            <a:endParaRPr i="1" sz="2600"/>
          </a:p>
        </p:txBody>
      </p:sp>
      <p:sp>
        <p:nvSpPr>
          <p:cNvPr id="289" name="Google Shape;289;p2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2400"/>
              <a:buNone/>
            </a:pPr>
            <a:r>
              <a:rPr lang="en-US" sz="2400"/>
              <a:t>Local Authorities, being responsible for waste management, should:</a:t>
            </a:r>
            <a:endParaRPr/>
          </a:p>
          <a:p>
            <a:pPr indent="-228600" lvl="0" marL="228600" rtl="0" algn="l">
              <a:lnSpc>
                <a:spcPct val="90000"/>
              </a:lnSpc>
              <a:spcBef>
                <a:spcPts val="1000"/>
              </a:spcBef>
              <a:spcAft>
                <a:spcPts val="0"/>
              </a:spcAft>
              <a:buClr>
                <a:schemeClr val="dk1"/>
              </a:buClr>
              <a:buSzPts val="2200"/>
              <a:buChar char="•"/>
            </a:pPr>
            <a:r>
              <a:rPr lang="en-US" sz="2200"/>
              <a:t>Provide a complete system of </a:t>
            </a:r>
            <a:r>
              <a:rPr b="1" lang="en-US" sz="2200">
                <a:solidFill>
                  <a:srgbClr val="11A197"/>
                </a:solidFill>
              </a:rPr>
              <a:t>waste management</a:t>
            </a:r>
            <a:r>
              <a:rPr lang="en-US" sz="2200"/>
              <a:t>, according to the EU law (“</a:t>
            </a:r>
            <a:r>
              <a:rPr b="1" lang="en-US" sz="2200" u="sng">
                <a:solidFill>
                  <a:schemeClr val="hlink"/>
                </a:solidFill>
                <a:hlinkClick r:id="rId3"/>
              </a:rPr>
              <a:t>Landfill Directive</a:t>
            </a:r>
            <a:r>
              <a:rPr lang="en-US" sz="2200"/>
              <a:t>” 1999/31/EC of 26 April 1999).</a:t>
            </a:r>
            <a:endParaRPr/>
          </a:p>
          <a:p>
            <a:pPr indent="-228600" lvl="0" marL="228600" rtl="0" algn="l">
              <a:lnSpc>
                <a:spcPct val="90000"/>
              </a:lnSpc>
              <a:spcBef>
                <a:spcPts val="1000"/>
              </a:spcBef>
              <a:spcAft>
                <a:spcPts val="0"/>
              </a:spcAft>
              <a:buClr>
                <a:schemeClr val="dk1"/>
              </a:buClr>
              <a:buSzPts val="2200"/>
              <a:buChar char="•"/>
            </a:pPr>
            <a:r>
              <a:rPr lang="en-US" sz="2200"/>
              <a:t>Prepare for the implementation of the new European regulation (</a:t>
            </a:r>
            <a:r>
              <a:rPr b="1" lang="en-US" sz="2200" u="sng">
                <a:solidFill>
                  <a:schemeClr val="hlink"/>
                </a:solidFill>
                <a:hlinkClick r:id="rId4"/>
              </a:rPr>
              <a:t>Amending Directive</a:t>
            </a:r>
            <a:r>
              <a:rPr b="1" lang="en-US" sz="2200"/>
              <a:t> </a:t>
            </a:r>
            <a:r>
              <a:rPr lang="en-US" sz="2200"/>
              <a:t>(EU) 2018/850), urging EU countries to recycle at least 55% of their municipal waste by 2025, 60% by 2030 and 65% by 2035.</a:t>
            </a:r>
            <a:endParaRPr/>
          </a:p>
          <a:p>
            <a:pPr indent="-228600" lvl="0" marL="228600" rtl="0" algn="l">
              <a:lnSpc>
                <a:spcPct val="90000"/>
              </a:lnSpc>
              <a:spcBef>
                <a:spcPts val="1000"/>
              </a:spcBef>
              <a:spcAft>
                <a:spcPts val="0"/>
              </a:spcAft>
              <a:buClr>
                <a:schemeClr val="dk1"/>
              </a:buClr>
              <a:buSzPts val="2200"/>
              <a:buChar char="•"/>
            </a:pPr>
            <a:r>
              <a:rPr lang="en-US" sz="2200"/>
              <a:t>Offer an organized and integrated </a:t>
            </a:r>
            <a:r>
              <a:rPr b="1" lang="en-US" sz="2200">
                <a:solidFill>
                  <a:srgbClr val="11A197"/>
                </a:solidFill>
              </a:rPr>
              <a:t>recycling and composting </a:t>
            </a:r>
            <a:r>
              <a:rPr lang="en-US" sz="2200"/>
              <a:t>process.</a:t>
            </a:r>
            <a:endParaRPr/>
          </a:p>
          <a:p>
            <a:pPr indent="-228600" lvl="0" marL="228600" rtl="0" algn="l">
              <a:lnSpc>
                <a:spcPct val="90000"/>
              </a:lnSpc>
              <a:spcBef>
                <a:spcPts val="1000"/>
              </a:spcBef>
              <a:spcAft>
                <a:spcPts val="0"/>
              </a:spcAft>
              <a:buClr>
                <a:schemeClr val="dk1"/>
              </a:buClr>
              <a:buSzPts val="2200"/>
              <a:buChar char="•"/>
            </a:pPr>
            <a:r>
              <a:rPr lang="en-US" sz="2200"/>
              <a:t>Urge citizens to </a:t>
            </a:r>
            <a:r>
              <a:rPr b="1" lang="en-US" sz="2200">
                <a:solidFill>
                  <a:srgbClr val="11A197"/>
                </a:solidFill>
              </a:rPr>
              <a:t>reduce</a:t>
            </a:r>
            <a:r>
              <a:rPr lang="en-US" sz="2200"/>
              <a:t> their waste, </a:t>
            </a:r>
            <a:r>
              <a:rPr b="1" lang="en-US" sz="2200">
                <a:solidFill>
                  <a:srgbClr val="11A197"/>
                </a:solidFill>
              </a:rPr>
              <a:t>reuse or donate </a:t>
            </a:r>
            <a:r>
              <a:rPr lang="en-US" sz="2200"/>
              <a:t>what they do not need and </a:t>
            </a:r>
            <a:r>
              <a:rPr b="1" lang="en-US" sz="2200">
                <a:solidFill>
                  <a:srgbClr val="11A197"/>
                </a:solidFill>
              </a:rPr>
              <a:t>recycle</a:t>
            </a:r>
            <a:r>
              <a:rPr lang="en-US" sz="2200"/>
              <a:t> to the highest possible extend, by promoting recycling in </a:t>
            </a:r>
            <a:r>
              <a:rPr b="1" lang="en-US" sz="2200">
                <a:solidFill>
                  <a:srgbClr val="11A197"/>
                </a:solidFill>
              </a:rPr>
              <a:t>public and municipal spaces </a:t>
            </a:r>
            <a:r>
              <a:rPr lang="en-US" sz="2200"/>
              <a:t>and offering </a:t>
            </a:r>
            <a:r>
              <a:rPr b="1" lang="en-US" sz="2200">
                <a:solidFill>
                  <a:srgbClr val="11A197"/>
                </a:solidFill>
              </a:rPr>
              <a:t>reward programs</a:t>
            </a:r>
            <a:r>
              <a:rPr lang="en-US" sz="2200"/>
              <a:t>. </a:t>
            </a:r>
            <a:endParaRPr/>
          </a:p>
          <a:p>
            <a:pPr indent="-228600" lvl="0" marL="228600" rtl="0" algn="l">
              <a:lnSpc>
                <a:spcPct val="90000"/>
              </a:lnSpc>
              <a:spcBef>
                <a:spcPts val="1000"/>
              </a:spcBef>
              <a:spcAft>
                <a:spcPts val="0"/>
              </a:spcAft>
              <a:buClr>
                <a:schemeClr val="dk1"/>
              </a:buClr>
              <a:buSzPts val="2200"/>
              <a:buChar char="•"/>
            </a:pPr>
            <a:r>
              <a:rPr lang="en-US" sz="2200"/>
              <a:t>Organize </a:t>
            </a:r>
            <a:r>
              <a:rPr b="1" lang="en-US" sz="2200">
                <a:solidFill>
                  <a:srgbClr val="11A197"/>
                </a:solidFill>
              </a:rPr>
              <a:t>campaigns in schools</a:t>
            </a:r>
            <a:r>
              <a:rPr lang="en-US" sz="2200"/>
              <a:t>, provide </a:t>
            </a:r>
            <a:r>
              <a:rPr b="1" lang="en-US" sz="2200">
                <a:solidFill>
                  <a:srgbClr val="11A197"/>
                </a:solidFill>
              </a:rPr>
              <a:t>dissemination material</a:t>
            </a:r>
            <a:r>
              <a:rPr lang="en-US" sz="2200"/>
              <a:t> etc., in order to inform citizens on the benefits of these practices for their health, the environment and future generations.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25"/>
          <p:cNvSpPr txBox="1"/>
          <p:nvPr>
            <p:ph type="title"/>
          </p:nvPr>
        </p:nvSpPr>
        <p:spPr>
          <a:xfrm>
            <a:off x="838199" y="616467"/>
            <a:ext cx="10515600" cy="94729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The Greek model</a:t>
            </a:r>
            <a:br>
              <a:rPr lang="en-US"/>
            </a:br>
            <a:r>
              <a:rPr b="1" i="1" lang="en-US" sz="2600"/>
              <a:t>The Municipality of Vrilissia</a:t>
            </a:r>
            <a:endParaRPr b="1" i="1" sz="2600"/>
          </a:p>
        </p:txBody>
      </p:sp>
      <p:sp>
        <p:nvSpPr>
          <p:cNvPr id="295" name="Google Shape;295;p25"/>
          <p:cNvSpPr txBox="1"/>
          <p:nvPr>
            <p:ph idx="1" type="body"/>
          </p:nvPr>
        </p:nvSpPr>
        <p:spPr>
          <a:xfrm>
            <a:off x="390939" y="1696279"/>
            <a:ext cx="11410121" cy="4863306"/>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chemeClr val="dk1"/>
              </a:buClr>
              <a:buSzPct val="100000"/>
              <a:buNone/>
            </a:pPr>
            <a:r>
              <a:rPr b="1" lang="en-US" sz="2600"/>
              <a:t>In 2018 in the municipality of Vrilissia:</a:t>
            </a:r>
            <a:endParaRPr/>
          </a:p>
          <a:p>
            <a:pPr indent="-228600" lvl="0" marL="228600" rtl="0" algn="l">
              <a:lnSpc>
                <a:spcPct val="90000"/>
              </a:lnSpc>
              <a:spcBef>
                <a:spcPts val="1000"/>
              </a:spcBef>
              <a:spcAft>
                <a:spcPts val="0"/>
              </a:spcAft>
              <a:buClr>
                <a:schemeClr val="dk1"/>
              </a:buClr>
              <a:buSzPct val="100000"/>
              <a:buChar char="•"/>
            </a:pPr>
            <a:r>
              <a:rPr lang="en-US" sz="2400"/>
              <a:t>The percentage of municipal landfilled waste fell below 50%, while the percentage of reused waste increased to 53%.</a:t>
            </a:r>
            <a:endParaRPr/>
          </a:p>
          <a:p>
            <a:pPr indent="-228600" lvl="0" marL="228600" rtl="0" algn="l">
              <a:lnSpc>
                <a:spcPct val="90000"/>
              </a:lnSpc>
              <a:spcBef>
                <a:spcPts val="1000"/>
              </a:spcBef>
              <a:spcAft>
                <a:spcPts val="0"/>
              </a:spcAft>
              <a:buClr>
                <a:schemeClr val="dk1"/>
              </a:buClr>
              <a:buSzPct val="100000"/>
              <a:buChar char="•"/>
            </a:pPr>
            <a:r>
              <a:rPr lang="en-US" sz="2400"/>
              <a:t>Out of a total of 15,463 tons of municipal solid waste produced, </a:t>
            </a:r>
            <a:r>
              <a:rPr b="1" lang="en-US" sz="2400">
                <a:solidFill>
                  <a:srgbClr val="44AD4E"/>
                </a:solidFill>
              </a:rPr>
              <a:t>5,579</a:t>
            </a:r>
            <a:r>
              <a:rPr b="1" lang="en-US" sz="2400"/>
              <a:t> </a:t>
            </a:r>
            <a:r>
              <a:rPr lang="en-US" sz="2400"/>
              <a:t>tons (36%) were </a:t>
            </a:r>
            <a:r>
              <a:rPr b="1" lang="en-US" sz="2400">
                <a:solidFill>
                  <a:srgbClr val="44AD4E"/>
                </a:solidFill>
              </a:rPr>
              <a:t>collected</a:t>
            </a:r>
            <a:r>
              <a:rPr b="1" lang="en-US" sz="2400"/>
              <a:t> </a:t>
            </a:r>
            <a:r>
              <a:rPr b="1" lang="en-US" sz="2400">
                <a:solidFill>
                  <a:srgbClr val="44AD4E"/>
                </a:solidFill>
              </a:rPr>
              <a:t>separately at the source</a:t>
            </a:r>
            <a:r>
              <a:rPr lang="en-US" sz="2400"/>
              <a:t>.</a:t>
            </a:r>
            <a:endParaRPr/>
          </a:p>
          <a:p>
            <a:pPr indent="-228600" lvl="0" marL="228600" rtl="0" algn="l">
              <a:lnSpc>
                <a:spcPct val="90000"/>
              </a:lnSpc>
              <a:spcBef>
                <a:spcPts val="1000"/>
              </a:spcBef>
              <a:spcAft>
                <a:spcPts val="0"/>
              </a:spcAft>
              <a:buClr>
                <a:schemeClr val="dk1"/>
              </a:buClr>
              <a:buSzPct val="100000"/>
              <a:buChar char="•"/>
            </a:pPr>
            <a:r>
              <a:rPr lang="en-US" sz="2400"/>
              <a:t>Another </a:t>
            </a:r>
            <a:r>
              <a:rPr b="1" lang="en-US" sz="2400">
                <a:solidFill>
                  <a:srgbClr val="44AD4E"/>
                </a:solidFill>
              </a:rPr>
              <a:t>5,851</a:t>
            </a:r>
            <a:r>
              <a:rPr lang="en-US" sz="2400"/>
              <a:t> tons were taken to the </a:t>
            </a:r>
            <a:r>
              <a:rPr b="1" lang="en-US" sz="2400">
                <a:solidFill>
                  <a:srgbClr val="44AD4E"/>
                </a:solidFill>
              </a:rPr>
              <a:t>Mechanical Recycling and Composting Plant</a:t>
            </a:r>
            <a:r>
              <a:rPr lang="en-US" sz="2400">
                <a:solidFill>
                  <a:srgbClr val="44AD4E"/>
                </a:solidFill>
              </a:rPr>
              <a:t> </a:t>
            </a:r>
            <a:r>
              <a:rPr lang="en-US" sz="2400"/>
              <a:t>of the Prefecture of Attika for processing and new utilization. Only 4,033 tons were sent directly to landfills.</a:t>
            </a:r>
            <a:endParaRPr/>
          </a:p>
          <a:p>
            <a:pPr indent="0" lvl="0" marL="0" rtl="0" algn="l">
              <a:lnSpc>
                <a:spcPct val="90000"/>
              </a:lnSpc>
              <a:spcBef>
                <a:spcPts val="1000"/>
              </a:spcBef>
              <a:spcAft>
                <a:spcPts val="0"/>
              </a:spcAft>
              <a:buClr>
                <a:schemeClr val="dk1"/>
              </a:buClr>
              <a:buSzPct val="100000"/>
              <a:buNone/>
            </a:pPr>
            <a:r>
              <a:rPr b="1" lang="en-US" sz="2600"/>
              <a:t>Currently:</a:t>
            </a:r>
            <a:endParaRPr/>
          </a:p>
          <a:p>
            <a:pPr indent="-228600" lvl="0" marL="228600" rtl="0" algn="l">
              <a:lnSpc>
                <a:spcPct val="90000"/>
              </a:lnSpc>
              <a:spcBef>
                <a:spcPts val="1000"/>
              </a:spcBef>
              <a:spcAft>
                <a:spcPts val="0"/>
              </a:spcAft>
              <a:buClr>
                <a:schemeClr val="dk1"/>
              </a:buClr>
              <a:buSzPct val="100000"/>
              <a:buChar char="•"/>
            </a:pPr>
            <a:r>
              <a:rPr lang="en-US" sz="2400"/>
              <a:t>There are </a:t>
            </a:r>
            <a:r>
              <a:rPr b="1" lang="en-US" sz="2400">
                <a:solidFill>
                  <a:srgbClr val="44AD4E"/>
                </a:solidFill>
              </a:rPr>
              <a:t>14 different streams</a:t>
            </a:r>
            <a:r>
              <a:rPr lang="en-US" sz="2400">
                <a:solidFill>
                  <a:srgbClr val="44AD4E"/>
                </a:solidFill>
              </a:rPr>
              <a:t> </a:t>
            </a:r>
            <a:r>
              <a:rPr lang="en-US" sz="2400"/>
              <a:t>of sorting waste at the source.</a:t>
            </a:r>
            <a:endParaRPr/>
          </a:p>
          <a:p>
            <a:pPr indent="-228600" lvl="0" marL="228600" rtl="0" algn="l">
              <a:lnSpc>
                <a:spcPct val="90000"/>
              </a:lnSpc>
              <a:spcBef>
                <a:spcPts val="1000"/>
              </a:spcBef>
              <a:spcAft>
                <a:spcPts val="0"/>
              </a:spcAft>
              <a:buClr>
                <a:schemeClr val="dk1"/>
              </a:buClr>
              <a:buSzPct val="100000"/>
              <a:buChar char="•"/>
            </a:pPr>
            <a:r>
              <a:rPr lang="en-US" sz="2400"/>
              <a:t>The Urban Network </a:t>
            </a:r>
            <a:r>
              <a:rPr b="1" lang="en-US" sz="2400"/>
              <a:t>“</a:t>
            </a:r>
            <a:r>
              <a:rPr b="1" lang="en-US" sz="2400">
                <a:solidFill>
                  <a:srgbClr val="44AD4E"/>
                </a:solidFill>
              </a:rPr>
              <a:t>RE-THINK Vrilissia</a:t>
            </a:r>
            <a:r>
              <a:rPr b="1" lang="en-US" sz="2400"/>
              <a:t>” </a:t>
            </a:r>
            <a:r>
              <a:rPr lang="en-US" sz="2400"/>
              <a:t>informs and educates citizens on recycling &amp; composting.</a:t>
            </a:r>
            <a:endParaRPr/>
          </a:p>
          <a:p>
            <a:pPr indent="-228600" lvl="0" marL="228600" rtl="0" algn="l">
              <a:lnSpc>
                <a:spcPct val="90000"/>
              </a:lnSpc>
              <a:spcBef>
                <a:spcPts val="1000"/>
              </a:spcBef>
              <a:spcAft>
                <a:spcPts val="0"/>
              </a:spcAft>
              <a:buClr>
                <a:schemeClr val="dk1"/>
              </a:buClr>
              <a:buSzPct val="100000"/>
              <a:buChar char="•"/>
            </a:pPr>
            <a:r>
              <a:rPr lang="en-US" sz="2400"/>
              <a:t>The “</a:t>
            </a:r>
            <a:r>
              <a:rPr b="1" lang="en-US" sz="2400" u="sng">
                <a:solidFill>
                  <a:schemeClr val="hlink"/>
                </a:solidFill>
                <a:hlinkClick r:id="rId3"/>
              </a:rPr>
              <a:t>followgreen</a:t>
            </a:r>
            <a:r>
              <a:rPr lang="en-US" sz="2400"/>
              <a:t>” reward program, an online platform, connects recycling and composting with local stores and companies, through discounts offered to citizens in the local market.</a:t>
            </a:r>
            <a:endParaRPr/>
          </a:p>
          <a:p>
            <a:pPr indent="0" lvl="0" marL="0" rtl="0" algn="r">
              <a:lnSpc>
                <a:spcPct val="90000"/>
              </a:lnSpc>
              <a:spcBef>
                <a:spcPts val="1000"/>
              </a:spcBef>
              <a:spcAft>
                <a:spcPts val="0"/>
              </a:spcAft>
              <a:buClr>
                <a:schemeClr val="dk1"/>
              </a:buClr>
              <a:buSzPct val="100000"/>
              <a:buNone/>
            </a:pPr>
            <a:r>
              <a:rPr lang="en-US" sz="1300"/>
              <a:t>Source: </a:t>
            </a:r>
            <a:r>
              <a:rPr lang="en-US" sz="1300" u="sng">
                <a:solidFill>
                  <a:schemeClr val="hlink"/>
                </a:solidFill>
                <a:hlinkClick r:id="rId4"/>
              </a:rPr>
              <a:t>Special Interdisciplinary Association of the Prefecture of Attica</a:t>
            </a:r>
            <a:r>
              <a:rPr lang="en-US" sz="1300"/>
              <a:t>, 2018, </a:t>
            </a:r>
            <a:r>
              <a:rPr lang="en-US" sz="1300" u="sng">
                <a:solidFill>
                  <a:schemeClr val="hlink"/>
                </a:solidFill>
                <a:hlinkClick r:id="rId5"/>
              </a:rPr>
              <a:t>http://www.edsna.gr/</a:t>
            </a:r>
            <a:endParaRPr sz="13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26"/>
          <p:cNvSpPr txBox="1"/>
          <p:nvPr>
            <p:ph type="title"/>
          </p:nvPr>
        </p:nvSpPr>
        <p:spPr>
          <a:xfrm>
            <a:off x="831850" y="1670858"/>
            <a:ext cx="10515600" cy="28917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cap="small"/>
              <a:t>Additional materials </a:t>
            </a:r>
            <a:br>
              <a:rPr b="1" lang="en-US" cap="small"/>
            </a:br>
            <a:r>
              <a:rPr b="1" lang="en-US" cap="small"/>
              <a:t>and sources of information</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27"/>
          <p:cNvSpPr txBox="1"/>
          <p:nvPr>
            <p:ph idx="1" type="body"/>
          </p:nvPr>
        </p:nvSpPr>
        <p:spPr>
          <a:xfrm>
            <a:off x="728870" y="2279373"/>
            <a:ext cx="10734260" cy="3115711"/>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chemeClr val="dk1"/>
              </a:buClr>
              <a:buSzPct val="100000"/>
              <a:buChar char="•"/>
            </a:pPr>
            <a:r>
              <a:rPr lang="en-US" sz="2200"/>
              <a:t>European Commission, Agriculture and the Green Deal: </a:t>
            </a:r>
            <a:r>
              <a:rPr lang="en-US" sz="2200" u="sng">
                <a:solidFill>
                  <a:schemeClr val="hlink"/>
                </a:solidFill>
                <a:hlinkClick r:id="rId3"/>
              </a:rPr>
              <a:t>https://ec.europa.eu/info/strategy/priorities-2019-2024/european-green-deal/agriculture-and-green-deal_en#Inthespotlight</a:t>
            </a:r>
            <a:r>
              <a:rPr lang="en-US" sz="2200"/>
              <a:t> </a:t>
            </a:r>
            <a:endParaRPr/>
          </a:p>
          <a:p>
            <a:pPr indent="-228600" lvl="0" marL="228600" rtl="0" algn="l">
              <a:lnSpc>
                <a:spcPct val="90000"/>
              </a:lnSpc>
              <a:spcBef>
                <a:spcPts val="1000"/>
              </a:spcBef>
              <a:spcAft>
                <a:spcPts val="0"/>
              </a:spcAft>
              <a:buClr>
                <a:schemeClr val="dk1"/>
              </a:buClr>
              <a:buSzPct val="100000"/>
              <a:buChar char="•"/>
            </a:pPr>
            <a:r>
              <a:rPr lang="en-US" sz="2200"/>
              <a:t>European Commission, Organic farming action plan: </a:t>
            </a:r>
            <a:r>
              <a:rPr lang="en-US" sz="2200" u="sng">
                <a:solidFill>
                  <a:schemeClr val="hlink"/>
                </a:solidFill>
                <a:hlinkClick r:id="rId4"/>
              </a:rPr>
              <a:t>https://ec.europa.eu/info/food-farming-fisheries/farming/organic-farming/organic-action-plan_en</a:t>
            </a:r>
            <a:endParaRPr sz="2200"/>
          </a:p>
          <a:p>
            <a:pPr indent="-228600" lvl="0" marL="228600" rtl="0" algn="l">
              <a:lnSpc>
                <a:spcPct val="90000"/>
              </a:lnSpc>
              <a:spcBef>
                <a:spcPts val="1000"/>
              </a:spcBef>
              <a:spcAft>
                <a:spcPts val="0"/>
              </a:spcAft>
              <a:buClr>
                <a:schemeClr val="dk1"/>
              </a:buClr>
              <a:buSzPct val="100000"/>
              <a:buChar char="•"/>
            </a:pPr>
            <a:r>
              <a:rPr lang="en-US" sz="2200"/>
              <a:t>FAO, Agrifood chains: </a:t>
            </a:r>
            <a:r>
              <a:rPr lang="en-US" sz="2200" u="sng">
                <a:solidFill>
                  <a:schemeClr val="hlink"/>
                </a:solidFill>
                <a:hlinkClick r:id="rId5"/>
              </a:rPr>
              <a:t>https://www.fao.org/energy/agrifood-chains/en/</a:t>
            </a:r>
            <a:r>
              <a:rPr lang="en-US" sz="2200"/>
              <a:t> </a:t>
            </a:r>
            <a:endParaRPr/>
          </a:p>
          <a:p>
            <a:pPr indent="-228600" lvl="0" marL="228600" rtl="0" algn="l">
              <a:lnSpc>
                <a:spcPct val="90000"/>
              </a:lnSpc>
              <a:spcBef>
                <a:spcPts val="1000"/>
              </a:spcBef>
              <a:spcAft>
                <a:spcPts val="0"/>
              </a:spcAft>
              <a:buClr>
                <a:schemeClr val="dk1"/>
              </a:buClr>
              <a:buSzPct val="100000"/>
              <a:buChar char="•"/>
            </a:pPr>
            <a:r>
              <a:rPr lang="en-US" sz="2200"/>
              <a:t>FAO, Climate Change: </a:t>
            </a:r>
            <a:r>
              <a:rPr lang="en-US" sz="2200" u="sng">
                <a:solidFill>
                  <a:schemeClr val="hlink"/>
                </a:solidFill>
                <a:hlinkClick r:id="rId6"/>
              </a:rPr>
              <a:t>https://www.fao.org/climate-change/en/</a:t>
            </a:r>
            <a:r>
              <a:rPr lang="en-US" sz="2200"/>
              <a:t> </a:t>
            </a:r>
            <a:endParaRPr/>
          </a:p>
          <a:p>
            <a:pPr indent="-228600" lvl="0" marL="228600" rtl="0" algn="l">
              <a:lnSpc>
                <a:spcPct val="90000"/>
              </a:lnSpc>
              <a:spcBef>
                <a:spcPts val="1000"/>
              </a:spcBef>
              <a:spcAft>
                <a:spcPts val="0"/>
              </a:spcAft>
              <a:buClr>
                <a:schemeClr val="dk1"/>
              </a:buClr>
              <a:buSzPct val="100000"/>
              <a:buChar char="•"/>
            </a:pPr>
            <a:r>
              <a:rPr lang="en-US" sz="2000"/>
              <a:t>Multimedia Center, European Parliament, Farm to Fork: </a:t>
            </a:r>
            <a:r>
              <a:rPr lang="en-US" sz="2000" u="sng">
                <a:solidFill>
                  <a:schemeClr val="hlink"/>
                </a:solidFill>
                <a:hlinkClick r:id="rId7"/>
              </a:rPr>
              <a:t>https://multimedia.europarl.europa.eu/package/farm-to-fork_17702</a:t>
            </a:r>
            <a:r>
              <a:rPr lang="en-US" sz="2000"/>
              <a:t>  </a:t>
            </a:r>
            <a:endParaRPr/>
          </a:p>
          <a:p>
            <a:pPr indent="-228600" lvl="0" marL="228600" rtl="0" algn="l">
              <a:lnSpc>
                <a:spcPct val="90000"/>
              </a:lnSpc>
              <a:spcBef>
                <a:spcPts val="1000"/>
              </a:spcBef>
              <a:spcAft>
                <a:spcPts val="0"/>
              </a:spcAft>
              <a:buClr>
                <a:schemeClr val="dk1"/>
              </a:buClr>
              <a:buSzPct val="100000"/>
              <a:buChar char="•"/>
            </a:pPr>
            <a:r>
              <a:rPr lang="en-US" sz="2000"/>
              <a:t>Our World in Date, Greenhouse gas emissions: </a:t>
            </a:r>
            <a:r>
              <a:rPr lang="en-US" sz="2000" u="sng">
                <a:solidFill>
                  <a:schemeClr val="hlink"/>
                </a:solidFill>
                <a:hlinkClick r:id="rId8"/>
              </a:rPr>
              <a:t>https://ourworldindata.org/greenhouse-gas-emissions</a:t>
            </a:r>
            <a:r>
              <a:rPr lang="en-US" sz="2000"/>
              <a:t> </a:t>
            </a:r>
            <a:endParaRPr/>
          </a:p>
          <a:p>
            <a:pPr indent="-99377" lvl="0" marL="228600" rtl="0" algn="l">
              <a:lnSpc>
                <a:spcPct val="90000"/>
              </a:lnSpc>
              <a:spcBef>
                <a:spcPts val="1000"/>
              </a:spcBef>
              <a:spcAft>
                <a:spcPts val="0"/>
              </a:spcAft>
              <a:buClr>
                <a:schemeClr val="dk1"/>
              </a:buClr>
              <a:buSzPct val="100000"/>
              <a:buNone/>
            </a:pPr>
            <a:r>
              <a:t/>
            </a:r>
            <a:endParaRPr sz="2200"/>
          </a:p>
          <a:p>
            <a:pPr indent="0" lvl="0" marL="0" rtl="0" algn="l">
              <a:lnSpc>
                <a:spcPct val="90000"/>
              </a:lnSpc>
              <a:spcBef>
                <a:spcPts val="1000"/>
              </a:spcBef>
              <a:spcAft>
                <a:spcPts val="0"/>
              </a:spcAft>
              <a:buClr>
                <a:schemeClr val="dk1"/>
              </a:buClr>
              <a:buSzPct val="100000"/>
              <a:buNone/>
            </a:pPr>
            <a:r>
              <a:t/>
            </a:r>
            <a:endParaRPr sz="2000"/>
          </a:p>
        </p:txBody>
      </p:sp>
      <p:sp>
        <p:nvSpPr>
          <p:cNvPr id="306" name="Google Shape;306;p27"/>
          <p:cNvSpPr txBox="1"/>
          <p:nvPr>
            <p:ph type="title"/>
          </p:nvPr>
        </p:nvSpPr>
        <p:spPr>
          <a:xfrm>
            <a:off x="2701925" y="550867"/>
            <a:ext cx="6788150" cy="1556228"/>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cap="small"/>
              <a:t>Additional materials </a:t>
            </a:r>
            <a:br>
              <a:rPr b="1" lang="en-US" sz="3600" cap="small"/>
            </a:br>
            <a:r>
              <a:rPr b="1" lang="en-US" sz="3600" cap="small"/>
              <a:t>and sources of information</a:t>
            </a:r>
            <a:endParaRPr b="1" sz="3600" cap="small"/>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3"/>
          <p:cNvSpPr txBox="1"/>
          <p:nvPr>
            <p:ph type="title"/>
          </p:nvPr>
        </p:nvSpPr>
        <p:spPr>
          <a:xfrm>
            <a:off x="838200" y="507275"/>
            <a:ext cx="10515600" cy="725178"/>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cap="small">
                <a:latin typeface="Calibri"/>
                <a:ea typeface="Calibri"/>
                <a:cs typeface="Calibri"/>
                <a:sym typeface="Calibri"/>
              </a:rPr>
              <a:t>Objectives of the training module</a:t>
            </a:r>
            <a:endParaRPr sz="3600">
              <a:latin typeface="Calibri"/>
              <a:ea typeface="Calibri"/>
              <a:cs typeface="Calibri"/>
              <a:sym typeface="Calibri"/>
            </a:endParaRPr>
          </a:p>
        </p:txBody>
      </p:sp>
      <p:sp>
        <p:nvSpPr>
          <p:cNvPr id="99" name="Google Shape;99;p3"/>
          <p:cNvSpPr txBox="1"/>
          <p:nvPr>
            <p:ph idx="1" type="body"/>
          </p:nvPr>
        </p:nvSpPr>
        <p:spPr>
          <a:xfrm>
            <a:off x="584752" y="1401556"/>
            <a:ext cx="11022496" cy="4694444"/>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chemeClr val="dk1"/>
              </a:buClr>
              <a:buSzPct val="100000"/>
              <a:buNone/>
            </a:pPr>
            <a:r>
              <a:rPr lang="en-US" sz="2600"/>
              <a:t>This Module aims to provide Local Authorities’ and NGOs’ staff with:</a:t>
            </a:r>
            <a:endParaRPr/>
          </a:p>
          <a:p>
            <a:pPr indent="-228600" lvl="0" marL="228600" rtl="0" algn="l">
              <a:lnSpc>
                <a:spcPct val="90000"/>
              </a:lnSpc>
              <a:spcBef>
                <a:spcPts val="1000"/>
              </a:spcBef>
              <a:spcAft>
                <a:spcPts val="0"/>
              </a:spcAft>
              <a:buClr>
                <a:schemeClr val="dk1"/>
              </a:buClr>
              <a:buSzPct val="100000"/>
              <a:buChar char="•"/>
            </a:pPr>
            <a:r>
              <a:rPr lang="en-US" sz="2600"/>
              <a:t>A better understanding of a complete food system and of all the aspects that contribute to GHG emissions and climate change.</a:t>
            </a:r>
            <a:endParaRPr/>
          </a:p>
          <a:p>
            <a:pPr indent="-228600" lvl="0" marL="228600" rtl="0" algn="l">
              <a:lnSpc>
                <a:spcPct val="90000"/>
              </a:lnSpc>
              <a:spcBef>
                <a:spcPts val="1000"/>
              </a:spcBef>
              <a:spcAft>
                <a:spcPts val="0"/>
              </a:spcAft>
              <a:buClr>
                <a:schemeClr val="dk1"/>
              </a:buClr>
              <a:buSzPct val="100000"/>
              <a:buChar char="•"/>
            </a:pPr>
            <a:r>
              <a:rPr lang="en-US" sz="2600"/>
              <a:t>Basic knowledge of the Farm to Fork Strategy, as proposed through the European Green Deal, relevant current and expected legislative initiatives and action plans.  </a:t>
            </a:r>
            <a:endParaRPr/>
          </a:p>
          <a:p>
            <a:pPr indent="-228600" lvl="0" marL="228600" rtl="0" algn="l">
              <a:lnSpc>
                <a:spcPct val="90000"/>
              </a:lnSpc>
              <a:spcBef>
                <a:spcPts val="1000"/>
              </a:spcBef>
              <a:spcAft>
                <a:spcPts val="0"/>
              </a:spcAft>
              <a:buClr>
                <a:schemeClr val="dk1"/>
              </a:buClr>
              <a:buSzPct val="100000"/>
              <a:buChar char="•"/>
            </a:pPr>
            <a:r>
              <a:rPr lang="en-US" sz="2600"/>
              <a:t>Insight on the role of important actors and stakeholders that should be included in the Farm to Fork process. </a:t>
            </a:r>
            <a:endParaRPr/>
          </a:p>
          <a:p>
            <a:pPr indent="-228600" lvl="0" marL="228600" rtl="0" algn="l">
              <a:lnSpc>
                <a:spcPct val="90000"/>
              </a:lnSpc>
              <a:spcBef>
                <a:spcPts val="1000"/>
              </a:spcBef>
              <a:spcAft>
                <a:spcPts val="0"/>
              </a:spcAft>
              <a:buClr>
                <a:schemeClr val="dk1"/>
              </a:buClr>
              <a:buSzPct val="100000"/>
              <a:buChar char="•"/>
            </a:pPr>
            <a:r>
              <a:rPr lang="en-US" sz="2600"/>
              <a:t>Proposed opportunities, provided by the EU and other institutions, that could offer skills and knowledge.</a:t>
            </a:r>
            <a:endParaRPr/>
          </a:p>
          <a:p>
            <a:pPr indent="-228600" lvl="0" marL="228600" rtl="0" algn="l">
              <a:lnSpc>
                <a:spcPct val="90000"/>
              </a:lnSpc>
              <a:spcBef>
                <a:spcPts val="1000"/>
              </a:spcBef>
              <a:spcAft>
                <a:spcPts val="0"/>
              </a:spcAft>
              <a:buClr>
                <a:schemeClr val="dk1"/>
              </a:buClr>
              <a:buSzPct val="100000"/>
              <a:buChar char="•"/>
            </a:pPr>
            <a:r>
              <a:rPr lang="en-US" sz="2600"/>
              <a:t>Suggested actions, aiming to inform and educate those actors, about said opportunities, best practices and ways to contribute to the European Green Deal’s objectives.</a:t>
            </a:r>
            <a:endParaRPr/>
          </a:p>
          <a:p>
            <a:pPr indent="-228600" lvl="0" marL="228600" rtl="0" algn="l">
              <a:lnSpc>
                <a:spcPct val="90000"/>
              </a:lnSpc>
              <a:spcBef>
                <a:spcPts val="1000"/>
              </a:spcBef>
              <a:spcAft>
                <a:spcPts val="0"/>
              </a:spcAft>
              <a:buClr>
                <a:schemeClr val="dk1"/>
              </a:buClr>
              <a:buSzPct val="100000"/>
              <a:buChar char="•"/>
            </a:pPr>
            <a:r>
              <a:rPr lang="en-US" sz="2600"/>
              <a:t>Relevant best practices and success stories that can be implemented on a local level.</a:t>
            </a:r>
            <a:endParaRPr/>
          </a:p>
          <a:p>
            <a:pPr indent="-228600" lvl="0" marL="228600" rtl="0" algn="l">
              <a:lnSpc>
                <a:spcPct val="90000"/>
              </a:lnSpc>
              <a:spcBef>
                <a:spcPts val="1000"/>
              </a:spcBef>
              <a:spcAft>
                <a:spcPts val="0"/>
              </a:spcAft>
              <a:buClr>
                <a:schemeClr val="dk1"/>
              </a:buClr>
              <a:buSzPct val="100000"/>
              <a:buChar char="•"/>
            </a:pPr>
            <a:r>
              <a:rPr lang="en-US" sz="2600"/>
              <a:t>Extra material, for those who wish to obtain further and deeper knowledge.  </a:t>
            </a:r>
            <a:endParaRPr/>
          </a:p>
          <a:p>
            <a:pPr indent="-87629" lvl="0" marL="228600" rtl="0" algn="l">
              <a:lnSpc>
                <a:spcPct val="90000"/>
              </a:lnSpc>
              <a:spcBef>
                <a:spcPts val="1000"/>
              </a:spcBef>
              <a:spcAft>
                <a:spcPts val="0"/>
              </a:spcAft>
              <a:buClr>
                <a:schemeClr val="dk1"/>
              </a:buClr>
              <a:buSzPct val="100000"/>
              <a:buNone/>
            </a:pPr>
            <a:r>
              <a:t/>
            </a:r>
            <a:endParaRPr sz="2400"/>
          </a:p>
          <a:p>
            <a:pPr indent="-87629" lvl="0" marL="228600" rtl="0" algn="l">
              <a:lnSpc>
                <a:spcPct val="90000"/>
              </a:lnSpc>
              <a:spcBef>
                <a:spcPts val="1000"/>
              </a:spcBef>
              <a:spcAft>
                <a:spcPts val="0"/>
              </a:spcAft>
              <a:buClr>
                <a:schemeClr val="dk1"/>
              </a:buClr>
              <a:buSzPct val="100000"/>
              <a:buNone/>
            </a:pPr>
            <a:r>
              <a:t/>
            </a:r>
            <a:endParaRPr sz="24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28"/>
          <p:cNvSpPr txBox="1"/>
          <p:nvPr>
            <p:ph idx="1" type="body"/>
          </p:nvPr>
        </p:nvSpPr>
        <p:spPr>
          <a:xfrm>
            <a:off x="838200" y="1323528"/>
            <a:ext cx="10515600" cy="5117029"/>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1400"/>
              <a:buChar char="•"/>
            </a:pPr>
            <a:r>
              <a:rPr lang="en-US" sz="1400"/>
              <a:t>Von Braun J., Afsana K., Fresco L., Hassan M., Torero M., (Draft, Oct 26th 2020) </a:t>
            </a:r>
            <a:r>
              <a:rPr i="1" lang="en-US" sz="1400"/>
              <a:t>Food Systems – Definition, Concept and Application for the UN Food Systems Summit</a:t>
            </a:r>
            <a:r>
              <a:rPr lang="en-US" sz="1400"/>
              <a:t>, United Nations Food Systems Summit 2021, available at: </a:t>
            </a:r>
            <a:r>
              <a:rPr lang="en-US" sz="1400" u="sng">
                <a:solidFill>
                  <a:schemeClr val="hlink"/>
                </a:solidFill>
                <a:hlinkClick r:id="rId3"/>
              </a:rPr>
              <a:t>https://www.un.org/sites/un2.un.org/files/food_systems_concept_paper_scientific_group_-_draft_oct_26.pdf</a:t>
            </a:r>
            <a:r>
              <a:rPr lang="en-US" sz="1400"/>
              <a:t>.</a:t>
            </a:r>
            <a:endParaRPr/>
          </a:p>
          <a:p>
            <a:pPr indent="-228600" lvl="0" marL="228600" rtl="0" algn="l">
              <a:lnSpc>
                <a:spcPct val="90000"/>
              </a:lnSpc>
              <a:spcBef>
                <a:spcPts val="1000"/>
              </a:spcBef>
              <a:spcAft>
                <a:spcPts val="0"/>
              </a:spcAft>
              <a:buClr>
                <a:schemeClr val="dk1"/>
              </a:buClr>
              <a:buSzPts val="1400"/>
              <a:buChar char="•"/>
            </a:pPr>
            <a:r>
              <a:rPr lang="en-US" sz="1400"/>
              <a:t>Meredith S., Allen B., Kollenda E., Maréchal A., Hart K., Hulot J.F., Frelih Larsen A. and Wunder S. (2021) </a:t>
            </a:r>
            <a:r>
              <a:rPr lang="en-US" sz="1400" u="sng">
                <a:solidFill>
                  <a:schemeClr val="hlink"/>
                </a:solidFill>
                <a:hlinkClick r:id="rId4"/>
              </a:rPr>
              <a:t>European food and agriculture in a new paradigm: Can global challenges like climate change be addressed through a farm to fork approach? </a:t>
            </a:r>
            <a:r>
              <a:rPr lang="en-US" sz="1400"/>
              <a:t>Think 2030 policy paper, Institute for European Environmental Policy and the Ecologic Institute.</a:t>
            </a:r>
            <a:endParaRPr/>
          </a:p>
          <a:p>
            <a:pPr indent="-228600" lvl="0" marL="228600" rtl="0" algn="l">
              <a:lnSpc>
                <a:spcPct val="90000"/>
              </a:lnSpc>
              <a:spcBef>
                <a:spcPts val="1000"/>
              </a:spcBef>
              <a:spcAft>
                <a:spcPts val="0"/>
              </a:spcAft>
              <a:buClr>
                <a:schemeClr val="dk1"/>
              </a:buClr>
              <a:buSzPts val="1400"/>
              <a:buChar char="•"/>
            </a:pPr>
            <a:r>
              <a:rPr lang="en-US" sz="1400"/>
              <a:t>European Commission, Food Safety, Farm to Fork strategy: </a:t>
            </a:r>
            <a:r>
              <a:rPr lang="en-US" sz="1400" u="sng">
                <a:solidFill>
                  <a:schemeClr val="hlink"/>
                </a:solidFill>
                <a:hlinkClick r:id="rId5"/>
              </a:rPr>
              <a:t>https://ec.europa.eu/food/horizontal-topics/farm-fork-strategy_en</a:t>
            </a:r>
            <a:r>
              <a:rPr lang="en-US" sz="1400"/>
              <a:t>.</a:t>
            </a:r>
            <a:endParaRPr/>
          </a:p>
          <a:p>
            <a:pPr indent="-228600" lvl="0" marL="228600" rtl="0" algn="l">
              <a:lnSpc>
                <a:spcPct val="90000"/>
              </a:lnSpc>
              <a:spcBef>
                <a:spcPts val="1000"/>
              </a:spcBef>
              <a:spcAft>
                <a:spcPts val="0"/>
              </a:spcAft>
              <a:buClr>
                <a:schemeClr val="dk1"/>
              </a:buClr>
              <a:buSzPts val="1400"/>
              <a:buChar char="•"/>
            </a:pPr>
            <a:r>
              <a:rPr lang="en-US" sz="1400"/>
              <a:t>FAO, Commodity Policy and Projections Service, Commodities and Trade Division, (2003), </a:t>
            </a:r>
            <a:r>
              <a:rPr i="1" lang="en-US" sz="1400"/>
              <a:t>Trade Reforms and Food Security</a:t>
            </a:r>
            <a:r>
              <a:rPr lang="en-US" sz="1400"/>
              <a:t>, Rome, available at: </a:t>
            </a:r>
            <a:r>
              <a:rPr lang="en-US" sz="1400" u="sng">
                <a:solidFill>
                  <a:schemeClr val="hlink"/>
                </a:solidFill>
                <a:hlinkClick r:id="rId6"/>
              </a:rPr>
              <a:t>https://www.fao.org/3/y4671e/y4671e00.htm#Contents</a:t>
            </a:r>
            <a:r>
              <a:rPr lang="en-US" sz="1400"/>
              <a:t>.</a:t>
            </a:r>
            <a:endParaRPr/>
          </a:p>
          <a:p>
            <a:pPr indent="-228600" lvl="0" marL="228600" rtl="0" algn="l">
              <a:lnSpc>
                <a:spcPct val="90000"/>
              </a:lnSpc>
              <a:spcBef>
                <a:spcPts val="1000"/>
              </a:spcBef>
              <a:spcAft>
                <a:spcPts val="0"/>
              </a:spcAft>
              <a:buClr>
                <a:schemeClr val="dk1"/>
              </a:buClr>
              <a:buSzPts val="1400"/>
              <a:buChar char="•"/>
            </a:pPr>
            <a:r>
              <a:rPr lang="en-US" sz="1400"/>
              <a:t>Mikhaylov A., Moiseev N., Aleshin K., Burkhardt T. 2020. “Global climate change and greenhouse effect”, in </a:t>
            </a:r>
            <a:r>
              <a:rPr i="1" lang="en-US" sz="1400"/>
              <a:t>Entrepreneurship and Sustainability Issues</a:t>
            </a:r>
            <a:r>
              <a:rPr lang="en-US" sz="1400"/>
              <a:t>, 7(4), 2897-2913, </a:t>
            </a:r>
            <a:r>
              <a:rPr lang="en-US" sz="1400" u="sng">
                <a:solidFill>
                  <a:schemeClr val="hlink"/>
                </a:solidFill>
                <a:hlinkClick r:id="rId7"/>
              </a:rPr>
              <a:t>http://doi.org/10.9770/jesi.2020.7.4(21)</a:t>
            </a:r>
            <a:r>
              <a:rPr lang="en-US" sz="1400"/>
              <a:t>.</a:t>
            </a:r>
            <a:endParaRPr/>
          </a:p>
          <a:p>
            <a:pPr indent="-228600" lvl="0" marL="228600" rtl="0" algn="l">
              <a:lnSpc>
                <a:spcPct val="90000"/>
              </a:lnSpc>
              <a:spcBef>
                <a:spcPts val="1000"/>
              </a:spcBef>
              <a:spcAft>
                <a:spcPts val="0"/>
              </a:spcAft>
              <a:buClr>
                <a:schemeClr val="dk1"/>
              </a:buClr>
              <a:buSzPts val="1400"/>
              <a:buChar char="•"/>
            </a:pPr>
            <a:r>
              <a:rPr lang="en-US" sz="1400"/>
              <a:t>Riccaboni A., Neri E., Trovarelli F., Pulselli R.M., (2021) “Sustainability-oriented research and innovation in ‘farm to fork’ value chains”, in </a:t>
            </a:r>
            <a:r>
              <a:rPr i="1" lang="en-US" sz="1400"/>
              <a:t>Current Opinion in Food Science, </a:t>
            </a:r>
            <a:r>
              <a:rPr lang="en-US" sz="1400"/>
              <a:t>Volume 42, December 2021, pp. 102-112, </a:t>
            </a:r>
            <a:r>
              <a:rPr lang="en-US" sz="1400" u="sng">
                <a:solidFill>
                  <a:schemeClr val="hlink"/>
                </a:solidFill>
                <a:hlinkClick r:id="rId8"/>
              </a:rPr>
              <a:t>https://doi.org/10.1016/j.cofs.2021.04.006</a:t>
            </a:r>
            <a:r>
              <a:rPr lang="en-US" sz="1400"/>
              <a:t>. </a:t>
            </a:r>
            <a:endParaRPr/>
          </a:p>
          <a:p>
            <a:pPr indent="-228600" lvl="0" marL="228600" rtl="0" algn="l">
              <a:lnSpc>
                <a:spcPct val="90000"/>
              </a:lnSpc>
              <a:spcBef>
                <a:spcPts val="1000"/>
              </a:spcBef>
              <a:spcAft>
                <a:spcPts val="0"/>
              </a:spcAft>
              <a:buClr>
                <a:schemeClr val="dk1"/>
              </a:buClr>
              <a:buSzPts val="1400"/>
              <a:buChar char="•"/>
            </a:pPr>
            <a:r>
              <a:rPr lang="en-US" sz="1400"/>
              <a:t>Donaldson A., (2021, October 24), “Digital from farm to fork: Infrastructures of quality and control in food supply chains”, in </a:t>
            </a:r>
            <a:r>
              <a:rPr i="1" lang="en-US" sz="1400"/>
              <a:t>Journal of Rural Studies, </a:t>
            </a:r>
            <a:r>
              <a:rPr i="1" lang="en-US" sz="1400" u="sng">
                <a:solidFill>
                  <a:schemeClr val="hlink"/>
                </a:solidFill>
                <a:hlinkClick r:id="rId9"/>
              </a:rPr>
              <a:t>https://doi.org/10.1016/j.jrurstud.2021.10.004</a:t>
            </a:r>
            <a:r>
              <a:rPr i="1" lang="en-US" sz="1400"/>
              <a:t>.</a:t>
            </a:r>
            <a:endParaRPr/>
          </a:p>
          <a:p>
            <a:pPr indent="-228600" lvl="0" marL="228600" rtl="0" algn="l">
              <a:lnSpc>
                <a:spcPct val="90000"/>
              </a:lnSpc>
              <a:spcBef>
                <a:spcPts val="1000"/>
              </a:spcBef>
              <a:spcAft>
                <a:spcPts val="0"/>
              </a:spcAft>
              <a:buClr>
                <a:schemeClr val="dk1"/>
              </a:buClr>
              <a:buSzPts val="1400"/>
              <a:buChar char="•"/>
            </a:pPr>
            <a:r>
              <a:rPr lang="en-US" sz="1400"/>
              <a:t>Nicastro R., Carillo P., (2021) "Food Loss and Waste Prevention Strategies from Farm to Fork" Sustainability 13, no. 10: 5443. </a:t>
            </a:r>
            <a:r>
              <a:rPr lang="en-US" sz="1400" u="sng">
                <a:solidFill>
                  <a:schemeClr val="hlink"/>
                </a:solidFill>
                <a:hlinkClick r:id="rId10"/>
              </a:rPr>
              <a:t>https://doi.org/10.3390/su13105443</a:t>
            </a:r>
            <a:r>
              <a:rPr lang="en-US" sz="1400"/>
              <a:t>. </a:t>
            </a:r>
            <a:endParaRPr/>
          </a:p>
          <a:p>
            <a:pPr indent="-228600" lvl="0" marL="228600" rtl="0" algn="l">
              <a:lnSpc>
                <a:spcPct val="90000"/>
              </a:lnSpc>
              <a:spcBef>
                <a:spcPts val="1000"/>
              </a:spcBef>
              <a:spcAft>
                <a:spcPts val="0"/>
              </a:spcAft>
              <a:buClr>
                <a:schemeClr val="dk1"/>
              </a:buClr>
              <a:buSzPts val="1400"/>
              <a:buChar char="•"/>
            </a:pPr>
            <a:r>
              <a:rPr lang="en-US" sz="1400"/>
              <a:t>Schebesta, H., Bernaz, N., &amp; Macchi, C. (2020). The European Union Farm to Fork Strategy: Sustainability and Responsible Business in the Food Supply Chain. Eur. Food &amp; Feed L. Rev., 15, 420. </a:t>
            </a:r>
            <a:endParaRPr/>
          </a:p>
        </p:txBody>
      </p:sp>
      <p:sp>
        <p:nvSpPr>
          <p:cNvPr id="312" name="Google Shape;312;p28"/>
          <p:cNvSpPr txBox="1"/>
          <p:nvPr/>
        </p:nvSpPr>
        <p:spPr>
          <a:xfrm>
            <a:off x="2701925" y="521771"/>
            <a:ext cx="6788150" cy="921026"/>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3600"/>
              <a:buFont typeface="Calibri"/>
              <a:buNone/>
            </a:pPr>
            <a:r>
              <a:rPr b="1" i="0" lang="en-US" sz="3600" u="none" cap="small" strike="noStrike">
                <a:solidFill>
                  <a:schemeClr val="dk1"/>
                </a:solidFill>
                <a:latin typeface="Calibri"/>
                <a:ea typeface="Calibri"/>
                <a:cs typeface="Calibri"/>
                <a:sym typeface="Calibri"/>
              </a:rPr>
              <a:t>Literature</a:t>
            </a:r>
            <a:endParaRPr b="1" i="0" sz="3600" u="none" cap="small" strike="noStrike">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29"/>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Quiz</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30"/>
          <p:cNvSpPr txBox="1"/>
          <p:nvPr>
            <p:ph idx="1" type="body"/>
          </p:nvPr>
        </p:nvSpPr>
        <p:spPr>
          <a:xfrm>
            <a:off x="838200" y="543339"/>
            <a:ext cx="10515600" cy="5711687"/>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200"/>
              <a:buAutoNum type="arabicPeriod"/>
            </a:pPr>
            <a:r>
              <a:rPr b="1" lang="en-US" sz="2200"/>
              <a:t>A food system consists of:</a:t>
            </a:r>
            <a:endParaRPr/>
          </a:p>
          <a:p>
            <a:pPr indent="-514350" lvl="1" marL="971550" rtl="0" algn="l">
              <a:lnSpc>
                <a:spcPct val="90000"/>
              </a:lnSpc>
              <a:spcBef>
                <a:spcPts val="500"/>
              </a:spcBef>
              <a:spcAft>
                <a:spcPts val="0"/>
              </a:spcAft>
              <a:buClr>
                <a:schemeClr val="dk1"/>
              </a:buClr>
              <a:buSzPts val="2200"/>
              <a:buFont typeface="Calibri"/>
              <a:buAutoNum type="alphaLcParenR"/>
            </a:pPr>
            <a:r>
              <a:rPr lang="en-US" sz="2200"/>
              <a:t>Food production and consumption</a:t>
            </a:r>
            <a:endParaRPr/>
          </a:p>
          <a:p>
            <a:pPr indent="-514350" lvl="1" marL="971550" rtl="0" algn="l">
              <a:lnSpc>
                <a:spcPct val="90000"/>
              </a:lnSpc>
              <a:spcBef>
                <a:spcPts val="500"/>
              </a:spcBef>
              <a:spcAft>
                <a:spcPts val="0"/>
              </a:spcAft>
              <a:buClr>
                <a:schemeClr val="dk1"/>
              </a:buClr>
              <a:buSzPts val="2200"/>
              <a:buFont typeface="Calibri"/>
              <a:buAutoNum type="alphaLcParenR"/>
            </a:pPr>
            <a:r>
              <a:rPr lang="en-US" sz="2200"/>
              <a:t>Processing and distribution of food products </a:t>
            </a:r>
            <a:endParaRPr/>
          </a:p>
          <a:p>
            <a:pPr indent="-514350" lvl="1" marL="971550" rtl="0" algn="l">
              <a:lnSpc>
                <a:spcPct val="90000"/>
              </a:lnSpc>
              <a:spcBef>
                <a:spcPts val="500"/>
              </a:spcBef>
              <a:spcAft>
                <a:spcPts val="0"/>
              </a:spcAft>
              <a:buClr>
                <a:schemeClr val="dk1"/>
              </a:buClr>
              <a:buSzPts val="2200"/>
              <a:buFont typeface="Calibri"/>
              <a:buAutoNum type="alphaLcParenR"/>
            </a:pPr>
            <a:r>
              <a:rPr lang="en-US" sz="2200"/>
              <a:t>waste management of derivatives </a:t>
            </a:r>
            <a:endParaRPr/>
          </a:p>
          <a:p>
            <a:pPr indent="-514350" lvl="1" marL="971550" rtl="0" algn="l">
              <a:lnSpc>
                <a:spcPct val="90000"/>
              </a:lnSpc>
              <a:spcBef>
                <a:spcPts val="500"/>
              </a:spcBef>
              <a:spcAft>
                <a:spcPts val="0"/>
              </a:spcAft>
              <a:buClr>
                <a:schemeClr val="dk1"/>
              </a:buClr>
              <a:buSzPts val="2200"/>
              <a:buFont typeface="Calibri"/>
              <a:buAutoNum type="alphaLcParenR"/>
            </a:pPr>
            <a:r>
              <a:rPr lang="en-US" sz="2200"/>
              <a:t>All of the above</a:t>
            </a:r>
            <a:endParaRPr/>
          </a:p>
          <a:p>
            <a:pPr indent="-385126" lvl="1" marL="971550" rtl="0" algn="l">
              <a:lnSpc>
                <a:spcPct val="90000"/>
              </a:lnSpc>
              <a:spcBef>
                <a:spcPts val="500"/>
              </a:spcBef>
              <a:spcAft>
                <a:spcPts val="0"/>
              </a:spcAft>
              <a:buClr>
                <a:schemeClr val="dk1"/>
              </a:buClr>
              <a:buSzPts val="2200"/>
              <a:buFont typeface="Calibri"/>
              <a:buNone/>
            </a:pPr>
            <a:r>
              <a:t/>
            </a:r>
            <a:endParaRPr sz="2200"/>
          </a:p>
          <a:p>
            <a:pPr indent="-457200" lvl="0" marL="457200" rtl="0" algn="l">
              <a:lnSpc>
                <a:spcPct val="90000"/>
              </a:lnSpc>
              <a:spcBef>
                <a:spcPts val="1000"/>
              </a:spcBef>
              <a:spcAft>
                <a:spcPts val="0"/>
              </a:spcAft>
              <a:buClr>
                <a:schemeClr val="dk1"/>
              </a:buClr>
              <a:buSzPts val="2200"/>
              <a:buFont typeface="Calibri"/>
              <a:buAutoNum type="arabicPeriod"/>
            </a:pPr>
            <a:r>
              <a:rPr b="1" lang="en-US" sz="2200"/>
              <a:t>Food production is an energy-intensive industry, responsible for more than 30% of global Greenhouse Gas Emissions.</a:t>
            </a:r>
            <a:endParaRPr/>
          </a:p>
          <a:p>
            <a:pPr indent="-457200" lvl="1" marL="914400" rtl="0" algn="l">
              <a:lnSpc>
                <a:spcPct val="90000"/>
              </a:lnSpc>
              <a:spcBef>
                <a:spcPts val="500"/>
              </a:spcBef>
              <a:spcAft>
                <a:spcPts val="0"/>
              </a:spcAft>
              <a:buClr>
                <a:schemeClr val="dk1"/>
              </a:buClr>
              <a:buSzPts val="2200"/>
              <a:buFont typeface="Calibri"/>
              <a:buAutoNum type="alphaLcParenR"/>
            </a:pPr>
            <a:r>
              <a:rPr lang="en-US" sz="2200"/>
              <a:t>True</a:t>
            </a:r>
            <a:endParaRPr/>
          </a:p>
          <a:p>
            <a:pPr indent="-457200" lvl="1" marL="914400" rtl="0" algn="l">
              <a:lnSpc>
                <a:spcPct val="90000"/>
              </a:lnSpc>
              <a:spcBef>
                <a:spcPts val="500"/>
              </a:spcBef>
              <a:spcAft>
                <a:spcPts val="0"/>
              </a:spcAft>
              <a:buClr>
                <a:schemeClr val="dk1"/>
              </a:buClr>
              <a:buSzPts val="2200"/>
              <a:buFont typeface="Calibri"/>
              <a:buAutoNum type="alphaLcParenR"/>
            </a:pPr>
            <a:r>
              <a:rPr lang="en-US" sz="2200"/>
              <a:t>False</a:t>
            </a:r>
            <a:endParaRPr/>
          </a:p>
          <a:p>
            <a:pPr indent="0" lvl="1" marL="457200" rtl="0" algn="l">
              <a:lnSpc>
                <a:spcPct val="90000"/>
              </a:lnSpc>
              <a:spcBef>
                <a:spcPts val="500"/>
              </a:spcBef>
              <a:spcAft>
                <a:spcPts val="0"/>
              </a:spcAft>
              <a:buClr>
                <a:schemeClr val="dk1"/>
              </a:buClr>
              <a:buSzPts val="1800"/>
              <a:buNone/>
            </a:pPr>
            <a:r>
              <a:t/>
            </a:r>
            <a:endParaRPr sz="1800"/>
          </a:p>
          <a:p>
            <a:pPr indent="-457200" lvl="0" marL="457200" rtl="0" algn="l">
              <a:lnSpc>
                <a:spcPct val="90000"/>
              </a:lnSpc>
              <a:spcBef>
                <a:spcPts val="1000"/>
              </a:spcBef>
              <a:spcAft>
                <a:spcPts val="0"/>
              </a:spcAft>
              <a:buClr>
                <a:schemeClr val="dk1"/>
              </a:buClr>
              <a:buSzPts val="2000"/>
              <a:buFont typeface="Calibri"/>
              <a:buAutoNum type="arabicPeriod"/>
            </a:pPr>
            <a:r>
              <a:rPr b="1" lang="en-US" sz="2000"/>
              <a:t>Making a food system more sustainable requires only engaging producers and retailers.</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 True</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False</a:t>
            </a:r>
            <a:endParaRPr/>
          </a:p>
          <a:p>
            <a:pPr indent="0" lvl="1" marL="457200" rtl="0" algn="l">
              <a:lnSpc>
                <a:spcPct val="90000"/>
              </a:lnSpc>
              <a:spcBef>
                <a:spcPts val="500"/>
              </a:spcBef>
              <a:spcAft>
                <a:spcPts val="0"/>
              </a:spcAft>
              <a:buClr>
                <a:schemeClr val="dk1"/>
              </a:buClr>
              <a:buSzPts val="1800"/>
              <a:buNone/>
            </a:pPr>
            <a:r>
              <a:t/>
            </a:r>
            <a:endParaRPr sz="18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31"/>
          <p:cNvSpPr txBox="1"/>
          <p:nvPr>
            <p:ph idx="1" type="body"/>
          </p:nvPr>
        </p:nvSpPr>
        <p:spPr>
          <a:xfrm>
            <a:off x="838200" y="490330"/>
            <a:ext cx="10515600" cy="5686633"/>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t/>
            </a:r>
            <a:endParaRPr sz="2000"/>
          </a:p>
          <a:p>
            <a:pPr indent="-457200" lvl="0" marL="457200" rtl="0" algn="l">
              <a:lnSpc>
                <a:spcPct val="90000"/>
              </a:lnSpc>
              <a:spcBef>
                <a:spcPts val="1000"/>
              </a:spcBef>
              <a:spcAft>
                <a:spcPts val="0"/>
              </a:spcAft>
              <a:buClr>
                <a:schemeClr val="dk1"/>
              </a:buClr>
              <a:buSzPts val="2000"/>
              <a:buFont typeface="Calibri"/>
              <a:buAutoNum type="arabicPeriod" startAt="4"/>
            </a:pPr>
            <a:r>
              <a:rPr b="1" lang="en-US" sz="2000"/>
              <a:t>The EU is going to guide the efforts towards a sustainable food system by:</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Providing action plans, legislation and funding</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Making organic farming mandatory to all member states</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Prioritizing the farm-to-fork strategy above all other European Green Deal policy areas</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Banning all chemical and hazardous pesticides by 2030</a:t>
            </a:r>
            <a:endParaRPr/>
          </a:p>
          <a:p>
            <a:pPr indent="-349250" lvl="1" marL="914400" rtl="0" algn="l">
              <a:lnSpc>
                <a:spcPct val="90000"/>
              </a:lnSpc>
              <a:spcBef>
                <a:spcPts val="500"/>
              </a:spcBef>
              <a:spcAft>
                <a:spcPts val="0"/>
              </a:spcAft>
              <a:buClr>
                <a:schemeClr val="dk1"/>
              </a:buClr>
              <a:buSzPts val="1700"/>
              <a:buFont typeface="Calibri"/>
              <a:buNone/>
            </a:pPr>
            <a:r>
              <a:t/>
            </a:r>
            <a:endParaRPr sz="1700"/>
          </a:p>
          <a:p>
            <a:pPr indent="-457200" lvl="0" marL="457200" rtl="0" algn="l">
              <a:lnSpc>
                <a:spcPct val="90000"/>
              </a:lnSpc>
              <a:spcBef>
                <a:spcPts val="1000"/>
              </a:spcBef>
              <a:spcAft>
                <a:spcPts val="0"/>
              </a:spcAft>
              <a:buClr>
                <a:schemeClr val="dk1"/>
              </a:buClr>
              <a:buSzPts val="2000"/>
              <a:buFont typeface="Calibri"/>
              <a:buAutoNum type="arabicPeriod" startAt="4"/>
            </a:pPr>
            <a:r>
              <a:rPr b="1" lang="en-US" sz="2000"/>
              <a:t>Local authorities can contribute to the farm-to-fork objectives:</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Only by educating citizens on making better nutrition choices</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Only by offering complete waste management systems</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Only by informing farmers and producers on opportunities to obtain skills</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All of the above and more </a:t>
            </a:r>
            <a:endParaRPr/>
          </a:p>
          <a:p>
            <a:pPr indent="0" lvl="0" marL="0" rtl="0" algn="l">
              <a:lnSpc>
                <a:spcPct val="90000"/>
              </a:lnSpc>
              <a:spcBef>
                <a:spcPts val="1000"/>
              </a:spcBef>
              <a:spcAft>
                <a:spcPts val="0"/>
              </a:spcAft>
              <a:buClr>
                <a:schemeClr val="dk1"/>
              </a:buClr>
              <a:buSzPts val="2000"/>
              <a:buNone/>
            </a:pPr>
            <a:r>
              <a:t/>
            </a:r>
            <a:endParaRPr sz="2000"/>
          </a:p>
          <a:p>
            <a:pPr indent="0" lvl="1" marL="457200" rtl="0" algn="l">
              <a:lnSpc>
                <a:spcPct val="90000"/>
              </a:lnSpc>
              <a:spcBef>
                <a:spcPts val="500"/>
              </a:spcBef>
              <a:spcAft>
                <a:spcPts val="0"/>
              </a:spcAft>
              <a:buClr>
                <a:schemeClr val="dk1"/>
              </a:buClr>
              <a:buSzPts val="2000"/>
              <a:buNone/>
            </a:pPr>
            <a:r>
              <a:t/>
            </a:r>
            <a:endParaRPr sz="20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32"/>
          <p:cNvSpPr txBox="1"/>
          <p:nvPr>
            <p:ph idx="1" type="body"/>
          </p:nvPr>
        </p:nvSpPr>
        <p:spPr>
          <a:xfrm>
            <a:off x="838200" y="1192695"/>
            <a:ext cx="10515600" cy="4984267"/>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chemeClr val="dk1"/>
              </a:buClr>
              <a:buSzPts val="2000"/>
              <a:buFont typeface="Calibri"/>
              <a:buAutoNum type="arabicPeriod" startAt="6"/>
            </a:pPr>
            <a:r>
              <a:rPr b="1" lang="en-US" sz="2000"/>
              <a:t>The EU policies are only aiming at ameliorating food systems among their member-states</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True</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False</a:t>
            </a:r>
            <a:endParaRPr/>
          </a:p>
          <a:p>
            <a:pPr indent="0" lvl="1" marL="457200" rtl="0" algn="l">
              <a:lnSpc>
                <a:spcPct val="90000"/>
              </a:lnSpc>
              <a:spcBef>
                <a:spcPts val="500"/>
              </a:spcBef>
              <a:spcAft>
                <a:spcPts val="0"/>
              </a:spcAft>
              <a:buClr>
                <a:schemeClr val="dk1"/>
              </a:buClr>
              <a:buSzPts val="1700"/>
              <a:buNone/>
            </a:pPr>
            <a:r>
              <a:t/>
            </a:r>
            <a:endParaRPr sz="1700"/>
          </a:p>
          <a:p>
            <a:pPr indent="-457200" lvl="0" marL="457200" rtl="0" algn="l">
              <a:lnSpc>
                <a:spcPct val="90000"/>
              </a:lnSpc>
              <a:spcBef>
                <a:spcPts val="1000"/>
              </a:spcBef>
              <a:spcAft>
                <a:spcPts val="0"/>
              </a:spcAft>
              <a:buClr>
                <a:schemeClr val="dk1"/>
              </a:buClr>
              <a:buSzPts val="2000"/>
              <a:buFont typeface="Calibri"/>
              <a:buAutoNum type="arabicPeriod" startAt="6"/>
            </a:pPr>
            <a:r>
              <a:rPr b="1" lang="en-US" sz="2000"/>
              <a:t> Sustainable food systems are important to EU citizens because:</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There is not enough food for everyone in the EU</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There are people that make poor nutrition choices and/or cannot afford a quality meal</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Every EU citizen is well-fed and healthy and we need to maintain that situation </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Non of the above</a:t>
            </a:r>
            <a:endParaRPr/>
          </a:p>
          <a:p>
            <a:pPr indent="-209550" lvl="0" marL="342900" rtl="0" algn="l">
              <a:lnSpc>
                <a:spcPct val="90000"/>
              </a:lnSpc>
              <a:spcBef>
                <a:spcPts val="1000"/>
              </a:spcBef>
              <a:spcAft>
                <a:spcPts val="0"/>
              </a:spcAft>
              <a:buClr>
                <a:schemeClr val="dk1"/>
              </a:buClr>
              <a:buSzPts val="2100"/>
              <a:buFont typeface="Calibri"/>
              <a:buNone/>
            </a:pPr>
            <a:r>
              <a:t/>
            </a:r>
            <a:endParaRPr sz="2100"/>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4"/>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Content of the Module</a:t>
            </a:r>
            <a:endParaRPr/>
          </a:p>
        </p:txBody>
      </p:sp>
      <p:sp>
        <p:nvSpPr>
          <p:cNvPr id="105" name="Google Shape;105;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en-US" sz="2600"/>
              <a:t>The function of a complete food system and it’s consequences on climate change</a:t>
            </a:r>
            <a:endParaRPr/>
          </a:p>
          <a:p>
            <a:pPr indent="-228600" lvl="0" marL="228600" rtl="0" algn="l">
              <a:lnSpc>
                <a:spcPct val="90000"/>
              </a:lnSpc>
              <a:spcBef>
                <a:spcPts val="1000"/>
              </a:spcBef>
              <a:spcAft>
                <a:spcPts val="0"/>
              </a:spcAft>
              <a:buClr>
                <a:schemeClr val="dk1"/>
              </a:buClr>
              <a:buSzPct val="100000"/>
              <a:buChar char="•"/>
            </a:pPr>
            <a:r>
              <a:rPr lang="en-US" sz="2600"/>
              <a:t>The impact of EU’s food system on the environment, the economy and on people. </a:t>
            </a:r>
            <a:endParaRPr/>
          </a:p>
          <a:p>
            <a:pPr indent="-228600" lvl="0" marL="228600" rtl="0" algn="l">
              <a:lnSpc>
                <a:spcPct val="90000"/>
              </a:lnSpc>
              <a:spcBef>
                <a:spcPts val="1000"/>
              </a:spcBef>
              <a:spcAft>
                <a:spcPts val="0"/>
              </a:spcAft>
              <a:buClr>
                <a:schemeClr val="dk1"/>
              </a:buClr>
              <a:buSzPct val="100000"/>
              <a:buChar char="•"/>
            </a:pPr>
            <a:r>
              <a:rPr lang="en-US" sz="2600"/>
              <a:t>The European Commission’s Farm to Fork Strategy (commitments and action plans, amendments and new legislation)</a:t>
            </a:r>
            <a:endParaRPr/>
          </a:p>
          <a:p>
            <a:pPr indent="-228600" lvl="0" marL="228600" rtl="0" algn="l">
              <a:lnSpc>
                <a:spcPct val="90000"/>
              </a:lnSpc>
              <a:spcBef>
                <a:spcPts val="1000"/>
              </a:spcBef>
              <a:spcAft>
                <a:spcPts val="0"/>
              </a:spcAft>
              <a:buClr>
                <a:schemeClr val="dk1"/>
              </a:buClr>
              <a:buSzPct val="100000"/>
              <a:buChar char="•"/>
            </a:pPr>
            <a:r>
              <a:rPr lang="en-US" sz="2600"/>
              <a:t>Proposed methods for the contribution of local authorities</a:t>
            </a:r>
            <a:endParaRPr/>
          </a:p>
          <a:p>
            <a:pPr indent="-228600" lvl="0" marL="228600" rtl="0" algn="l">
              <a:lnSpc>
                <a:spcPct val="90000"/>
              </a:lnSpc>
              <a:spcBef>
                <a:spcPts val="1000"/>
              </a:spcBef>
              <a:spcAft>
                <a:spcPts val="0"/>
              </a:spcAft>
              <a:buClr>
                <a:schemeClr val="dk1"/>
              </a:buClr>
              <a:buSzPct val="100000"/>
              <a:buChar char="•"/>
            </a:pPr>
            <a:r>
              <a:rPr lang="en-US" sz="2600"/>
              <a:t>Farm to Fork best practices, as implemented on a local level</a:t>
            </a:r>
            <a:endParaRPr/>
          </a:p>
          <a:p>
            <a:pPr indent="-75882" lvl="0" marL="228600" rtl="0" algn="l">
              <a:lnSpc>
                <a:spcPct val="90000"/>
              </a:lnSpc>
              <a:spcBef>
                <a:spcPts val="1000"/>
              </a:spcBef>
              <a:spcAft>
                <a:spcPts val="0"/>
              </a:spcAft>
              <a:buClr>
                <a:schemeClr val="dk1"/>
              </a:buClr>
              <a:buSzPct val="100000"/>
              <a:buNone/>
            </a:pPr>
            <a:r>
              <a:t/>
            </a:r>
            <a:endParaRPr sz="2600"/>
          </a:p>
          <a:p>
            <a:pPr indent="-228600" lvl="0" marL="228600" rtl="0" algn="l">
              <a:lnSpc>
                <a:spcPct val="90000"/>
              </a:lnSpc>
              <a:spcBef>
                <a:spcPts val="1000"/>
              </a:spcBef>
              <a:spcAft>
                <a:spcPts val="0"/>
              </a:spcAft>
              <a:buClr>
                <a:srgbClr val="002060"/>
              </a:buClr>
              <a:buSzPct val="100000"/>
              <a:buChar char="•"/>
            </a:pPr>
            <a:r>
              <a:rPr b="1" lang="en-US" sz="2600">
                <a:solidFill>
                  <a:srgbClr val="002060"/>
                </a:solidFill>
              </a:rPr>
              <a:t>Teaching methods:</a:t>
            </a:r>
            <a:r>
              <a:rPr lang="en-US" sz="2600">
                <a:solidFill>
                  <a:srgbClr val="002060"/>
                </a:solidFill>
              </a:rPr>
              <a:t> </a:t>
            </a:r>
            <a:r>
              <a:rPr lang="en-US" sz="2600"/>
              <a:t>self paced learning material, case study, quiz, additional studying material</a:t>
            </a:r>
            <a:endParaRPr/>
          </a:p>
          <a:p>
            <a:pPr indent="-228600" lvl="0" marL="228600" rtl="0" algn="l">
              <a:lnSpc>
                <a:spcPct val="90000"/>
              </a:lnSpc>
              <a:spcBef>
                <a:spcPts val="1000"/>
              </a:spcBef>
              <a:spcAft>
                <a:spcPts val="0"/>
              </a:spcAft>
              <a:buClr>
                <a:srgbClr val="002060"/>
              </a:buClr>
              <a:buSzPct val="100000"/>
              <a:buChar char="•"/>
            </a:pPr>
            <a:r>
              <a:rPr b="1" lang="en-US" sz="2600">
                <a:solidFill>
                  <a:srgbClr val="002060"/>
                </a:solidFill>
              </a:rPr>
              <a:t>Duration: </a:t>
            </a:r>
            <a:r>
              <a:rPr lang="en-US" sz="2600"/>
              <a:t>2.5 hours</a:t>
            </a:r>
            <a:endParaRPr/>
          </a:p>
          <a:p>
            <a:pPr indent="-64135"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5"/>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Glossary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6"/>
          <p:cNvSpPr txBox="1"/>
          <p:nvPr>
            <p:ph idx="1" type="body"/>
          </p:nvPr>
        </p:nvSpPr>
        <p:spPr>
          <a:xfrm>
            <a:off x="838200" y="596348"/>
            <a:ext cx="10515600" cy="5580615"/>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200"/>
              <a:buChar char="•"/>
            </a:pPr>
            <a:r>
              <a:rPr b="1" lang="en-US" sz="2200"/>
              <a:t>Climate change: </a:t>
            </a:r>
            <a:r>
              <a:rPr lang="en-US" sz="2200"/>
              <a:t>long-term shifts in temperatures and weather patterns. It can be natural, but human activities are considered to be the main driver of climate change, since the industrial revolution (18</a:t>
            </a:r>
            <a:r>
              <a:rPr baseline="30000" lang="en-US" sz="2200"/>
              <a:t>th</a:t>
            </a:r>
            <a:r>
              <a:rPr lang="en-US" sz="2200"/>
              <a:t>-19</a:t>
            </a:r>
            <a:r>
              <a:rPr baseline="30000" lang="en-US" sz="2200"/>
              <a:t>th</a:t>
            </a:r>
            <a:r>
              <a:rPr lang="en-US" sz="2200"/>
              <a:t> century). </a:t>
            </a:r>
            <a:endParaRPr/>
          </a:p>
          <a:p>
            <a:pPr indent="0" lvl="1" marL="457200" rtl="0" algn="l">
              <a:lnSpc>
                <a:spcPct val="90000"/>
              </a:lnSpc>
              <a:spcBef>
                <a:spcPts val="500"/>
              </a:spcBef>
              <a:spcAft>
                <a:spcPts val="0"/>
              </a:spcAft>
              <a:buClr>
                <a:schemeClr val="dk1"/>
              </a:buClr>
              <a:buSzPts val="1200"/>
              <a:buNone/>
            </a:pPr>
            <a:r>
              <a:rPr lang="en-US" sz="1200"/>
              <a:t>Source: United Nations, Climate Action, </a:t>
            </a:r>
            <a:r>
              <a:rPr lang="en-US" sz="1200" u="sng">
                <a:solidFill>
                  <a:schemeClr val="hlink"/>
                </a:solidFill>
                <a:hlinkClick r:id="rId3"/>
              </a:rPr>
              <a:t>https://www.un.org/en/climatechange/what-is-climate-change</a:t>
            </a:r>
            <a:r>
              <a:rPr lang="en-US" sz="1200"/>
              <a:t> </a:t>
            </a:r>
            <a:endParaRPr/>
          </a:p>
          <a:p>
            <a:pPr indent="-228600" lvl="0" marL="228600" rtl="0" algn="l">
              <a:lnSpc>
                <a:spcPct val="90000"/>
              </a:lnSpc>
              <a:spcBef>
                <a:spcPts val="1000"/>
              </a:spcBef>
              <a:spcAft>
                <a:spcPts val="0"/>
              </a:spcAft>
              <a:buClr>
                <a:schemeClr val="dk1"/>
              </a:buClr>
              <a:buSzPts val="2200"/>
              <a:buChar char="•"/>
            </a:pPr>
            <a:r>
              <a:rPr b="1" lang="en-US" sz="2200"/>
              <a:t>Food systems</a:t>
            </a:r>
            <a:r>
              <a:rPr lang="en-US" sz="2200"/>
              <a:t>: all activities and procedures involved in producing, processing, distributing, consuming and disposing food. Food products may derive from agriculture, forestry or fishery.</a:t>
            </a:r>
            <a:endParaRPr/>
          </a:p>
          <a:p>
            <a:pPr indent="0" lvl="1" marL="457200" rtl="0" algn="l">
              <a:lnSpc>
                <a:spcPct val="90000"/>
              </a:lnSpc>
              <a:spcBef>
                <a:spcPts val="500"/>
              </a:spcBef>
              <a:spcAft>
                <a:spcPts val="0"/>
              </a:spcAft>
              <a:buClr>
                <a:schemeClr val="dk1"/>
              </a:buClr>
              <a:buSzPts val="1200"/>
              <a:buNone/>
            </a:pPr>
            <a:r>
              <a:rPr lang="en-US" sz="1200"/>
              <a:t>Source: United Nations Food Systems Summit 2021, Scientific Group, </a:t>
            </a:r>
            <a:r>
              <a:rPr lang="en-US" sz="1200" u="sng">
                <a:solidFill>
                  <a:schemeClr val="hlink"/>
                </a:solidFill>
                <a:hlinkClick r:id="rId4"/>
              </a:rPr>
              <a:t>https://www.un.org/en/food-systems-summit/leadership#scientific-group</a:t>
            </a:r>
            <a:r>
              <a:rPr lang="en-US" sz="1200"/>
              <a:t> </a:t>
            </a:r>
            <a:endParaRPr/>
          </a:p>
          <a:p>
            <a:pPr indent="-228600" lvl="0" marL="228600" rtl="0" algn="l">
              <a:lnSpc>
                <a:spcPct val="90000"/>
              </a:lnSpc>
              <a:spcBef>
                <a:spcPts val="1000"/>
              </a:spcBef>
              <a:spcAft>
                <a:spcPts val="0"/>
              </a:spcAft>
              <a:buClr>
                <a:schemeClr val="dk1"/>
              </a:buClr>
              <a:buSzPts val="2200"/>
              <a:buChar char="•"/>
            </a:pPr>
            <a:r>
              <a:rPr b="1" lang="en-US" sz="2200"/>
              <a:t>Food security</a:t>
            </a:r>
            <a:r>
              <a:rPr lang="en-US" sz="2200"/>
              <a:t>: the ability of always providing sufficient, nutritious and economic food, so that all people can meet their food preferences and dietary needs, in order to lead active and healthy lives. </a:t>
            </a:r>
            <a:endParaRPr/>
          </a:p>
          <a:p>
            <a:pPr indent="0" lvl="1" marL="457200" rtl="0" algn="l">
              <a:lnSpc>
                <a:spcPct val="90000"/>
              </a:lnSpc>
              <a:spcBef>
                <a:spcPts val="500"/>
              </a:spcBef>
              <a:spcAft>
                <a:spcPts val="0"/>
              </a:spcAft>
              <a:buClr>
                <a:schemeClr val="dk1"/>
              </a:buClr>
              <a:buSzPts val="1200"/>
              <a:buNone/>
            </a:pPr>
            <a:r>
              <a:rPr lang="en-US" sz="1200"/>
              <a:t>Source: FAO (2003), Trade Reforms and Food Security, Rome </a:t>
            </a:r>
            <a:r>
              <a:rPr lang="en-US" sz="1200" u="sng">
                <a:solidFill>
                  <a:schemeClr val="hlink"/>
                </a:solidFill>
                <a:hlinkClick r:id="rId5"/>
              </a:rPr>
              <a:t>https://www.fao.org/3/y4671e/y4671e06.htm</a:t>
            </a:r>
            <a:r>
              <a:rPr lang="en-US" sz="1200"/>
              <a:t> </a:t>
            </a:r>
            <a:endParaRPr/>
          </a:p>
          <a:p>
            <a:pPr indent="-228600" lvl="0" marL="228600" rtl="0" algn="l">
              <a:lnSpc>
                <a:spcPct val="90000"/>
              </a:lnSpc>
              <a:spcBef>
                <a:spcPts val="1000"/>
              </a:spcBef>
              <a:spcAft>
                <a:spcPts val="0"/>
              </a:spcAft>
              <a:buClr>
                <a:schemeClr val="dk1"/>
              </a:buClr>
              <a:buSzPts val="2200"/>
              <a:buChar char="•"/>
            </a:pPr>
            <a:r>
              <a:rPr b="1" lang="en-US" sz="2200"/>
              <a:t>GHG emissions: </a:t>
            </a:r>
            <a:r>
              <a:rPr lang="en-US" sz="2200"/>
              <a:t>greenhouse gas emissions, any gas that has the property of absorbing heat emitted from Earth's surface and redirect it to Earth. </a:t>
            </a:r>
            <a:endParaRPr/>
          </a:p>
          <a:p>
            <a:pPr indent="0" lvl="1" marL="457200" rtl="0" algn="l">
              <a:lnSpc>
                <a:spcPct val="90000"/>
              </a:lnSpc>
              <a:spcBef>
                <a:spcPts val="500"/>
              </a:spcBef>
              <a:spcAft>
                <a:spcPts val="0"/>
              </a:spcAft>
              <a:buClr>
                <a:srgbClr val="000000"/>
              </a:buClr>
              <a:buSzPts val="1200"/>
              <a:buNone/>
            </a:pPr>
            <a:r>
              <a:rPr b="0" i="0" lang="en-US" sz="1200" u="none" cap="none" strike="noStrike">
                <a:solidFill>
                  <a:srgbClr val="000000"/>
                </a:solidFill>
                <a:latin typeface="Calibri"/>
                <a:ea typeface="Calibri"/>
                <a:cs typeface="Calibri"/>
                <a:sym typeface="Calibri"/>
              </a:rPr>
              <a:t>Source: Directive 2003/87/EC of the European Parliament and of the Council of 13 October 2003, </a:t>
            </a:r>
            <a:r>
              <a:rPr b="0" i="0" lang="en-US" sz="1200" u="sng" cap="none" strike="noStrike">
                <a:solidFill>
                  <a:srgbClr val="000000"/>
                </a:solidFill>
                <a:latin typeface="Calibri"/>
                <a:ea typeface="Calibri"/>
                <a:cs typeface="Calibri"/>
                <a:sym typeface="Calibri"/>
                <a:hlinkClick r:id="rId6">
                  <a:extLst>
                    <a:ext uri="{A12FA001-AC4F-418D-AE19-62706E023703}">
                      <ahyp:hlinkClr val="tx"/>
                    </a:ext>
                  </a:extLst>
                </a:hlinkClick>
              </a:rPr>
              <a:t>https://eur-lex.europa.eu/legal-content/EN/TXT/?uri=celex%3A32003L0087</a:t>
            </a:r>
            <a:r>
              <a:rPr b="0" i="0" lang="en-US" sz="1200" u="none" cap="none" strike="noStrike">
                <a:solidFill>
                  <a:srgbClr val="000000"/>
                </a:solidFill>
                <a:latin typeface="Calibri"/>
                <a:ea typeface="Calibri"/>
                <a:cs typeface="Calibri"/>
                <a:sym typeface="Calibri"/>
              </a:rPr>
              <a:t> </a:t>
            </a:r>
            <a:endParaRPr sz="1200"/>
          </a:p>
          <a:p>
            <a:pPr indent="-228600" lvl="0" marL="228600" rtl="0" algn="l">
              <a:lnSpc>
                <a:spcPct val="90000"/>
              </a:lnSpc>
              <a:spcBef>
                <a:spcPts val="1000"/>
              </a:spcBef>
              <a:spcAft>
                <a:spcPts val="0"/>
              </a:spcAft>
              <a:buClr>
                <a:schemeClr val="dk1"/>
              </a:buClr>
              <a:buSzPts val="2200"/>
              <a:buChar char="•"/>
            </a:pPr>
            <a:r>
              <a:rPr b="1" lang="en-US" sz="2200"/>
              <a:t>Soil erosion: </a:t>
            </a:r>
            <a:r>
              <a:rPr lang="en-US" sz="2200"/>
              <a:t>the process that causes the upper layer of soil particles wearing away by the natural forces, such as water and wind, or through forces associated with farming activities.</a:t>
            </a:r>
            <a:endParaRPr/>
          </a:p>
          <a:p>
            <a:pPr indent="0" lvl="1" marL="457200" rtl="0" algn="l">
              <a:lnSpc>
                <a:spcPct val="90000"/>
              </a:lnSpc>
              <a:spcBef>
                <a:spcPts val="500"/>
              </a:spcBef>
              <a:spcAft>
                <a:spcPts val="0"/>
              </a:spcAft>
              <a:buClr>
                <a:srgbClr val="000000"/>
              </a:buClr>
              <a:buSzPts val="1200"/>
              <a:buNone/>
            </a:pPr>
            <a:r>
              <a:rPr b="0" i="0" lang="en-US" sz="1200" u="none" cap="none" strike="noStrike">
                <a:solidFill>
                  <a:srgbClr val="000000"/>
                </a:solidFill>
                <a:latin typeface="Calibri"/>
                <a:ea typeface="Calibri"/>
                <a:cs typeface="Calibri"/>
                <a:sym typeface="Calibri"/>
              </a:rPr>
              <a:t>Source: FAO (2015), Status of the World’s Soil Resources, Main report, Rome, </a:t>
            </a:r>
            <a:r>
              <a:rPr b="0" i="0" lang="en-US" sz="1200" u="sng" cap="none" strike="noStrike">
                <a:solidFill>
                  <a:srgbClr val="000000"/>
                </a:solidFill>
                <a:latin typeface="Calibri"/>
                <a:ea typeface="Calibri"/>
                <a:cs typeface="Calibri"/>
                <a:sym typeface="Calibri"/>
                <a:hlinkClick r:id="rId7">
                  <a:extLst>
                    <a:ext uri="{A12FA001-AC4F-418D-AE19-62706E023703}">
                      <ahyp:hlinkClr val="tx"/>
                    </a:ext>
                  </a:extLst>
                </a:hlinkClick>
              </a:rPr>
              <a:t>https://www.fao.org/3/i5199e/I5199E.pdf</a:t>
            </a:r>
            <a:r>
              <a:rPr b="0" i="0" lang="en-US" sz="1200" u="none" cap="none" strike="noStrike">
                <a:solidFill>
                  <a:srgbClr val="000000"/>
                </a:solidFill>
                <a:latin typeface="Calibri"/>
                <a:ea typeface="Calibri"/>
                <a:cs typeface="Calibri"/>
                <a:sym typeface="Calibri"/>
              </a:rPr>
              <a:t> </a:t>
            </a:r>
            <a:endParaRPr sz="1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7"/>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Teaching materials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45"/>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European Green Deal </a:t>
            </a:r>
            <a:endParaRPr b="1"/>
          </a:p>
        </p:txBody>
      </p:sp>
      <p:sp>
        <p:nvSpPr>
          <p:cNvPr id="126" name="Google Shape;126;p45"/>
          <p:cNvSpPr txBox="1"/>
          <p:nvPr>
            <p:ph idx="1" type="body"/>
          </p:nvPr>
        </p:nvSpPr>
        <p:spPr>
          <a:xfrm>
            <a:off x="219075"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107000"/>
              </a:lnSpc>
              <a:spcBef>
                <a:spcPts val="0"/>
              </a:spcBef>
              <a:spcAft>
                <a:spcPts val="0"/>
              </a:spcAft>
              <a:buClr>
                <a:schemeClr val="dk1"/>
              </a:buClr>
              <a:buSzPts val="1800"/>
              <a:buNone/>
            </a:pPr>
            <a:r>
              <a:rPr b="1" lang="en-US" sz="1800">
                <a:latin typeface="Calibri"/>
                <a:ea typeface="Calibri"/>
                <a:cs typeface="Calibri"/>
                <a:sym typeface="Calibri"/>
              </a:rPr>
              <a:t>The European Green Deal </a:t>
            </a:r>
            <a:r>
              <a:rPr lang="en-US" sz="1800">
                <a:latin typeface="Calibri"/>
                <a:ea typeface="Calibri"/>
                <a:cs typeface="Calibri"/>
                <a:sym typeface="Calibri"/>
              </a:rPr>
              <a:t>is the roadmap for making the EU's economy sustainable, by turning climate and environmental challenges into opportunities, and making the transition just and inclusive for all.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Recognising that climate change and environmental degradation </a:t>
            </a:r>
            <a:r>
              <a:rPr lang="en-US" sz="1800">
                <a:latin typeface="Calibri"/>
                <a:ea typeface="Calibri"/>
                <a:cs typeface="Calibri"/>
                <a:sym typeface="Calibri"/>
              </a:rPr>
              <a:t>are existential threats to Europe and the world, the EGD provides an ambitious package of measures, followed by EU Green Deal Action Plan. These measures include cutting greenhouse gas emissions, investing in cutting-edge research and innovation, and preserving Europe's natural environment.</a:t>
            </a:r>
            <a:endParaRPr sz="1800">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Fighting climate change and achieving the transition to a climate-neutral society </a:t>
            </a:r>
            <a:r>
              <a:rPr lang="en-US" sz="1800">
                <a:latin typeface="Calibri"/>
                <a:ea typeface="Calibri"/>
                <a:cs typeface="Calibri"/>
                <a:sym typeface="Calibri"/>
              </a:rPr>
              <a:t>requires significant investments, research and innovation, new ways of producing and consuming, managing waste, and changes in how we work, use transport and live together.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lang="en-US" sz="1800">
                <a:latin typeface="Calibri"/>
                <a:ea typeface="Calibri"/>
                <a:cs typeface="Calibri"/>
                <a:sym typeface="Calibri"/>
              </a:rPr>
              <a:t>Since solid waste, wastewater, water supply, energy efficiency, air pollution – all these things affect climate change, the EGD addresses environment (waste and recycling) among the key action areas also towards being climate neutral in 2050</a:t>
            </a:r>
            <a:endParaRPr>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46"/>
          <p:cNvSpPr/>
          <p:nvPr/>
        </p:nvSpPr>
        <p:spPr>
          <a:xfrm>
            <a:off x="2195512" y="4354501"/>
            <a:ext cx="7800975" cy="1234394"/>
          </a:xfrm>
          <a:prstGeom prst="ellipse">
            <a:avLst/>
          </a:prstGeom>
          <a:solidFill>
            <a:schemeClr val="l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2" name="Google Shape;132;p46"/>
          <p:cNvSpPr/>
          <p:nvPr/>
        </p:nvSpPr>
        <p:spPr>
          <a:xfrm>
            <a:off x="4330449" y="826254"/>
            <a:ext cx="3719061" cy="3719061"/>
          </a:xfrm>
          <a:prstGeom prst="ellipse">
            <a:avLst/>
          </a:prstGeom>
          <a:solidFill>
            <a:srgbClr val="09B6BF"/>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3" name="Google Shape;133;p46"/>
          <p:cNvSpPr/>
          <p:nvPr/>
        </p:nvSpPr>
        <p:spPr>
          <a:xfrm>
            <a:off x="7874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Increasing  EU’s Climate ambition for 2030 and 2050</a:t>
            </a:r>
            <a:endParaRPr b="1" i="0" sz="1800" u="none" cap="none" strike="noStrike">
              <a:solidFill>
                <a:schemeClr val="lt1"/>
              </a:solidFill>
              <a:latin typeface="Calibri"/>
              <a:ea typeface="Calibri"/>
              <a:cs typeface="Calibri"/>
              <a:sym typeface="Calibri"/>
            </a:endParaRPr>
          </a:p>
        </p:txBody>
      </p:sp>
      <p:sp>
        <p:nvSpPr>
          <p:cNvPr id="134" name="Google Shape;134;p46"/>
          <p:cNvSpPr/>
          <p:nvPr/>
        </p:nvSpPr>
        <p:spPr>
          <a:xfrm>
            <a:off x="7874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Supplying Clean, affordable and secure energy</a:t>
            </a:r>
            <a:endParaRPr b="1" i="0" sz="1800" u="none" cap="none" strike="noStrike">
              <a:solidFill>
                <a:schemeClr val="lt1"/>
              </a:solidFill>
              <a:latin typeface="Times New Roman"/>
              <a:ea typeface="Times New Roman"/>
              <a:cs typeface="Times New Roman"/>
              <a:sym typeface="Times New Roman"/>
            </a:endParaRPr>
          </a:p>
        </p:txBody>
      </p:sp>
      <p:sp>
        <p:nvSpPr>
          <p:cNvPr id="135" name="Google Shape;135;p46"/>
          <p:cNvSpPr/>
          <p:nvPr/>
        </p:nvSpPr>
        <p:spPr>
          <a:xfrm>
            <a:off x="7874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Mobilising industry for a clean and circular economy</a:t>
            </a:r>
            <a:endParaRPr b="0" i="0" sz="1800" u="none" cap="none" strike="noStrike">
              <a:solidFill>
                <a:schemeClr val="lt1"/>
              </a:solidFill>
              <a:latin typeface="Calibri"/>
              <a:ea typeface="Calibri"/>
              <a:cs typeface="Calibri"/>
              <a:sym typeface="Calibri"/>
            </a:endParaRPr>
          </a:p>
        </p:txBody>
      </p:sp>
      <p:sp>
        <p:nvSpPr>
          <p:cNvPr id="136" name="Google Shape;136;p46"/>
          <p:cNvSpPr/>
          <p:nvPr/>
        </p:nvSpPr>
        <p:spPr>
          <a:xfrm>
            <a:off x="787400" y="3805059"/>
            <a:ext cx="3799840" cy="624840"/>
          </a:xfrm>
          <a:prstGeom prst="round2DiagRect">
            <a:avLst>
              <a:gd fmla="val 16667" name="adj1"/>
              <a:gd fmla="val 0" name="adj2"/>
            </a:avLst>
          </a:prstGeom>
          <a:solidFill>
            <a:srgbClr val="0075A2"/>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Building and renovating in an energy and resource efficient way</a:t>
            </a:r>
            <a:endParaRPr b="1" i="0" sz="1800" u="none" cap="none" strike="noStrike">
              <a:solidFill>
                <a:schemeClr val="lt1"/>
              </a:solidFill>
              <a:latin typeface="Calibri"/>
              <a:ea typeface="Calibri"/>
              <a:cs typeface="Calibri"/>
              <a:sym typeface="Calibri"/>
            </a:endParaRPr>
          </a:p>
        </p:txBody>
      </p:sp>
      <p:sp>
        <p:nvSpPr>
          <p:cNvPr id="137" name="Google Shape;137;p46"/>
          <p:cNvSpPr/>
          <p:nvPr/>
        </p:nvSpPr>
        <p:spPr>
          <a:xfrm>
            <a:off x="77978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A zero-pollution ambition for a toxic free environment</a:t>
            </a:r>
            <a:endParaRPr b="0" i="0" sz="1800" u="none" cap="none" strike="noStrike">
              <a:solidFill>
                <a:schemeClr val="lt1"/>
              </a:solidFill>
              <a:latin typeface="Calibri"/>
              <a:ea typeface="Calibri"/>
              <a:cs typeface="Calibri"/>
              <a:sym typeface="Calibri"/>
            </a:endParaRPr>
          </a:p>
        </p:txBody>
      </p:sp>
      <p:sp>
        <p:nvSpPr>
          <p:cNvPr id="138" name="Google Shape;138;p46"/>
          <p:cNvSpPr/>
          <p:nvPr/>
        </p:nvSpPr>
        <p:spPr>
          <a:xfrm>
            <a:off x="77978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Preserving and restoring ecosystems and biodiversity</a:t>
            </a:r>
            <a:endParaRPr b="0" i="0" sz="1800" u="none" cap="none" strike="noStrike">
              <a:solidFill>
                <a:schemeClr val="lt1"/>
              </a:solidFill>
              <a:latin typeface="Calibri"/>
              <a:ea typeface="Calibri"/>
              <a:cs typeface="Calibri"/>
              <a:sym typeface="Calibri"/>
            </a:endParaRPr>
          </a:p>
        </p:txBody>
      </p:sp>
      <p:sp>
        <p:nvSpPr>
          <p:cNvPr id="139" name="Google Shape;139;p46"/>
          <p:cNvSpPr/>
          <p:nvPr/>
        </p:nvSpPr>
        <p:spPr>
          <a:xfrm>
            <a:off x="77978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Calibri"/>
                <a:ea typeface="Calibri"/>
                <a:cs typeface="Calibri"/>
                <a:sym typeface="Calibri"/>
              </a:rPr>
              <a:t>From “Farm to Fork” : a fair, healthy and environmentally friendly food system </a:t>
            </a:r>
            <a:endParaRPr b="0" i="0" sz="1600" u="none" cap="none" strike="noStrike">
              <a:solidFill>
                <a:schemeClr val="lt1"/>
              </a:solidFill>
              <a:latin typeface="Calibri"/>
              <a:ea typeface="Calibri"/>
              <a:cs typeface="Calibri"/>
              <a:sym typeface="Calibri"/>
            </a:endParaRPr>
          </a:p>
        </p:txBody>
      </p:sp>
      <p:sp>
        <p:nvSpPr>
          <p:cNvPr id="140" name="Google Shape;140;p46"/>
          <p:cNvSpPr/>
          <p:nvPr/>
        </p:nvSpPr>
        <p:spPr>
          <a:xfrm>
            <a:off x="7797800" y="3805059"/>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Accelerating the shift to sustainable and smart mobility </a:t>
            </a:r>
            <a:endParaRPr b="0" i="0" sz="1800" u="none" cap="none" strike="noStrike">
              <a:solidFill>
                <a:schemeClr val="lt1"/>
              </a:solidFill>
              <a:latin typeface="Calibri"/>
              <a:ea typeface="Calibri"/>
              <a:cs typeface="Calibri"/>
              <a:sym typeface="Calibri"/>
            </a:endParaRPr>
          </a:p>
        </p:txBody>
      </p:sp>
      <p:sp>
        <p:nvSpPr>
          <p:cNvPr id="141" name="Google Shape;141;p46"/>
          <p:cNvSpPr txBox="1"/>
          <p:nvPr/>
        </p:nvSpPr>
        <p:spPr>
          <a:xfrm>
            <a:off x="83820" y="5632242"/>
            <a:ext cx="2842895"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The EU as a global leader</a:t>
            </a:r>
            <a:endParaRPr b="0" i="0" sz="1800" u="none" cap="none" strike="noStrike">
              <a:solidFill>
                <a:schemeClr val="dk1"/>
              </a:solidFill>
              <a:latin typeface="Calibri"/>
              <a:ea typeface="Calibri"/>
              <a:cs typeface="Calibri"/>
              <a:sym typeface="Calibri"/>
            </a:endParaRPr>
          </a:p>
        </p:txBody>
      </p:sp>
      <p:sp>
        <p:nvSpPr>
          <p:cNvPr id="142" name="Google Shape;142;p46"/>
          <p:cNvSpPr txBox="1"/>
          <p:nvPr/>
        </p:nvSpPr>
        <p:spPr>
          <a:xfrm>
            <a:off x="9258300" y="5632242"/>
            <a:ext cx="2707640"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A European Climate Pact</a:t>
            </a:r>
            <a:endParaRPr b="1" i="0" sz="1800" u="none" cap="none" strike="noStrike">
              <a:solidFill>
                <a:schemeClr val="dk1"/>
              </a:solidFill>
              <a:latin typeface="Calibri"/>
              <a:ea typeface="Calibri"/>
              <a:cs typeface="Calibri"/>
              <a:sym typeface="Calibri"/>
            </a:endParaRPr>
          </a:p>
        </p:txBody>
      </p:sp>
      <p:sp>
        <p:nvSpPr>
          <p:cNvPr id="143" name="Google Shape;143;p46"/>
          <p:cNvSpPr/>
          <p:nvPr/>
        </p:nvSpPr>
        <p:spPr>
          <a:xfrm>
            <a:off x="5257800" y="1789192"/>
            <a:ext cx="1864360" cy="1864360"/>
          </a:xfrm>
          <a:prstGeom prst="ellipse">
            <a:avLst/>
          </a:prstGeom>
          <a:solidFill>
            <a:srgbClr val="FFC000"/>
          </a:solidFill>
          <a:ln cap="flat" cmpd="sng" w="127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The  European Green Deal</a:t>
            </a:r>
            <a:endParaRPr b="0" i="0" sz="1400" u="none" cap="none" strike="noStrike">
              <a:solidFill>
                <a:srgbClr val="000000"/>
              </a:solidFill>
              <a:latin typeface="Arial"/>
              <a:ea typeface="Arial"/>
              <a:cs typeface="Arial"/>
              <a:sym typeface="Arial"/>
            </a:endParaRPr>
          </a:p>
        </p:txBody>
      </p:sp>
      <p:sp>
        <p:nvSpPr>
          <p:cNvPr id="144" name="Google Shape;144;p46"/>
          <p:cNvSpPr/>
          <p:nvPr/>
        </p:nvSpPr>
        <p:spPr>
          <a:xfrm>
            <a:off x="5030470" y="711066"/>
            <a:ext cx="2324100" cy="847749"/>
          </a:xfrm>
          <a:prstGeom prst="round2DiagRect">
            <a:avLst>
              <a:gd fmla="val 16667" name="adj1"/>
              <a:gd fmla="val 0" name="adj2"/>
            </a:avLst>
          </a:prstGeom>
          <a:solidFill>
            <a:srgbClr val="54A838"/>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lt1"/>
                </a:solidFill>
                <a:latin typeface="Calibri"/>
                <a:ea typeface="Calibri"/>
                <a:cs typeface="Calibri"/>
                <a:sym typeface="Calibri"/>
              </a:rPr>
              <a:t>Transforming EU’s economy for a sustainable future</a:t>
            </a:r>
            <a:endParaRPr b="1" i="0" sz="1500" u="none" cap="none" strike="noStrike">
              <a:solidFill>
                <a:schemeClr val="lt1"/>
              </a:solidFill>
              <a:latin typeface="Calibri"/>
              <a:ea typeface="Calibri"/>
              <a:cs typeface="Calibri"/>
              <a:sym typeface="Calibri"/>
            </a:endParaRPr>
          </a:p>
        </p:txBody>
      </p:sp>
      <p:sp>
        <p:nvSpPr>
          <p:cNvPr id="145" name="Google Shape;145;p46"/>
          <p:cNvSpPr/>
          <p:nvPr/>
        </p:nvSpPr>
        <p:spPr>
          <a:xfrm>
            <a:off x="2800350" y="4659278"/>
            <a:ext cx="3076961"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Financing the Transition</a:t>
            </a:r>
            <a:endParaRPr b="1" i="0" sz="1800" u="none" cap="none" strike="noStrike">
              <a:solidFill>
                <a:schemeClr val="lt1"/>
              </a:solidFill>
              <a:latin typeface="Calibri"/>
              <a:ea typeface="Calibri"/>
              <a:cs typeface="Calibri"/>
              <a:sym typeface="Calibri"/>
            </a:endParaRPr>
          </a:p>
        </p:txBody>
      </p:sp>
      <p:sp>
        <p:nvSpPr>
          <p:cNvPr id="146" name="Google Shape;146;p46"/>
          <p:cNvSpPr/>
          <p:nvPr/>
        </p:nvSpPr>
        <p:spPr>
          <a:xfrm>
            <a:off x="6096000" y="4659278"/>
            <a:ext cx="3162300"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ctr">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Leave no one behind (Just Transition)</a:t>
            </a:r>
            <a:endParaRPr b="1" i="0" sz="1800" u="none" cap="none" strike="noStrike">
              <a:solidFill>
                <a:schemeClr val="lt1"/>
              </a:solidFill>
              <a:latin typeface="Calibri"/>
              <a:ea typeface="Calibri"/>
              <a:cs typeface="Calibri"/>
              <a:sym typeface="Calibri"/>
            </a:endParaRPr>
          </a:p>
        </p:txBody>
      </p:sp>
      <p:sp>
        <p:nvSpPr>
          <p:cNvPr id="147" name="Google Shape;147;p46"/>
          <p:cNvSpPr/>
          <p:nvPr/>
        </p:nvSpPr>
        <p:spPr>
          <a:xfrm>
            <a:off x="5959156" y="5588894"/>
            <a:ext cx="136844" cy="228597"/>
          </a:xfrm>
          <a:prstGeom prst="down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8" name="Google Shape;148;p46"/>
          <p:cNvSpPr txBox="1"/>
          <p:nvPr/>
        </p:nvSpPr>
        <p:spPr>
          <a:xfrm>
            <a:off x="4121150" y="5805099"/>
            <a:ext cx="367665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0B9B74"/>
                </a:solidFill>
                <a:latin typeface="Calibri"/>
                <a:ea typeface="Calibri"/>
                <a:cs typeface="Calibri"/>
                <a:sym typeface="Calibri"/>
              </a:rPr>
              <a:t>Sustainable Europe Investment Plan</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2021-03-17T15:35:01Z</dcterms:created>
  <dc:creator>Danuta Szpilko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0x0101006BB1CE6E337D584EAB9F6A325E920394</vt:lpwstr>
  </property>
</Properties>
</file>