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Lst>
  <p:sldSz cy="6858000" cx="12192000"/>
  <p:notesSz cx="6858000" cy="9144000"/>
  <p:embeddedFontLst>
    <p:embeddedFont>
      <p:font typeface="Quattrocento Sans"/>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44" roundtripDataSignature="AMtx7mh7HpAJ4IAA9IDlMGW2BVOMQlwcS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7AAEB69-9349-4BF8-82C8-AB5DFE7A2B80}">
  <a:tblStyle styleId="{87AAEB69-9349-4BF8-82C8-AB5DFE7A2B80}" styleName="Table_0">
    <a:wholeTbl>
      <a:tcTxStyle b="off" i="off">
        <a:font>
          <a:latin typeface="Calibri"/>
          <a:ea typeface="Calibri"/>
          <a:cs typeface="Calibri"/>
        </a:font>
        <a:schemeClr val="dk1"/>
      </a:tcTxStyle>
      <a:tcStyle>
        <a:tcBdr>
          <a:left>
            <a:ln cap="flat" cmpd="sng" w="12700">
              <a:solidFill>
                <a:schemeClr val="accent4"/>
              </a:solidFill>
              <a:prstDash val="solid"/>
              <a:round/>
              <a:headEnd len="sm" w="sm" type="none"/>
              <a:tailEnd len="sm" w="sm" type="none"/>
            </a:ln>
          </a:left>
          <a:right>
            <a:ln cap="flat" cmpd="sng" w="12700">
              <a:solidFill>
                <a:schemeClr val="accent4"/>
              </a:solidFill>
              <a:prstDash val="solid"/>
              <a:round/>
              <a:headEnd len="sm" w="sm" type="none"/>
              <a:tailEnd len="sm" w="sm" type="none"/>
            </a:ln>
          </a:right>
          <a:top>
            <a:ln cap="flat" cmpd="sng" w="12700">
              <a:solidFill>
                <a:schemeClr val="accent4"/>
              </a:solidFill>
              <a:prstDash val="solid"/>
              <a:round/>
              <a:headEnd len="sm" w="sm" type="none"/>
              <a:tailEnd len="sm" w="sm" type="none"/>
            </a:ln>
          </a:top>
          <a:bottom>
            <a:ln cap="flat" cmpd="sng" w="12700">
              <a:solidFill>
                <a:schemeClr val="accent4"/>
              </a:solidFill>
              <a:prstDash val="solid"/>
              <a:round/>
              <a:headEnd len="sm" w="sm" type="none"/>
              <a:tailEnd len="sm" w="sm" type="none"/>
            </a:ln>
          </a:bottom>
          <a:insideH>
            <a:ln cap="flat" cmpd="sng" w="12700">
              <a:solidFill>
                <a:schemeClr val="accent4"/>
              </a:solidFill>
              <a:prstDash val="solid"/>
              <a:round/>
              <a:headEnd len="sm" w="sm" type="none"/>
              <a:tailEnd len="sm" w="sm" type="none"/>
            </a:ln>
          </a:insideH>
          <a:insideV>
            <a:ln cap="flat" cmpd="sng" w="12700">
              <a:solidFill>
                <a:schemeClr val="accent4"/>
              </a:solidFill>
              <a:prstDash val="solid"/>
              <a:round/>
              <a:headEnd len="sm" w="sm" type="none"/>
              <a:tailEnd len="sm" w="sm" type="none"/>
            </a:ln>
          </a:insideV>
        </a:tcBdr>
        <a:fill>
          <a:solidFill>
            <a:srgbClr val="FFFFFF">
              <a:alpha val="0"/>
            </a:srgbClr>
          </a:solidFill>
        </a:fill>
      </a:tcStyle>
    </a:wholeTbl>
    <a:band1H>
      <a:tcTxStyle b="off" i="off"/>
      <a:tcStyle>
        <a:fill>
          <a:solidFill>
            <a:schemeClr val="accent4">
              <a:alpha val="20000"/>
            </a:schemeClr>
          </a:solidFill>
        </a:fill>
      </a:tcStyle>
    </a:band1H>
    <a:band2H>
      <a:tcTxStyle b="off" i="off"/>
    </a:band2H>
    <a:band1V>
      <a:tcTxStyle b="off" i="off"/>
      <a:tcStyle>
        <a:fill>
          <a:solidFill>
            <a:schemeClr val="accent4">
              <a:alpha val="20000"/>
            </a:schemeClr>
          </a:solidFill>
        </a:fill>
      </a:tcStyle>
    </a:band1V>
    <a:band2V>
      <a:tcTxStyle b="off" i="off"/>
    </a:band2V>
    <a:lastCol>
      <a:tcTxStyle b="on" i="off"/>
    </a:lastCol>
    <a:firstCol>
      <a:tcTxStyle b="on" i="off"/>
    </a:firstCol>
    <a:lastRow>
      <a:tcTxStyle b="on" i="off"/>
      <a:tcStyle>
        <a:tcBdr>
          <a:top>
            <a:ln cap="flat" cmpd="sng" w="50800">
              <a:solidFill>
                <a:schemeClr val="accent4"/>
              </a:solidFill>
              <a:prstDash val="solid"/>
              <a:round/>
              <a:headEnd len="sm" w="sm" type="none"/>
              <a:tailEnd len="sm" w="sm" type="none"/>
            </a:ln>
          </a:top>
        </a:tcBdr>
        <a:fill>
          <a:solidFill>
            <a:srgbClr val="FFFFFF">
              <a:alpha val="0"/>
            </a:srgbClr>
          </a:solidFill>
        </a:fill>
      </a:tcStyle>
    </a:lastRow>
    <a:seCell>
      <a:tcTxStyle b="off" i="off"/>
    </a:seCell>
    <a:swCell>
      <a:tcTxStyle b="off" i="off"/>
    </a:swCell>
    <a:firstRow>
      <a:tcTxStyle b="on" i="off"/>
      <a:tcStyle>
        <a:tcBdr>
          <a:bottom>
            <a:ln cap="flat" cmpd="sng" w="25400">
              <a:solidFill>
                <a:schemeClr val="accent4"/>
              </a:solidFill>
              <a:prstDash val="solid"/>
              <a:round/>
              <a:headEnd len="sm" w="sm" type="none"/>
              <a:tailEnd len="sm" w="sm" type="none"/>
            </a:ln>
          </a:bottom>
        </a:tcBdr>
        <a:fill>
          <a:solidFill>
            <a:srgbClr val="FFFFFF">
              <a:alpha val="0"/>
            </a:srgbClr>
          </a:solidFill>
        </a:fill>
      </a:tcStyle>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QuattrocentoSans-regular.fntdata"/><Relationship Id="rId20" Type="http://schemas.openxmlformats.org/officeDocument/2006/relationships/slide" Target="slides/slide15.xml"/><Relationship Id="rId42" Type="http://schemas.openxmlformats.org/officeDocument/2006/relationships/font" Target="fonts/QuattrocentoSans-italic.fntdata"/><Relationship Id="rId41" Type="http://schemas.openxmlformats.org/officeDocument/2006/relationships/font" Target="fonts/QuattrocentoSans-bold.fntdata"/><Relationship Id="rId22" Type="http://schemas.openxmlformats.org/officeDocument/2006/relationships/slide" Target="slides/slide17.xml"/><Relationship Id="rId44" Type="http://customschemas.google.com/relationships/presentationmetadata" Target="metadata"/><Relationship Id="rId21" Type="http://schemas.openxmlformats.org/officeDocument/2006/relationships/slide" Target="slides/slide16.xml"/><Relationship Id="rId43" Type="http://schemas.openxmlformats.org/officeDocument/2006/relationships/font" Target="fonts/QuattrocentoSans-boldItalic.fnt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2" name="Google Shape;152;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8" name="Google Shape;158;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4" name="Google Shape;164;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0" name="Google Shape;170;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6" name="Google Shape;176;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2" name="Google Shape;182;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8" name="Google Shape;188;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7" name="Google Shape;207;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8" name="Google Shape;248;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3" name="Google Shape;263;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0" name="Google Shape;90;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8" name="Google Shape;278;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9" name="Google Shape;289;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5" name="Google Shape;295;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3" name="Google Shape;303;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11" name="Google Shape;311;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30" name="Google Shape;330;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36" name="Google Shape;336;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42" name="Google Shape;342;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48" name="Google Shape;348;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54" name="Google Shape;354;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 name="Google Shape;95;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59" name="Google Shape;359;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65" name="Google Shape;365;p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70" name="Google Shape;370;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76" name="Google Shape;376;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82" name="Google Shape;382;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1" name="Google Shape;101;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7" name="Google Shape;107;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2" name="Google Shape;112;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9" name="Google Shape;119;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4" name="Google Shape;124;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0" name="Google Shape;130;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type="title">
  <p:cSld name="TITLE">
    <p:spTree>
      <p:nvGrpSpPr>
        <p:cNvPr id="11" name="Shape 11"/>
        <p:cNvGrpSpPr/>
        <p:nvPr/>
      </p:nvGrpSpPr>
      <p:grpSpPr>
        <a:xfrm>
          <a:off x="0" y="0"/>
          <a:ext cx="0" cy="0"/>
          <a:chOff x="0" y="0"/>
          <a:chExt cx="0" cy="0"/>
        </a:xfrm>
      </p:grpSpPr>
      <p:sp>
        <p:nvSpPr>
          <p:cNvPr id="12" name="Google Shape;12;p3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3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tekst pionowy" type="vertTx">
  <p:cSld name="VERTICAL_TEXT">
    <p:spTree>
      <p:nvGrpSpPr>
        <p:cNvPr id="68" name="Shape 68"/>
        <p:cNvGrpSpPr/>
        <p:nvPr/>
      </p:nvGrpSpPr>
      <p:grpSpPr>
        <a:xfrm>
          <a:off x="0" y="0"/>
          <a:ext cx="0" cy="0"/>
          <a:chOff x="0" y="0"/>
          <a:chExt cx="0" cy="0"/>
        </a:xfrm>
      </p:grpSpPr>
      <p:sp>
        <p:nvSpPr>
          <p:cNvPr id="69" name="Google Shape;69;p44"/>
          <p:cNvSpPr txBox="1"/>
          <p:nvPr>
            <p:ph type="title"/>
          </p:nvPr>
        </p:nvSpPr>
        <p:spPr>
          <a:xfrm>
            <a:off x="838200" y="556953"/>
            <a:ext cx="10515600" cy="117897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44"/>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pionowy i tekst" type="vertTitleAndTx">
  <p:cSld name="VERTICAL_TITLE_AND_VERTICAL_TEXT">
    <p:spTree>
      <p:nvGrpSpPr>
        <p:cNvPr id="74" name="Shape 74"/>
        <p:cNvGrpSpPr/>
        <p:nvPr/>
      </p:nvGrpSpPr>
      <p:grpSpPr>
        <a:xfrm>
          <a:off x="0" y="0"/>
          <a:ext cx="0" cy="0"/>
          <a:chOff x="0" y="0"/>
          <a:chExt cx="0" cy="0"/>
        </a:xfrm>
      </p:grpSpPr>
      <p:sp>
        <p:nvSpPr>
          <p:cNvPr id="75" name="Google Shape;75;p45"/>
          <p:cNvSpPr txBox="1"/>
          <p:nvPr>
            <p:ph type="title"/>
          </p:nvPr>
        </p:nvSpPr>
        <p:spPr>
          <a:xfrm rot="5400000">
            <a:off x="7233501" y="2056664"/>
            <a:ext cx="561169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45"/>
          <p:cNvSpPr txBox="1"/>
          <p:nvPr>
            <p:ph idx="1" type="body"/>
          </p:nvPr>
        </p:nvSpPr>
        <p:spPr>
          <a:xfrm rot="5400000">
            <a:off x="1899501" y="-496036"/>
            <a:ext cx="561169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4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4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spTree>
      <p:nvGrpSpPr>
        <p:cNvPr id="17" name="Shape 17"/>
        <p:cNvGrpSpPr/>
        <p:nvPr/>
      </p:nvGrpSpPr>
      <p:grpSpPr>
        <a:xfrm>
          <a:off x="0" y="0"/>
          <a:ext cx="0" cy="0"/>
          <a:chOff x="0" y="0"/>
          <a:chExt cx="0" cy="0"/>
        </a:xfrm>
      </p:grpSpPr>
      <p:sp>
        <p:nvSpPr>
          <p:cNvPr id="18" name="Google Shape;18;p36"/>
          <p:cNvSpPr txBox="1"/>
          <p:nvPr>
            <p:ph type="title"/>
          </p:nvPr>
        </p:nvSpPr>
        <p:spPr>
          <a:xfrm>
            <a:off x="831850" y="1670858"/>
            <a:ext cx="10515600" cy="289161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36"/>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0" name="Google Shape;20;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zawartość" type="obj">
  <p:cSld name="OBJECT">
    <p:spTree>
      <p:nvGrpSpPr>
        <p:cNvPr id="23" name="Shape 23"/>
        <p:cNvGrpSpPr/>
        <p:nvPr/>
      </p:nvGrpSpPr>
      <p:grpSpPr>
        <a:xfrm>
          <a:off x="0" y="0"/>
          <a:ext cx="0" cy="0"/>
          <a:chOff x="0" y="0"/>
          <a:chExt cx="0" cy="0"/>
        </a:xfrm>
      </p:grpSpPr>
      <p:sp>
        <p:nvSpPr>
          <p:cNvPr id="24" name="Google Shape;24;p37"/>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3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 name="Google Shape;26;p3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spTree>
      <p:nvGrpSpPr>
        <p:cNvPr id="29" name="Shape 29"/>
        <p:cNvGrpSpPr/>
        <p:nvPr/>
      </p:nvGrpSpPr>
      <p:grpSpPr>
        <a:xfrm>
          <a:off x="0" y="0"/>
          <a:ext cx="0" cy="0"/>
          <a:chOff x="0" y="0"/>
          <a:chExt cx="0" cy="0"/>
        </a:xfrm>
      </p:grpSpPr>
      <p:sp>
        <p:nvSpPr>
          <p:cNvPr id="30" name="Google Shape;30;p38"/>
          <p:cNvSpPr txBox="1"/>
          <p:nvPr>
            <p:ph type="title"/>
          </p:nvPr>
        </p:nvSpPr>
        <p:spPr>
          <a:xfrm>
            <a:off x="838200"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3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38"/>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3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3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type="twoTxTwoObj">
  <p:cSld name="TWO_OBJECTS_WITH_TEXT">
    <p:spTree>
      <p:nvGrpSpPr>
        <p:cNvPr id="36" name="Shape 36"/>
        <p:cNvGrpSpPr/>
        <p:nvPr/>
      </p:nvGrpSpPr>
      <p:grpSpPr>
        <a:xfrm>
          <a:off x="0" y="0"/>
          <a:ext cx="0" cy="0"/>
          <a:chOff x="0" y="0"/>
          <a:chExt cx="0" cy="0"/>
        </a:xfrm>
      </p:grpSpPr>
      <p:sp>
        <p:nvSpPr>
          <p:cNvPr id="37" name="Google Shape;37;p39"/>
          <p:cNvSpPr txBox="1"/>
          <p:nvPr>
            <p:ph type="title"/>
          </p:nvPr>
        </p:nvSpPr>
        <p:spPr>
          <a:xfrm>
            <a:off x="839788"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39"/>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39"/>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39"/>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39"/>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3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3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lko tytuł" type="titleOnly">
  <p:cSld name="TITLE_ONLY">
    <p:spTree>
      <p:nvGrpSpPr>
        <p:cNvPr id="45" name="Shape 45"/>
        <p:cNvGrpSpPr/>
        <p:nvPr/>
      </p:nvGrpSpPr>
      <p:grpSpPr>
        <a:xfrm>
          <a:off x="0" y="0"/>
          <a:ext cx="0" cy="0"/>
          <a:chOff x="0" y="0"/>
          <a:chExt cx="0" cy="0"/>
        </a:xfrm>
      </p:grpSpPr>
      <p:sp>
        <p:nvSpPr>
          <p:cNvPr id="46" name="Google Shape;46;p40"/>
          <p:cNvSpPr txBox="1"/>
          <p:nvPr>
            <p:ph type="title"/>
          </p:nvPr>
        </p:nvSpPr>
        <p:spPr>
          <a:xfrm>
            <a:off x="838200" y="53137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4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4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50" name="Shape 50"/>
        <p:cNvGrpSpPr/>
        <p:nvPr/>
      </p:nvGrpSpPr>
      <p:grpSpPr>
        <a:xfrm>
          <a:off x="0" y="0"/>
          <a:ext cx="0" cy="0"/>
          <a:chOff x="0" y="0"/>
          <a:chExt cx="0" cy="0"/>
        </a:xfrm>
      </p:grpSpPr>
      <p:sp>
        <p:nvSpPr>
          <p:cNvPr id="51" name="Google Shape;51;p4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4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awartość z podpisem" type="objTx">
  <p:cSld name="OBJECT_WITH_CAPTION_TEXT">
    <p:spTree>
      <p:nvGrpSpPr>
        <p:cNvPr id="54" name="Shape 54"/>
        <p:cNvGrpSpPr/>
        <p:nvPr/>
      </p:nvGrpSpPr>
      <p:grpSpPr>
        <a:xfrm>
          <a:off x="0" y="0"/>
          <a:ext cx="0" cy="0"/>
          <a:chOff x="0" y="0"/>
          <a:chExt cx="0" cy="0"/>
        </a:xfrm>
      </p:grpSpPr>
      <p:sp>
        <p:nvSpPr>
          <p:cNvPr id="55" name="Google Shape;55;p4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42"/>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42"/>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4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4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raz z podpisem" type="picTx">
  <p:cSld name="PICTURE_WITH_CAPTION_TEXT">
    <p:spTree>
      <p:nvGrpSpPr>
        <p:cNvPr id="61" name="Shape 61"/>
        <p:cNvGrpSpPr/>
        <p:nvPr/>
      </p:nvGrpSpPr>
      <p:grpSpPr>
        <a:xfrm>
          <a:off x="0" y="0"/>
          <a:ext cx="0" cy="0"/>
          <a:chOff x="0" y="0"/>
          <a:chExt cx="0" cy="0"/>
        </a:xfrm>
      </p:grpSpPr>
      <p:sp>
        <p:nvSpPr>
          <p:cNvPr id="62" name="Google Shape;62;p43"/>
          <p:cNvSpPr txBox="1"/>
          <p:nvPr>
            <p:ph type="title"/>
          </p:nvPr>
        </p:nvSpPr>
        <p:spPr>
          <a:xfrm>
            <a:off x="839788" y="540326"/>
            <a:ext cx="3932237" cy="151707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43"/>
          <p:cNvSpPr/>
          <p:nvPr>
            <p:ph idx="2" type="pic"/>
          </p:nvPr>
        </p:nvSpPr>
        <p:spPr>
          <a:xfrm>
            <a:off x="5183188" y="987425"/>
            <a:ext cx="6172200" cy="4873625"/>
          </a:xfrm>
          <a:prstGeom prst="rect">
            <a:avLst/>
          </a:prstGeom>
          <a:noFill/>
          <a:ln>
            <a:noFill/>
          </a:ln>
        </p:spPr>
      </p:sp>
      <p:sp>
        <p:nvSpPr>
          <p:cNvPr id="64" name="Google Shape;64;p43"/>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4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4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34"/>
          <p:cNvSpPr txBox="1"/>
          <p:nvPr>
            <p:ph type="title"/>
          </p:nvPr>
        </p:nvSpPr>
        <p:spPr>
          <a:xfrm>
            <a:off x="838200" y="573577"/>
            <a:ext cx="10515600" cy="1180407"/>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3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1" Type="http://schemas.openxmlformats.org/officeDocument/2006/relationships/hyperlink" Target="https://eur-lex.europa.eu/legal-content/EN/TXT/?uri=CELEX:52021DC0390" TargetMode="External"/><Relationship Id="rId10" Type="http://schemas.openxmlformats.org/officeDocument/2006/relationships/hyperlink" Target="https://ec.europa.eu/reform-support/what-we-do/green-transition_en" TargetMode="External"/><Relationship Id="rId13" Type="http://schemas.openxmlformats.org/officeDocument/2006/relationships/hyperlink" Target="https://ec.europa.eu/reform-support/supporting-clean-energy-investments-greece_en" TargetMode="External"/><Relationship Id="rId12" Type="http://schemas.openxmlformats.org/officeDocument/2006/relationships/hyperlink" Target="https://op.europa.eu/en/publication-detail/-/publication/ce43e64f-06e0-11ec-b5d3-01aa75ed71a1/language-en" TargetMode="External"/><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hyperlink" Target="https://ec.europa.eu/info/strategy/priorities-2019-2024/european-green-deal/finance-and-green-deal_en" TargetMode="External"/><Relationship Id="rId4" Type="http://schemas.openxmlformats.org/officeDocument/2006/relationships/hyperlink" Target="https://ec.europa.eu/info/strategy/recovery-plan-europe_en" TargetMode="External"/><Relationship Id="rId9" Type="http://schemas.openxmlformats.org/officeDocument/2006/relationships/hyperlink" Target="https://ec.europa.eu/info/business-economy-euro/banking-and-finance/sustainable-finance/overview-sustainable-finance/platform-sustainable-finance_en" TargetMode="External"/><Relationship Id="rId14" Type="http://schemas.openxmlformats.org/officeDocument/2006/relationships/hyperlink" Target="https://www.sdam.gr/" TargetMode="External"/><Relationship Id="rId5" Type="http://schemas.openxmlformats.org/officeDocument/2006/relationships/hyperlink" Target="https://ec.europa.eu/info/business-economy-euro/recovery-coronavirus/recovery-and-resilience-facility_en" TargetMode="External"/><Relationship Id="rId6" Type="http://schemas.openxmlformats.org/officeDocument/2006/relationships/hyperlink" Target="https://ec.europa.eu/info/strategy/priorities-2019-2024/european-green-deal/finance-and-green-deal/just-transition-mechanism_en" TargetMode="External"/><Relationship Id="rId7" Type="http://schemas.openxmlformats.org/officeDocument/2006/relationships/hyperlink" Target="https://ec.europa.eu/info/strategy/eu-budget/eu-borrower-investor-relations/sure-social-bonds_en#green-bonds" TargetMode="External"/><Relationship Id="rId8" Type="http://schemas.openxmlformats.org/officeDocument/2006/relationships/hyperlink" Target="https://ec.europa.eu/info/business-economy-euro/banking-and-finance/sustainable-finance_en"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1440110" y="2634143"/>
            <a:ext cx="9144000" cy="900986"/>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b="1" lang="en-US" cap="small"/>
              <a:t>Transformative Mindset Course</a:t>
            </a:r>
            <a:endParaRPr/>
          </a:p>
        </p:txBody>
      </p:sp>
      <p:sp>
        <p:nvSpPr>
          <p:cNvPr id="85" name="Google Shape;85;p1"/>
          <p:cNvSpPr txBox="1"/>
          <p:nvPr>
            <p:ph idx="1" type="subTitle"/>
          </p:nvPr>
        </p:nvSpPr>
        <p:spPr>
          <a:xfrm>
            <a:off x="1524000" y="3943738"/>
            <a:ext cx="9144000" cy="80443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b="1" lang="en-US"/>
              <a:t>Module 9. Pursuing green finance and investment and ensuring a just transition </a:t>
            </a:r>
            <a:endParaRPr b="1"/>
          </a:p>
        </p:txBody>
      </p:sp>
      <p:pic>
        <p:nvPicPr>
          <p:cNvPr descr="Obraz zawierający tekst&#10;&#10;Opis wygenerowany automatycznie" id="86" name="Google Shape;86;p1"/>
          <p:cNvPicPr preferRelativeResize="0"/>
          <p:nvPr/>
        </p:nvPicPr>
        <p:blipFill rotWithShape="1">
          <a:blip r:embed="rId3">
            <a:alphaModFix/>
          </a:blip>
          <a:srcRect b="0" l="0" r="0" t="0"/>
          <a:stretch/>
        </p:blipFill>
        <p:spPr>
          <a:xfrm>
            <a:off x="3433960" y="515092"/>
            <a:ext cx="4901130" cy="1929468"/>
          </a:xfrm>
          <a:prstGeom prst="rect">
            <a:avLst/>
          </a:prstGeom>
          <a:noFill/>
          <a:ln>
            <a:noFill/>
          </a:ln>
        </p:spPr>
      </p:pic>
      <p:sp>
        <p:nvSpPr>
          <p:cNvPr id="87" name="Google Shape;87;p1"/>
          <p:cNvSpPr txBox="1"/>
          <p:nvPr/>
        </p:nvSpPr>
        <p:spPr>
          <a:xfrm>
            <a:off x="7235302" y="4748169"/>
            <a:ext cx="4843500" cy="1293300"/>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l">
              <a:lnSpc>
                <a:spcPct val="90000"/>
              </a:lnSpc>
              <a:spcBef>
                <a:spcPts val="0"/>
              </a:spcBef>
              <a:spcAft>
                <a:spcPts val="0"/>
              </a:spcAft>
              <a:buClr>
                <a:schemeClr val="dk1"/>
              </a:buClr>
              <a:buSzPct val="100000"/>
              <a:buFont typeface="Arial"/>
              <a:buNone/>
            </a:pPr>
            <a:r>
              <a:rPr b="1" i="0" lang="en-US" sz="2000" u="none" cap="none" strike="noStrike">
                <a:solidFill>
                  <a:schemeClr val="dk1"/>
                </a:solidFill>
                <a:latin typeface="Calibri"/>
                <a:ea typeface="Calibri"/>
                <a:cs typeface="Calibri"/>
                <a:sym typeface="Calibri"/>
              </a:rPr>
              <a:t>Authors</a:t>
            </a:r>
            <a:r>
              <a:rPr b="0" i="0" lang="en-US" sz="2000" u="none" cap="none" strike="noStrike">
                <a:solidFill>
                  <a:schemeClr val="dk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Evangelia Michalaki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ct val="100000"/>
              <a:buFont typeface="Arial"/>
              <a:buNone/>
            </a:pPr>
            <a:r>
              <a:rPr b="1" i="0" lang="en-US" sz="2000" u="none" cap="none" strike="noStrike">
                <a:solidFill>
                  <a:schemeClr val="dk1"/>
                </a:solidFill>
                <a:latin typeface="Calibri"/>
                <a:ea typeface="Calibri"/>
                <a:cs typeface="Calibri"/>
                <a:sym typeface="Calibri"/>
              </a:rPr>
              <a:t>Institution</a:t>
            </a:r>
            <a:r>
              <a:rPr b="0" i="0" lang="en-US" sz="2000" u="none" cap="none" strike="noStrike">
                <a:solidFill>
                  <a:schemeClr val="dk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Kokkalis Foundation</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ct val="100000"/>
              <a:buFont typeface="Arial"/>
              <a:buNone/>
            </a:pPr>
            <a:r>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9"/>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Sustainable Europe Investment Plan (1/4)</a:t>
            </a:r>
            <a:endParaRPr b="1"/>
          </a:p>
        </p:txBody>
      </p:sp>
      <p:sp>
        <p:nvSpPr>
          <p:cNvPr id="155" name="Google Shape;155;p9"/>
          <p:cNvSpPr txBox="1"/>
          <p:nvPr>
            <p:ph idx="1" type="body"/>
          </p:nvPr>
        </p:nvSpPr>
        <p:spPr>
          <a:xfrm>
            <a:off x="380999" y="1397000"/>
            <a:ext cx="11249025" cy="4351338"/>
          </a:xfrm>
          <a:prstGeom prst="rect">
            <a:avLst/>
          </a:prstGeom>
          <a:noFill/>
          <a:ln>
            <a:noFill/>
          </a:ln>
        </p:spPr>
        <p:txBody>
          <a:bodyPr anchorCtr="0" anchor="t" bIns="45700" lIns="91425" spcFirstLastPara="1" rIns="91425" wrap="square" tIns="45700">
            <a:normAutofit fontScale="92500" lnSpcReduction="10000"/>
          </a:bodyPr>
          <a:lstStyle/>
          <a:p>
            <a:pPr indent="0" lvl="0" marL="0" rtl="0" algn="ctr">
              <a:lnSpc>
                <a:spcPct val="90000"/>
              </a:lnSpc>
              <a:spcBef>
                <a:spcPts val="0"/>
              </a:spcBef>
              <a:spcAft>
                <a:spcPts val="0"/>
              </a:spcAft>
              <a:buClr>
                <a:srgbClr val="0B9B74"/>
              </a:buClr>
              <a:buSzPct val="100000"/>
              <a:buNone/>
            </a:pPr>
            <a:r>
              <a:rPr lang="en-US">
                <a:solidFill>
                  <a:srgbClr val="0B9B74"/>
                </a:solidFill>
              </a:rPr>
              <a:t>The transition to a climate-neutral, climate-resilient and environmentally sustainable economy requires significant efforts and investments to achieve the 2030 climate and energy targets</a:t>
            </a:r>
            <a:endParaRPr/>
          </a:p>
          <a:p>
            <a:pPr indent="-228600" lvl="0" marL="228600" rtl="0" algn="l">
              <a:lnSpc>
                <a:spcPct val="90000"/>
              </a:lnSpc>
              <a:spcBef>
                <a:spcPts val="1000"/>
              </a:spcBef>
              <a:spcAft>
                <a:spcPts val="0"/>
              </a:spcAft>
              <a:buClr>
                <a:schemeClr val="dk1"/>
              </a:buClr>
              <a:buSzPct val="100000"/>
              <a:buChar char="•"/>
            </a:pPr>
            <a:r>
              <a:rPr lang="en-US"/>
              <a:t>SEIP constitutes the </a:t>
            </a:r>
            <a:r>
              <a:rPr b="1" lang="en-US"/>
              <a:t>investment pillar </a:t>
            </a:r>
            <a:r>
              <a:rPr lang="en-US"/>
              <a:t>of the European Green Deal</a:t>
            </a:r>
            <a:endParaRPr/>
          </a:p>
          <a:p>
            <a:pPr indent="-228600" lvl="0" marL="228600" rtl="0" algn="l">
              <a:lnSpc>
                <a:spcPct val="90000"/>
              </a:lnSpc>
              <a:spcBef>
                <a:spcPts val="1000"/>
              </a:spcBef>
              <a:spcAft>
                <a:spcPts val="0"/>
              </a:spcAft>
              <a:buClr>
                <a:schemeClr val="dk1"/>
              </a:buClr>
              <a:buSzPct val="100000"/>
              <a:buChar char="•"/>
            </a:pPr>
            <a:r>
              <a:rPr lang="en-US"/>
              <a:t>SEIP will </a:t>
            </a:r>
            <a:r>
              <a:rPr b="1" lang="en-US"/>
              <a:t>mobilise</a:t>
            </a:r>
            <a:r>
              <a:rPr lang="en-US"/>
              <a:t> through the EU budget and other instruments </a:t>
            </a:r>
            <a:r>
              <a:rPr b="1" lang="en-US"/>
              <a:t>at least EUR 1 trillion of private and public sustainable investments </a:t>
            </a:r>
            <a:r>
              <a:rPr lang="en-US"/>
              <a:t>over the upcoming decade</a:t>
            </a:r>
            <a:endParaRPr/>
          </a:p>
          <a:p>
            <a:pPr indent="-228600" lvl="0" marL="228600" rtl="0" algn="just">
              <a:lnSpc>
                <a:spcPct val="90000"/>
              </a:lnSpc>
              <a:spcBef>
                <a:spcPts val="1000"/>
              </a:spcBef>
              <a:spcAft>
                <a:spcPts val="0"/>
              </a:spcAft>
              <a:buClr>
                <a:schemeClr val="dk1"/>
              </a:buClr>
              <a:buSzPct val="100000"/>
              <a:buChar char="•"/>
            </a:pPr>
            <a:r>
              <a:rPr lang="en-US"/>
              <a:t>SEIP will set the foundations for an enabling framework for private investors and the public sector</a:t>
            </a:r>
            <a:endParaRPr/>
          </a:p>
          <a:p>
            <a:pPr indent="-228600" lvl="0" marL="228600" rtl="0" algn="just">
              <a:lnSpc>
                <a:spcPct val="90000"/>
              </a:lnSpc>
              <a:spcBef>
                <a:spcPts val="1000"/>
              </a:spcBef>
              <a:spcAft>
                <a:spcPts val="0"/>
              </a:spcAft>
              <a:buClr>
                <a:schemeClr val="dk1"/>
              </a:buClr>
              <a:buSzPct val="100000"/>
              <a:buChar char="•"/>
            </a:pPr>
            <a:r>
              <a:rPr lang="en-US"/>
              <a:t>SEIP will provide tailored support to public administrations in identifying, developing and implementing sustainable “green” projects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10"/>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Sustainable Europe Investment Plan (2/4) </a:t>
            </a:r>
            <a:endParaRPr b="1"/>
          </a:p>
        </p:txBody>
      </p:sp>
      <p:sp>
        <p:nvSpPr>
          <p:cNvPr id="161" name="Google Shape;161;p10"/>
          <p:cNvSpPr txBox="1"/>
          <p:nvPr>
            <p:ph idx="1" type="body"/>
          </p:nvPr>
        </p:nvSpPr>
        <p:spPr>
          <a:xfrm>
            <a:off x="209550" y="1323975"/>
            <a:ext cx="11563350" cy="4351338"/>
          </a:xfrm>
          <a:prstGeom prst="rect">
            <a:avLst/>
          </a:prstGeom>
          <a:noFill/>
          <a:ln>
            <a:noFill/>
          </a:ln>
        </p:spPr>
        <p:txBody>
          <a:bodyPr anchorCtr="0" anchor="t" bIns="45700" lIns="91425" spcFirstLastPara="1" rIns="91425" wrap="square" tIns="45700">
            <a:normAutofit lnSpcReduction="10000"/>
          </a:bodyPr>
          <a:lstStyle/>
          <a:p>
            <a:pPr indent="0" lvl="0" marL="0" rtl="0" algn="just">
              <a:lnSpc>
                <a:spcPct val="90000"/>
              </a:lnSpc>
              <a:spcBef>
                <a:spcPts val="0"/>
              </a:spcBef>
              <a:spcAft>
                <a:spcPts val="0"/>
              </a:spcAft>
              <a:buClr>
                <a:srgbClr val="0B9B74"/>
              </a:buClr>
              <a:buSzPts val="2800"/>
              <a:buNone/>
            </a:pPr>
            <a:r>
              <a:rPr lang="en-US">
                <a:solidFill>
                  <a:srgbClr val="0B9B74"/>
                </a:solidFill>
              </a:rPr>
              <a:t>SEIP will create a framework for developing and  private and public investments:</a:t>
            </a:r>
            <a:endParaRPr/>
          </a:p>
          <a:p>
            <a:pPr indent="-228600" lvl="0" marL="228600" rtl="0" algn="just">
              <a:lnSpc>
                <a:spcPct val="90000"/>
              </a:lnSpc>
              <a:spcBef>
                <a:spcPts val="1000"/>
              </a:spcBef>
              <a:spcAft>
                <a:spcPts val="0"/>
              </a:spcAft>
              <a:buClr>
                <a:schemeClr val="dk1"/>
              </a:buClr>
              <a:buSzPts val="2800"/>
              <a:buChar char="•"/>
            </a:pPr>
            <a:r>
              <a:rPr lang="en-US"/>
              <a:t> Putting sustainable finance at the heart of the financial system</a:t>
            </a:r>
            <a:endParaRPr/>
          </a:p>
          <a:p>
            <a:pPr indent="-228600" lvl="0" marL="228600" rtl="0" algn="just">
              <a:lnSpc>
                <a:spcPct val="90000"/>
              </a:lnSpc>
              <a:spcBef>
                <a:spcPts val="1000"/>
              </a:spcBef>
              <a:spcAft>
                <a:spcPts val="0"/>
              </a:spcAft>
              <a:buClr>
                <a:schemeClr val="dk1"/>
              </a:buClr>
              <a:buSzPts val="2800"/>
              <a:buChar char="•"/>
            </a:pPr>
            <a:r>
              <a:rPr lang="en-US"/>
              <a:t>Providing the public sector with guidance and appropriate means for making sustainable investments</a:t>
            </a:r>
            <a:endParaRPr/>
          </a:p>
          <a:p>
            <a:pPr indent="-228600" lvl="0" marL="228600" rtl="0" algn="just">
              <a:lnSpc>
                <a:spcPct val="90000"/>
              </a:lnSpc>
              <a:spcBef>
                <a:spcPts val="1000"/>
              </a:spcBef>
              <a:spcAft>
                <a:spcPts val="0"/>
              </a:spcAft>
              <a:buClr>
                <a:schemeClr val="dk1"/>
              </a:buClr>
              <a:buSzPts val="2800"/>
              <a:buChar char="•"/>
            </a:pPr>
            <a:r>
              <a:rPr lang="en-US"/>
              <a:t>Enabling sustainable investments through a supportive State Aid framework</a:t>
            </a:r>
            <a:endParaRPr/>
          </a:p>
          <a:p>
            <a:pPr indent="-228600" lvl="0" marL="228600" rtl="0" algn="just">
              <a:lnSpc>
                <a:spcPct val="90000"/>
              </a:lnSpc>
              <a:spcBef>
                <a:spcPts val="1000"/>
              </a:spcBef>
              <a:spcAft>
                <a:spcPts val="0"/>
              </a:spcAft>
              <a:buClr>
                <a:schemeClr val="dk1"/>
              </a:buClr>
              <a:buSzPts val="2800"/>
              <a:buChar char="•"/>
            </a:pPr>
            <a:r>
              <a:rPr lang="en-US"/>
              <a:t>Developing a pipeline of sustainable projects</a:t>
            </a:r>
            <a:endParaRPr/>
          </a:p>
          <a:p>
            <a:pPr indent="-228600" lvl="1" marL="685800" rtl="0" algn="just">
              <a:lnSpc>
                <a:spcPct val="90000"/>
              </a:lnSpc>
              <a:spcBef>
                <a:spcPts val="500"/>
              </a:spcBef>
              <a:spcAft>
                <a:spcPts val="0"/>
              </a:spcAft>
              <a:buClr>
                <a:schemeClr val="dk1"/>
              </a:buClr>
              <a:buSzPts val="2400"/>
              <a:buChar char="•"/>
            </a:pPr>
            <a:r>
              <a:rPr lang="en-US"/>
              <a:t>Supporting administrations</a:t>
            </a:r>
            <a:endParaRPr/>
          </a:p>
          <a:p>
            <a:pPr indent="-228600" lvl="1" marL="685800" rtl="0" algn="just">
              <a:lnSpc>
                <a:spcPct val="90000"/>
              </a:lnSpc>
              <a:spcBef>
                <a:spcPts val="500"/>
              </a:spcBef>
              <a:spcAft>
                <a:spcPts val="0"/>
              </a:spcAft>
              <a:buClr>
                <a:schemeClr val="dk1"/>
              </a:buClr>
              <a:buSzPts val="2400"/>
              <a:buChar char="•"/>
            </a:pPr>
            <a:r>
              <a:rPr lang="en-US"/>
              <a:t>Supporting project promoters</a:t>
            </a:r>
            <a:endParaRPr/>
          </a:p>
          <a:p>
            <a:pPr indent="-228600" lvl="1" marL="685800" rtl="0" algn="just">
              <a:lnSpc>
                <a:spcPct val="90000"/>
              </a:lnSpc>
              <a:spcBef>
                <a:spcPts val="500"/>
              </a:spcBef>
              <a:spcAft>
                <a:spcPts val="0"/>
              </a:spcAft>
              <a:buClr>
                <a:schemeClr val="dk1"/>
              </a:buClr>
              <a:buSzPts val="2400"/>
              <a:buChar char="•"/>
            </a:pPr>
            <a:r>
              <a:rPr lang="en-US"/>
              <a:t>Ensuring coherence and visibility</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11"/>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Sustainable Europe Investment Plan (3/4) </a:t>
            </a:r>
            <a:endParaRPr b="1"/>
          </a:p>
        </p:txBody>
      </p:sp>
      <p:sp>
        <p:nvSpPr>
          <p:cNvPr id="167" name="Google Shape;167;p11"/>
          <p:cNvSpPr txBox="1"/>
          <p:nvPr>
            <p:ph idx="1" type="body"/>
          </p:nvPr>
        </p:nvSpPr>
        <p:spPr>
          <a:xfrm>
            <a:off x="295275" y="1323975"/>
            <a:ext cx="11563350" cy="4351338"/>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rgbClr val="0B9B74"/>
              </a:buClr>
              <a:buSzPts val="2800"/>
              <a:buNone/>
            </a:pPr>
            <a:r>
              <a:rPr b="1" lang="en-US">
                <a:solidFill>
                  <a:srgbClr val="0B9B74"/>
                </a:solidFill>
              </a:rPr>
              <a:t>Why?</a:t>
            </a:r>
            <a:endParaRPr/>
          </a:p>
          <a:p>
            <a:pPr indent="0" lvl="0" marL="0" rtl="0" algn="just">
              <a:lnSpc>
                <a:spcPct val="90000"/>
              </a:lnSpc>
              <a:spcBef>
                <a:spcPts val="1000"/>
              </a:spcBef>
              <a:spcAft>
                <a:spcPts val="0"/>
              </a:spcAft>
              <a:buClr>
                <a:schemeClr val="dk1"/>
              </a:buClr>
              <a:buSzPts val="2400"/>
              <a:buNone/>
            </a:pPr>
            <a:r>
              <a:rPr lang="en-US" sz="2400"/>
              <a:t>The European Green Deal: a new growth strategy that aims to transform the EU into a fair and prosperous society, with a modern, resource efficient and competitive economy</a:t>
            </a:r>
            <a:endParaRPr/>
          </a:p>
          <a:p>
            <a:pPr indent="0" lvl="0" marL="0" rtl="0" algn="l">
              <a:lnSpc>
                <a:spcPct val="90000"/>
              </a:lnSpc>
              <a:spcBef>
                <a:spcPts val="1000"/>
              </a:spcBef>
              <a:spcAft>
                <a:spcPts val="0"/>
              </a:spcAft>
              <a:buClr>
                <a:srgbClr val="0B9B74"/>
              </a:buClr>
              <a:buSzPts val="2800"/>
              <a:buNone/>
            </a:pPr>
            <a:r>
              <a:rPr b="1" lang="en-US">
                <a:solidFill>
                  <a:srgbClr val="0B9B74"/>
                </a:solidFill>
              </a:rPr>
              <a:t>Who?</a:t>
            </a:r>
            <a:endParaRPr/>
          </a:p>
          <a:p>
            <a:pPr indent="-228600" lvl="0" marL="228600" rtl="0" algn="l">
              <a:lnSpc>
                <a:spcPct val="90000"/>
              </a:lnSpc>
              <a:spcBef>
                <a:spcPts val="1000"/>
              </a:spcBef>
              <a:spcAft>
                <a:spcPts val="0"/>
              </a:spcAft>
              <a:buClr>
                <a:schemeClr val="dk1"/>
              </a:buClr>
              <a:buSzPts val="2400"/>
              <a:buChar char="•"/>
            </a:pPr>
            <a:r>
              <a:rPr lang="en-US" sz="2400"/>
              <a:t>Private sector</a:t>
            </a:r>
            <a:endParaRPr/>
          </a:p>
          <a:p>
            <a:pPr indent="-228600" lvl="0" marL="228600" rtl="0" algn="l">
              <a:lnSpc>
                <a:spcPct val="90000"/>
              </a:lnSpc>
              <a:spcBef>
                <a:spcPts val="1000"/>
              </a:spcBef>
              <a:spcAft>
                <a:spcPts val="0"/>
              </a:spcAft>
              <a:buClr>
                <a:schemeClr val="dk1"/>
              </a:buClr>
              <a:buSzPts val="2400"/>
              <a:buChar char="•"/>
            </a:pPr>
            <a:r>
              <a:rPr lang="en-US" sz="2400"/>
              <a:t>EU budget</a:t>
            </a:r>
            <a:endParaRPr/>
          </a:p>
          <a:p>
            <a:pPr indent="-228600" lvl="0" marL="228600" rtl="0" algn="l">
              <a:lnSpc>
                <a:spcPct val="90000"/>
              </a:lnSpc>
              <a:spcBef>
                <a:spcPts val="1000"/>
              </a:spcBef>
              <a:spcAft>
                <a:spcPts val="0"/>
              </a:spcAft>
              <a:buClr>
                <a:schemeClr val="dk1"/>
              </a:buClr>
              <a:buSzPts val="2400"/>
              <a:buChar char="•"/>
            </a:pPr>
            <a:r>
              <a:rPr lang="en-US" sz="2400"/>
              <a:t>National Budgets </a:t>
            </a:r>
            <a:endParaRPr/>
          </a:p>
          <a:p>
            <a:pPr indent="0" lvl="0" marL="0" rtl="0" algn="l">
              <a:lnSpc>
                <a:spcPct val="90000"/>
              </a:lnSpc>
              <a:spcBef>
                <a:spcPts val="1000"/>
              </a:spcBef>
              <a:spcAft>
                <a:spcPts val="0"/>
              </a:spcAft>
              <a:buClr>
                <a:srgbClr val="0B9B74"/>
              </a:buClr>
              <a:buSzPts val="2800"/>
              <a:buNone/>
            </a:pPr>
            <a:r>
              <a:rPr b="1" lang="en-US">
                <a:solidFill>
                  <a:srgbClr val="0B9B74"/>
                </a:solidFill>
              </a:rPr>
              <a:t>What?</a:t>
            </a:r>
            <a:endParaRPr/>
          </a:p>
          <a:p>
            <a:pPr indent="0" lvl="0" marL="0" rtl="0" algn="l">
              <a:lnSpc>
                <a:spcPct val="90000"/>
              </a:lnSpc>
              <a:spcBef>
                <a:spcPts val="1000"/>
              </a:spcBef>
              <a:spcAft>
                <a:spcPts val="0"/>
              </a:spcAft>
              <a:buClr>
                <a:schemeClr val="dk1"/>
              </a:buClr>
              <a:buSzPts val="2400"/>
              <a:buNone/>
            </a:pPr>
            <a:r>
              <a:rPr lang="en-US" sz="2400"/>
              <a:t>€ 260 billion annually additional for 2030 climate and energy targets, additional needs for environmental needs and social transition and enabling a pipeline of sustainable projects</a:t>
            </a:r>
            <a:endParaRPr/>
          </a:p>
          <a:p>
            <a:pPr indent="0" lvl="0" marL="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12"/>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Sustainable Europe Investment Plan (4/4) </a:t>
            </a:r>
            <a:endParaRPr b="1"/>
          </a:p>
        </p:txBody>
      </p:sp>
      <p:sp>
        <p:nvSpPr>
          <p:cNvPr id="173" name="Google Shape;173;p12"/>
          <p:cNvSpPr txBox="1"/>
          <p:nvPr>
            <p:ph idx="1" type="body"/>
          </p:nvPr>
        </p:nvSpPr>
        <p:spPr>
          <a:xfrm>
            <a:off x="209550" y="1323975"/>
            <a:ext cx="11563350" cy="4351338"/>
          </a:xfrm>
          <a:prstGeom prst="rect">
            <a:avLst/>
          </a:prstGeom>
          <a:noFill/>
          <a:ln>
            <a:noFill/>
          </a:ln>
        </p:spPr>
        <p:txBody>
          <a:bodyPr anchorCtr="0" anchor="t" bIns="45700" lIns="91425" spcFirstLastPara="1" rIns="91425" wrap="square" tIns="45700">
            <a:normAutofit fontScale="92500" lnSpcReduction="10000"/>
          </a:bodyPr>
          <a:lstStyle/>
          <a:p>
            <a:pPr indent="0" lvl="0" marL="0" rtl="0" algn="l">
              <a:lnSpc>
                <a:spcPct val="90000"/>
              </a:lnSpc>
              <a:spcBef>
                <a:spcPts val="0"/>
              </a:spcBef>
              <a:spcAft>
                <a:spcPts val="0"/>
              </a:spcAft>
              <a:buClr>
                <a:srgbClr val="0B9B74"/>
              </a:buClr>
              <a:buSzPct val="100000"/>
              <a:buNone/>
            </a:pPr>
            <a:r>
              <a:rPr b="1" lang="en-US">
                <a:solidFill>
                  <a:srgbClr val="0B9B74"/>
                </a:solidFill>
              </a:rPr>
              <a:t>How ?</a:t>
            </a:r>
            <a:endParaRPr/>
          </a:p>
          <a:p>
            <a:pPr indent="0" lvl="0" marL="0" rtl="0" algn="l">
              <a:lnSpc>
                <a:spcPct val="90000"/>
              </a:lnSpc>
              <a:spcBef>
                <a:spcPts val="1000"/>
              </a:spcBef>
              <a:spcAft>
                <a:spcPts val="0"/>
              </a:spcAft>
              <a:buClr>
                <a:schemeClr val="dk1"/>
              </a:buClr>
              <a:buSzPct val="100000"/>
              <a:buNone/>
            </a:pPr>
            <a:r>
              <a:rPr b="1" lang="en-US"/>
              <a:t>EU has mobilized at least €1 trillion </a:t>
            </a:r>
            <a:r>
              <a:rPr lang="en-US"/>
              <a:t>in sustainable investments to achieve the goals set by the European Green Deal</a:t>
            </a:r>
            <a:endParaRPr/>
          </a:p>
          <a:p>
            <a:pPr indent="-228600" lvl="0" marL="228600" rtl="0" algn="just">
              <a:lnSpc>
                <a:spcPct val="90000"/>
              </a:lnSpc>
              <a:spcBef>
                <a:spcPts val="1000"/>
              </a:spcBef>
              <a:spcAft>
                <a:spcPts val="0"/>
              </a:spcAft>
              <a:buClr>
                <a:schemeClr val="dk1"/>
              </a:buClr>
              <a:buSzPct val="100000"/>
              <a:buChar char="•"/>
            </a:pPr>
            <a:r>
              <a:rPr lang="en-US" sz="2600"/>
              <a:t>30% of the EU’s multiannual budget (2021-2028) and Next Generation EU has been allocated for green investments</a:t>
            </a:r>
            <a:endParaRPr/>
          </a:p>
          <a:p>
            <a:pPr indent="-228600" lvl="0" marL="228600" rtl="0" algn="just">
              <a:lnSpc>
                <a:spcPct val="90000"/>
              </a:lnSpc>
              <a:spcBef>
                <a:spcPts val="1000"/>
              </a:spcBef>
              <a:spcAft>
                <a:spcPts val="0"/>
              </a:spcAft>
              <a:buClr>
                <a:schemeClr val="dk1"/>
              </a:buClr>
              <a:buSzPct val="100000"/>
              <a:buChar char="•"/>
            </a:pPr>
            <a:r>
              <a:rPr lang="en-US" sz="2600"/>
              <a:t>37% of the Cohesion Fund is allocated specifically to achieving climate neutrality by 2050</a:t>
            </a:r>
            <a:endParaRPr/>
          </a:p>
          <a:p>
            <a:pPr indent="-228600" lvl="0" marL="228600" rtl="0" algn="just">
              <a:lnSpc>
                <a:spcPct val="90000"/>
              </a:lnSpc>
              <a:spcBef>
                <a:spcPts val="1000"/>
              </a:spcBef>
              <a:spcAft>
                <a:spcPts val="0"/>
              </a:spcAft>
              <a:buClr>
                <a:schemeClr val="dk1"/>
              </a:buClr>
              <a:buSzPct val="100000"/>
              <a:buChar char="•"/>
            </a:pPr>
            <a:r>
              <a:rPr lang="en-US" sz="2600"/>
              <a:t>37% of the financing under the Recovery and Resilience Facility is allocated to investments and reforms that support climate objectives. </a:t>
            </a:r>
            <a:endParaRPr/>
          </a:p>
          <a:p>
            <a:pPr indent="-228600" lvl="0" marL="228600" rtl="0" algn="just">
              <a:lnSpc>
                <a:spcPct val="90000"/>
              </a:lnSpc>
              <a:spcBef>
                <a:spcPts val="1000"/>
              </a:spcBef>
              <a:spcAft>
                <a:spcPts val="0"/>
              </a:spcAft>
              <a:buClr>
                <a:schemeClr val="dk1"/>
              </a:buClr>
              <a:buSzPct val="100000"/>
              <a:buChar char="•"/>
            </a:pPr>
            <a:r>
              <a:rPr lang="en-US" sz="2600"/>
              <a:t>30% of the funds under NGEU will be raised through the issuance of green bonds</a:t>
            </a:r>
            <a:endParaRPr/>
          </a:p>
          <a:p>
            <a:pPr indent="-228600" lvl="0" marL="228600" rtl="0" algn="just">
              <a:lnSpc>
                <a:spcPct val="90000"/>
              </a:lnSpc>
              <a:spcBef>
                <a:spcPts val="1000"/>
              </a:spcBef>
              <a:spcAft>
                <a:spcPts val="0"/>
              </a:spcAft>
              <a:buClr>
                <a:schemeClr val="dk1"/>
              </a:buClr>
              <a:buSzPct val="100000"/>
              <a:buChar char="•"/>
            </a:pPr>
            <a:r>
              <a:rPr lang="en-US" sz="2600"/>
              <a:t>European Investment Bank (EIB) as climate bank</a:t>
            </a:r>
            <a:endParaRPr/>
          </a:p>
          <a:p>
            <a:pPr indent="0" lvl="0" marL="0" rtl="0" algn="just">
              <a:lnSpc>
                <a:spcPct val="90000"/>
              </a:lnSpc>
              <a:spcBef>
                <a:spcPts val="1000"/>
              </a:spcBef>
              <a:spcAft>
                <a:spcPts val="0"/>
              </a:spcAft>
              <a:buClr>
                <a:srgbClr val="0B9B74"/>
              </a:buClr>
              <a:buSzPct val="100000"/>
              <a:buNone/>
            </a:pPr>
            <a:r>
              <a:rPr b="1" lang="en-US" sz="2600">
                <a:solidFill>
                  <a:srgbClr val="0B9B74"/>
                </a:solidFill>
              </a:rPr>
              <a:t>and leaving no one behind: Just Transition Mechanism</a:t>
            </a:r>
            <a:endParaRPr/>
          </a:p>
          <a:p>
            <a:pPr indent="0" lvl="0" marL="0" rtl="0" algn="just">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13"/>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Next Generation EU</a:t>
            </a:r>
            <a:endParaRPr/>
          </a:p>
        </p:txBody>
      </p:sp>
      <p:sp>
        <p:nvSpPr>
          <p:cNvPr id="179" name="Google Shape;179;p13"/>
          <p:cNvSpPr txBox="1"/>
          <p:nvPr>
            <p:ph idx="1" type="body"/>
          </p:nvPr>
        </p:nvSpPr>
        <p:spPr>
          <a:xfrm>
            <a:off x="209550" y="1323975"/>
            <a:ext cx="11563350" cy="4351338"/>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chemeClr val="dk1"/>
              </a:buClr>
              <a:buSzPts val="2800"/>
              <a:buNone/>
            </a:pPr>
            <a:r>
              <a:rPr lang="en-US"/>
              <a:t>Next Generation EU is a temporary recovery instrument of more than €800 billion to support repair the economic and social damage brought about by the coronavirus pandemic, so that post-COVID-19 Europe will become greener and more resilient. </a:t>
            </a:r>
            <a:endParaRPr/>
          </a:p>
          <a:p>
            <a:pPr indent="0" lvl="0" marL="0" rtl="0" algn="just">
              <a:lnSpc>
                <a:spcPct val="90000"/>
              </a:lnSpc>
              <a:spcBef>
                <a:spcPts val="1000"/>
              </a:spcBef>
              <a:spcAft>
                <a:spcPts val="0"/>
              </a:spcAft>
              <a:buClr>
                <a:schemeClr val="dk1"/>
              </a:buClr>
              <a:buSzPts val="2800"/>
              <a:buNone/>
            </a:pPr>
            <a:r>
              <a:rPr lang="en-US"/>
              <a:t>To finance Next Generation EU, the European Commission, on behalf of the EU, will borrow on the capital markets, between mid-2021 and 2026 and all borrowing will be repaid by 2058. </a:t>
            </a:r>
            <a:endParaRPr/>
          </a:p>
          <a:p>
            <a:pPr indent="0" lvl="0" marL="0" rtl="0" algn="just">
              <a:lnSpc>
                <a:spcPct val="90000"/>
              </a:lnSpc>
              <a:spcBef>
                <a:spcPts val="1000"/>
              </a:spcBef>
              <a:spcAft>
                <a:spcPts val="0"/>
              </a:spcAft>
              <a:buClr>
                <a:srgbClr val="00B050"/>
              </a:buClr>
              <a:buSzPts val="2800"/>
              <a:buNone/>
            </a:pPr>
            <a:r>
              <a:rPr b="1" lang="en-US">
                <a:solidFill>
                  <a:srgbClr val="00B050"/>
                </a:solidFill>
              </a:rPr>
              <a:t>Next Generation EU focuses on fighting climate change, with 30% of its funds, the highest share ever of the European budget. </a:t>
            </a:r>
            <a:endParaRPr/>
          </a:p>
          <a:p>
            <a:pPr indent="0" lvl="0" marL="0" rtl="0" algn="just">
              <a:lnSpc>
                <a:spcPct val="90000"/>
              </a:lnSpc>
              <a:spcBef>
                <a:spcPts val="1000"/>
              </a:spcBef>
              <a:spcAft>
                <a:spcPts val="0"/>
              </a:spcAft>
              <a:buClr>
                <a:schemeClr val="dk1"/>
              </a:buClr>
              <a:buSzPts val="2800"/>
              <a:buNone/>
            </a:pPr>
            <a:r>
              <a:t/>
            </a:r>
            <a:endParaRPr/>
          </a:p>
          <a:p>
            <a:pPr indent="0" lvl="0" marL="0" rtl="0" algn="just">
              <a:lnSpc>
                <a:spcPct val="90000"/>
              </a:lnSpc>
              <a:spcBef>
                <a:spcPts val="1000"/>
              </a:spcBef>
              <a:spcAft>
                <a:spcPts val="0"/>
              </a:spcAft>
              <a:buClr>
                <a:schemeClr val="dk1"/>
              </a:buClr>
              <a:buSzPts val="2800"/>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14"/>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Next Generation EU – Green Bonds</a:t>
            </a:r>
            <a:endParaRPr/>
          </a:p>
        </p:txBody>
      </p:sp>
      <p:sp>
        <p:nvSpPr>
          <p:cNvPr id="185" name="Google Shape;185;p14"/>
          <p:cNvSpPr txBox="1"/>
          <p:nvPr>
            <p:ph idx="1" type="body"/>
          </p:nvPr>
        </p:nvSpPr>
        <p:spPr>
          <a:xfrm>
            <a:off x="209550" y="1323975"/>
            <a:ext cx="11563350" cy="4351338"/>
          </a:xfrm>
          <a:prstGeom prst="rect">
            <a:avLst/>
          </a:prstGeom>
          <a:noFill/>
          <a:ln>
            <a:noFill/>
          </a:ln>
        </p:spPr>
        <p:txBody>
          <a:bodyPr anchorCtr="0" anchor="t" bIns="45700" lIns="91425" spcFirstLastPara="1" rIns="91425" wrap="square" tIns="45700">
            <a:normAutofit fontScale="92500"/>
          </a:bodyPr>
          <a:lstStyle/>
          <a:p>
            <a:pPr indent="0" lvl="0" marL="0" rtl="0" algn="just">
              <a:lnSpc>
                <a:spcPct val="90000"/>
              </a:lnSpc>
              <a:spcBef>
                <a:spcPts val="0"/>
              </a:spcBef>
              <a:spcAft>
                <a:spcPts val="0"/>
              </a:spcAft>
              <a:buClr>
                <a:schemeClr val="dk1"/>
              </a:buClr>
              <a:buSzPct val="100000"/>
              <a:buNone/>
            </a:pPr>
            <a:r>
              <a:rPr lang="en-US"/>
              <a:t>Within the Next Generation EU, the EC will seek </a:t>
            </a:r>
            <a:r>
              <a:rPr b="1" lang="en-US">
                <a:solidFill>
                  <a:srgbClr val="00B050"/>
                </a:solidFill>
              </a:rPr>
              <a:t>to raise 30% of the funds through the issuance of Next Generation EU green bonds, amounting to up to €250 billion </a:t>
            </a:r>
            <a:r>
              <a:rPr lang="en-US"/>
              <a:t>and use the proceeds to finance green policies. </a:t>
            </a:r>
            <a:endParaRPr/>
          </a:p>
          <a:p>
            <a:pPr indent="0" lvl="0" marL="0" rtl="0" algn="just">
              <a:lnSpc>
                <a:spcPct val="90000"/>
              </a:lnSpc>
              <a:spcBef>
                <a:spcPts val="1000"/>
              </a:spcBef>
              <a:spcAft>
                <a:spcPts val="0"/>
              </a:spcAft>
              <a:buClr>
                <a:schemeClr val="dk1"/>
              </a:buClr>
              <a:buSzPct val="100000"/>
              <a:buNone/>
            </a:pPr>
            <a:r>
              <a:rPr lang="en-US"/>
              <a:t>The aim is to:</a:t>
            </a:r>
            <a:endParaRPr/>
          </a:p>
          <a:p>
            <a:pPr indent="0" lvl="0" marL="0" rtl="0" algn="just">
              <a:lnSpc>
                <a:spcPct val="90000"/>
              </a:lnSpc>
              <a:spcBef>
                <a:spcPts val="1000"/>
              </a:spcBef>
              <a:spcAft>
                <a:spcPts val="0"/>
              </a:spcAft>
              <a:buClr>
                <a:schemeClr val="dk1"/>
              </a:buClr>
              <a:buSzPct val="100000"/>
              <a:buNone/>
            </a:pPr>
            <a:r>
              <a:rPr lang="en-US"/>
              <a:t>• Provide access to a wide range of investors, and mainly ESG-focused investors</a:t>
            </a:r>
            <a:endParaRPr/>
          </a:p>
          <a:p>
            <a:pPr indent="0" lvl="0" marL="0" rtl="0" algn="just">
              <a:lnSpc>
                <a:spcPct val="90000"/>
              </a:lnSpc>
              <a:spcBef>
                <a:spcPts val="1000"/>
              </a:spcBef>
              <a:spcAft>
                <a:spcPts val="0"/>
              </a:spcAft>
              <a:buClr>
                <a:schemeClr val="dk1"/>
              </a:buClr>
              <a:buSzPct val="100000"/>
              <a:buNone/>
            </a:pPr>
            <a:r>
              <a:rPr lang="en-US"/>
              <a:t>• Reconfirm the EC’s commitment to sustainable finance and to green policies</a:t>
            </a:r>
            <a:endParaRPr/>
          </a:p>
          <a:p>
            <a:pPr indent="0" lvl="0" marL="0" rtl="0" algn="just">
              <a:lnSpc>
                <a:spcPct val="90000"/>
              </a:lnSpc>
              <a:spcBef>
                <a:spcPts val="1000"/>
              </a:spcBef>
              <a:spcAft>
                <a:spcPts val="0"/>
              </a:spcAft>
              <a:buClr>
                <a:schemeClr val="dk1"/>
              </a:buClr>
              <a:buSzPct val="100000"/>
              <a:buNone/>
            </a:pPr>
            <a:r>
              <a:rPr lang="en-US"/>
              <a:t>• Support the European green transition on advantageous financial terms to the EU</a:t>
            </a:r>
            <a:endParaRPr/>
          </a:p>
          <a:p>
            <a:pPr indent="0" lvl="0" marL="0" rtl="0" algn="just">
              <a:lnSpc>
                <a:spcPct val="90000"/>
              </a:lnSpc>
              <a:spcBef>
                <a:spcPts val="1000"/>
              </a:spcBef>
              <a:spcAft>
                <a:spcPts val="0"/>
              </a:spcAft>
              <a:buClr>
                <a:schemeClr val="dk1"/>
              </a:buClr>
              <a:buSzPct val="100000"/>
              <a:buNone/>
            </a:pPr>
            <a:r>
              <a:rPr lang="en-US"/>
              <a:t>• Boost the size of the green bonds’ market and inspire more issuers to issue green bonds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15"/>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Sustainable finance (1/5)</a:t>
            </a:r>
            <a:endParaRPr/>
          </a:p>
        </p:txBody>
      </p:sp>
      <p:sp>
        <p:nvSpPr>
          <p:cNvPr id="191" name="Google Shape;191;p15"/>
          <p:cNvSpPr txBox="1"/>
          <p:nvPr>
            <p:ph idx="1" type="body"/>
          </p:nvPr>
        </p:nvSpPr>
        <p:spPr>
          <a:xfrm>
            <a:off x="228211" y="1258662"/>
            <a:ext cx="11563350" cy="1540522"/>
          </a:xfrm>
          <a:prstGeom prst="rect">
            <a:avLst/>
          </a:prstGeom>
          <a:noFill/>
          <a:ln>
            <a:noFill/>
          </a:ln>
        </p:spPr>
        <p:txBody>
          <a:bodyPr anchorCtr="0" anchor="t" bIns="45700" lIns="91425" spcFirstLastPara="1" rIns="91425" wrap="square" tIns="45700">
            <a:normAutofit fontScale="85000" lnSpcReduction="20000"/>
          </a:bodyPr>
          <a:lstStyle/>
          <a:p>
            <a:pPr indent="0" lvl="0" marL="0" rtl="0" algn="just">
              <a:lnSpc>
                <a:spcPct val="90000"/>
              </a:lnSpc>
              <a:spcBef>
                <a:spcPts val="0"/>
              </a:spcBef>
              <a:spcAft>
                <a:spcPts val="0"/>
              </a:spcAft>
              <a:buClr>
                <a:schemeClr val="dk1"/>
              </a:buClr>
              <a:buSzPct val="100000"/>
              <a:buNone/>
            </a:pPr>
            <a:r>
              <a:rPr lang="en-US" sz="2800"/>
              <a:t>Sustainable finance has a </a:t>
            </a:r>
            <a:r>
              <a:rPr b="1" lang="en-US" sz="2800">
                <a:solidFill>
                  <a:srgbClr val="54A838"/>
                </a:solidFill>
              </a:rPr>
              <a:t>key role in delivering the European green deal </a:t>
            </a:r>
            <a:r>
              <a:rPr lang="en-US" sz="2800"/>
              <a:t>and overall EU’s international commitments on climate and sustainability objectives.  </a:t>
            </a:r>
            <a:r>
              <a:rPr lang="en-US"/>
              <a:t>Sustainable finance (also known as ESG) is the process of considering </a:t>
            </a:r>
            <a:r>
              <a:rPr b="1" lang="en-US">
                <a:solidFill>
                  <a:srgbClr val="54A838"/>
                </a:solidFill>
              </a:rPr>
              <a:t>E</a:t>
            </a:r>
            <a:r>
              <a:rPr lang="en-US"/>
              <a:t>nvironmental, </a:t>
            </a:r>
            <a:r>
              <a:rPr b="1" lang="en-US">
                <a:solidFill>
                  <a:srgbClr val="54A838"/>
                </a:solidFill>
              </a:rPr>
              <a:t>S</a:t>
            </a:r>
            <a:r>
              <a:rPr lang="en-US"/>
              <a:t>ocial and </a:t>
            </a:r>
            <a:r>
              <a:rPr b="1" lang="en-US">
                <a:solidFill>
                  <a:srgbClr val="54A838"/>
                </a:solidFill>
              </a:rPr>
              <a:t>G</a:t>
            </a:r>
            <a:r>
              <a:rPr lang="en-US"/>
              <a:t>overnance factors when making investment decisions in the financial sector, hence ensuring long-term sustainable investments.  </a:t>
            </a:r>
            <a:endParaRPr/>
          </a:p>
          <a:p>
            <a:pPr indent="0" lvl="0" marL="0" rtl="0" algn="just">
              <a:lnSpc>
                <a:spcPct val="90000"/>
              </a:lnSpc>
              <a:spcBef>
                <a:spcPts val="1000"/>
              </a:spcBef>
              <a:spcAft>
                <a:spcPts val="0"/>
              </a:spcAft>
              <a:buClr>
                <a:schemeClr val="dk1"/>
              </a:buClr>
              <a:buSzPct val="100000"/>
              <a:buNone/>
            </a:pPr>
            <a:r>
              <a:t/>
            </a:r>
            <a:endParaRPr sz="2500"/>
          </a:p>
        </p:txBody>
      </p:sp>
      <p:grpSp>
        <p:nvGrpSpPr>
          <p:cNvPr id="192" name="Google Shape;192;p15"/>
          <p:cNvGrpSpPr/>
          <p:nvPr/>
        </p:nvGrpSpPr>
        <p:grpSpPr>
          <a:xfrm>
            <a:off x="842876" y="2682975"/>
            <a:ext cx="9986840" cy="3311519"/>
            <a:chOff x="3122" y="5089"/>
            <a:chExt cx="9986840" cy="3311519"/>
          </a:xfrm>
        </p:grpSpPr>
        <p:sp>
          <p:nvSpPr>
            <p:cNvPr id="193" name="Google Shape;193;p15"/>
            <p:cNvSpPr/>
            <p:nvPr/>
          </p:nvSpPr>
          <p:spPr>
            <a:xfrm>
              <a:off x="3122" y="5089"/>
              <a:ext cx="3044768" cy="633600"/>
            </a:xfrm>
            <a:prstGeom prst="rect">
              <a:avLst/>
            </a:prstGeom>
            <a:solidFill>
              <a:srgbClr val="0DCF99"/>
            </a:solidFill>
            <a:ln cap="flat" cmpd="sng" w="12700">
              <a:solidFill>
                <a:srgbClr val="0DCF99"/>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 name="Google Shape;194;p15"/>
            <p:cNvSpPr txBox="1"/>
            <p:nvPr/>
          </p:nvSpPr>
          <p:spPr>
            <a:xfrm>
              <a:off x="3122" y="5089"/>
              <a:ext cx="3044768" cy="633600"/>
            </a:xfrm>
            <a:prstGeom prst="rect">
              <a:avLst/>
            </a:prstGeom>
            <a:noFill/>
            <a:ln>
              <a:noFill/>
            </a:ln>
          </p:spPr>
          <p:txBody>
            <a:bodyPr anchorCtr="0" anchor="ctr" bIns="89400" lIns="156450" spcFirstLastPara="1" rIns="156450" wrap="square" tIns="89400">
              <a:noAutofit/>
            </a:bodyPr>
            <a:lstStyle/>
            <a:p>
              <a:pPr indent="0" lvl="0" marL="0" marR="0" rtl="0" algn="ctr">
                <a:lnSpc>
                  <a:spcPct val="90000"/>
                </a:lnSpc>
                <a:spcBef>
                  <a:spcPts val="0"/>
                </a:spcBef>
                <a:spcAft>
                  <a:spcPts val="0"/>
                </a:spcAft>
                <a:buClr>
                  <a:schemeClr val="lt1"/>
                </a:buClr>
                <a:buSzPts val="2200"/>
                <a:buFont typeface="Calibri"/>
                <a:buNone/>
              </a:pPr>
              <a:r>
                <a:rPr b="1" i="0" lang="en-US" sz="2200" u="none" cap="none" strike="noStrike">
                  <a:solidFill>
                    <a:schemeClr val="lt1"/>
                  </a:solidFill>
                  <a:latin typeface="Calibri"/>
                  <a:ea typeface="Calibri"/>
                  <a:cs typeface="Calibri"/>
                  <a:sym typeface="Calibri"/>
                </a:rPr>
                <a:t>Environmental</a:t>
              </a:r>
              <a:r>
                <a:rPr b="0" i="0" lang="en-US" sz="2200" u="none" cap="none" strike="noStrike">
                  <a:solidFill>
                    <a:schemeClr val="lt1"/>
                  </a:solidFill>
                  <a:latin typeface="Calibri"/>
                  <a:ea typeface="Calibri"/>
                  <a:cs typeface="Calibri"/>
                  <a:sym typeface="Calibri"/>
                </a:rPr>
                <a:t> </a:t>
              </a:r>
              <a:r>
                <a:rPr b="1" i="0" lang="en-US" sz="2200" u="none" cap="none" strike="noStrike">
                  <a:solidFill>
                    <a:schemeClr val="lt1"/>
                  </a:solidFill>
                  <a:latin typeface="Calibri"/>
                  <a:ea typeface="Calibri"/>
                  <a:cs typeface="Calibri"/>
                  <a:sym typeface="Calibri"/>
                </a:rPr>
                <a:t>factors</a:t>
              </a:r>
              <a:r>
                <a:rPr b="0" i="0" lang="en-US" sz="2200" u="none" cap="none" strike="noStrike">
                  <a:solidFill>
                    <a:schemeClr val="lt1"/>
                  </a:solidFill>
                  <a:latin typeface="Calibri"/>
                  <a:ea typeface="Calibri"/>
                  <a:cs typeface="Calibri"/>
                  <a:sym typeface="Calibri"/>
                </a:rPr>
                <a:t> </a:t>
              </a:r>
              <a:endParaRPr b="0" i="0" sz="2200" u="none" cap="none" strike="noStrike">
                <a:solidFill>
                  <a:schemeClr val="lt1"/>
                </a:solidFill>
                <a:latin typeface="Calibri"/>
                <a:ea typeface="Calibri"/>
                <a:cs typeface="Calibri"/>
                <a:sym typeface="Calibri"/>
              </a:endParaRPr>
            </a:p>
          </p:txBody>
        </p:sp>
        <p:sp>
          <p:nvSpPr>
            <p:cNvPr id="195" name="Google Shape;195;p15"/>
            <p:cNvSpPr/>
            <p:nvPr/>
          </p:nvSpPr>
          <p:spPr>
            <a:xfrm>
              <a:off x="3122" y="638689"/>
              <a:ext cx="3044768" cy="2677919"/>
            </a:xfrm>
            <a:prstGeom prst="rect">
              <a:avLst/>
            </a:prstGeom>
            <a:solidFill>
              <a:srgbClr val="CAEBDD">
                <a:alpha val="89411"/>
              </a:srgbClr>
            </a:solidFill>
            <a:ln cap="flat" cmpd="sng" w="12700">
              <a:solidFill>
                <a:srgbClr val="CAEBDD">
                  <a:alpha val="89411"/>
                </a:srgbClr>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 name="Google Shape;196;p15"/>
            <p:cNvSpPr txBox="1"/>
            <p:nvPr/>
          </p:nvSpPr>
          <p:spPr>
            <a:xfrm>
              <a:off x="3122" y="638689"/>
              <a:ext cx="3044768" cy="2677919"/>
            </a:xfrm>
            <a:prstGeom prst="rect">
              <a:avLst/>
            </a:prstGeom>
            <a:noFill/>
            <a:ln>
              <a:noFill/>
            </a:ln>
          </p:spPr>
          <p:txBody>
            <a:bodyPr anchorCtr="0" anchor="t" bIns="176000" lIns="117325" spcFirstLastPara="1" rIns="156450" wrap="square" tIns="117325">
              <a:noAutofit/>
            </a:bodyPr>
            <a:lstStyle/>
            <a:p>
              <a:pPr indent="-228600" lvl="1" marL="228600" marR="0" rtl="0" algn="l">
                <a:lnSpc>
                  <a:spcPct val="90000"/>
                </a:lnSpc>
                <a:spcBef>
                  <a:spcPts val="0"/>
                </a:spcBef>
                <a:spcAft>
                  <a:spcPts val="0"/>
                </a:spcAft>
                <a:buClr>
                  <a:schemeClr val="dk1"/>
                </a:buClr>
                <a:buSzPts val="2200"/>
                <a:buFont typeface="Calibri"/>
                <a:buChar char="•"/>
              </a:pPr>
              <a:r>
                <a:rPr b="0" i="0" lang="en-US" sz="2200" u="none" cap="none" strike="noStrike">
                  <a:solidFill>
                    <a:schemeClr val="dk1"/>
                  </a:solidFill>
                  <a:latin typeface="Calibri"/>
                  <a:ea typeface="Calibri"/>
                  <a:cs typeface="Calibri"/>
                  <a:sym typeface="Calibri"/>
                </a:rPr>
                <a:t>Preservation of biodiversity</a:t>
              </a:r>
              <a:endParaRPr b="0" i="0" sz="1400" u="none" cap="none" strike="noStrike">
                <a:solidFill>
                  <a:srgbClr val="000000"/>
                </a:solidFill>
                <a:latin typeface="Arial"/>
                <a:ea typeface="Arial"/>
                <a:cs typeface="Arial"/>
                <a:sym typeface="Arial"/>
              </a:endParaRPr>
            </a:p>
            <a:p>
              <a:pPr indent="-228600" lvl="1" marL="228600" marR="0" rtl="0" algn="l">
                <a:lnSpc>
                  <a:spcPct val="90000"/>
                </a:lnSpc>
                <a:spcBef>
                  <a:spcPts val="330"/>
                </a:spcBef>
                <a:spcAft>
                  <a:spcPts val="0"/>
                </a:spcAft>
                <a:buClr>
                  <a:schemeClr val="dk1"/>
                </a:buClr>
                <a:buSzPts val="2200"/>
                <a:buFont typeface="Calibri"/>
                <a:buChar char="•"/>
              </a:pPr>
              <a:r>
                <a:rPr b="0" i="0" lang="en-US" sz="2200" u="none" cap="none" strike="noStrike">
                  <a:solidFill>
                    <a:schemeClr val="dk1"/>
                  </a:solidFill>
                  <a:latin typeface="Calibri"/>
                  <a:ea typeface="Calibri"/>
                  <a:cs typeface="Calibri"/>
                  <a:sym typeface="Calibri"/>
                </a:rPr>
                <a:t>Pollution prevention</a:t>
              </a:r>
              <a:endParaRPr b="0" i="0" sz="1400" u="none" cap="none" strike="noStrike">
                <a:solidFill>
                  <a:srgbClr val="000000"/>
                </a:solidFill>
                <a:latin typeface="Arial"/>
                <a:ea typeface="Arial"/>
                <a:cs typeface="Arial"/>
                <a:sym typeface="Arial"/>
              </a:endParaRPr>
            </a:p>
            <a:p>
              <a:pPr indent="-228600" lvl="1" marL="228600" marR="0" rtl="0" algn="l">
                <a:lnSpc>
                  <a:spcPct val="90000"/>
                </a:lnSpc>
                <a:spcBef>
                  <a:spcPts val="330"/>
                </a:spcBef>
                <a:spcAft>
                  <a:spcPts val="0"/>
                </a:spcAft>
                <a:buClr>
                  <a:schemeClr val="dk1"/>
                </a:buClr>
                <a:buSzPts val="2200"/>
                <a:buFont typeface="Calibri"/>
                <a:buChar char="•"/>
              </a:pPr>
              <a:r>
                <a:rPr b="0" i="0" lang="en-US" sz="2200" u="none" cap="none" strike="noStrike">
                  <a:solidFill>
                    <a:schemeClr val="dk1"/>
                  </a:solidFill>
                  <a:latin typeface="Calibri"/>
                  <a:ea typeface="Calibri"/>
                  <a:cs typeface="Calibri"/>
                  <a:sym typeface="Calibri"/>
                </a:rPr>
                <a:t>Circular economy</a:t>
              </a:r>
              <a:endParaRPr b="0" i="0" sz="1400" u="none" cap="none" strike="noStrike">
                <a:solidFill>
                  <a:srgbClr val="000000"/>
                </a:solidFill>
                <a:latin typeface="Arial"/>
                <a:ea typeface="Arial"/>
                <a:cs typeface="Arial"/>
                <a:sym typeface="Arial"/>
              </a:endParaRPr>
            </a:p>
            <a:p>
              <a:pPr indent="-228600" lvl="1" marL="228600" marR="0" rtl="0" algn="l">
                <a:lnSpc>
                  <a:spcPct val="90000"/>
                </a:lnSpc>
                <a:spcBef>
                  <a:spcPts val="330"/>
                </a:spcBef>
                <a:spcAft>
                  <a:spcPts val="0"/>
                </a:spcAft>
                <a:buClr>
                  <a:schemeClr val="dk1"/>
                </a:buClr>
                <a:buSzPts val="2200"/>
                <a:buFont typeface="Calibri"/>
                <a:buChar char="•"/>
              </a:pPr>
              <a:r>
                <a:rPr b="0" i="0" lang="en-US" sz="2200" u="none" cap="none" strike="noStrike">
                  <a:solidFill>
                    <a:schemeClr val="dk1"/>
                  </a:solidFill>
                  <a:latin typeface="Calibri"/>
                  <a:ea typeface="Calibri"/>
                  <a:cs typeface="Calibri"/>
                  <a:sym typeface="Calibri"/>
                </a:rPr>
                <a:t>Climate change mitigation and adaptation</a:t>
              </a:r>
              <a:endParaRPr b="0" i="0" sz="1400" u="none" cap="none" strike="noStrike">
                <a:solidFill>
                  <a:srgbClr val="000000"/>
                </a:solidFill>
                <a:latin typeface="Arial"/>
                <a:ea typeface="Arial"/>
                <a:cs typeface="Arial"/>
                <a:sym typeface="Arial"/>
              </a:endParaRPr>
            </a:p>
          </p:txBody>
        </p:sp>
        <p:sp>
          <p:nvSpPr>
            <p:cNvPr id="197" name="Google Shape;197;p15"/>
            <p:cNvSpPr/>
            <p:nvPr/>
          </p:nvSpPr>
          <p:spPr>
            <a:xfrm>
              <a:off x="3474158" y="5089"/>
              <a:ext cx="3044768" cy="633600"/>
            </a:xfrm>
            <a:prstGeom prst="rect">
              <a:avLst/>
            </a:prstGeom>
            <a:solidFill>
              <a:srgbClr val="2CD754"/>
            </a:solidFill>
            <a:ln cap="flat" cmpd="sng" w="12700">
              <a:solidFill>
                <a:srgbClr val="2CD754"/>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 name="Google Shape;198;p15"/>
            <p:cNvSpPr txBox="1"/>
            <p:nvPr/>
          </p:nvSpPr>
          <p:spPr>
            <a:xfrm>
              <a:off x="3474158" y="5089"/>
              <a:ext cx="3044768" cy="633600"/>
            </a:xfrm>
            <a:prstGeom prst="rect">
              <a:avLst/>
            </a:prstGeom>
            <a:noFill/>
            <a:ln>
              <a:noFill/>
            </a:ln>
          </p:spPr>
          <p:txBody>
            <a:bodyPr anchorCtr="0" anchor="ctr" bIns="89400" lIns="156450" spcFirstLastPara="1" rIns="156450" wrap="square" tIns="89400">
              <a:noAutofit/>
            </a:bodyPr>
            <a:lstStyle/>
            <a:p>
              <a:pPr indent="0" lvl="0" marL="0" marR="0" rtl="0" algn="ctr">
                <a:lnSpc>
                  <a:spcPct val="90000"/>
                </a:lnSpc>
                <a:spcBef>
                  <a:spcPts val="0"/>
                </a:spcBef>
                <a:spcAft>
                  <a:spcPts val="0"/>
                </a:spcAft>
                <a:buClr>
                  <a:schemeClr val="lt1"/>
                </a:buClr>
                <a:buSzPts val="2200"/>
                <a:buFont typeface="Calibri"/>
                <a:buNone/>
              </a:pPr>
              <a:r>
                <a:rPr b="1" i="0" lang="en-US" sz="2200" u="none" cap="none" strike="noStrike">
                  <a:solidFill>
                    <a:schemeClr val="lt1"/>
                  </a:solidFill>
                  <a:latin typeface="Calibri"/>
                  <a:ea typeface="Calibri"/>
                  <a:cs typeface="Calibri"/>
                  <a:sym typeface="Calibri"/>
                </a:rPr>
                <a:t>Social factors </a:t>
              </a:r>
              <a:endParaRPr b="0" i="0" sz="2200" u="none" cap="none" strike="noStrike">
                <a:solidFill>
                  <a:schemeClr val="lt1"/>
                </a:solidFill>
                <a:latin typeface="Calibri"/>
                <a:ea typeface="Calibri"/>
                <a:cs typeface="Calibri"/>
                <a:sym typeface="Calibri"/>
              </a:endParaRPr>
            </a:p>
          </p:txBody>
        </p:sp>
        <p:sp>
          <p:nvSpPr>
            <p:cNvPr id="199" name="Google Shape;199;p15"/>
            <p:cNvSpPr/>
            <p:nvPr/>
          </p:nvSpPr>
          <p:spPr>
            <a:xfrm>
              <a:off x="3474158" y="638689"/>
              <a:ext cx="3044768" cy="2677919"/>
            </a:xfrm>
            <a:prstGeom prst="rect">
              <a:avLst/>
            </a:prstGeom>
            <a:solidFill>
              <a:srgbClr val="CCEAD2">
                <a:alpha val="89411"/>
              </a:srgbClr>
            </a:solidFill>
            <a:ln cap="flat" cmpd="sng" w="12700">
              <a:solidFill>
                <a:srgbClr val="CCEAD2">
                  <a:alpha val="89411"/>
                </a:srgbClr>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 name="Google Shape;200;p15"/>
            <p:cNvSpPr txBox="1"/>
            <p:nvPr/>
          </p:nvSpPr>
          <p:spPr>
            <a:xfrm>
              <a:off x="3474158" y="638689"/>
              <a:ext cx="3044768" cy="2677919"/>
            </a:xfrm>
            <a:prstGeom prst="rect">
              <a:avLst/>
            </a:prstGeom>
            <a:noFill/>
            <a:ln>
              <a:noFill/>
            </a:ln>
          </p:spPr>
          <p:txBody>
            <a:bodyPr anchorCtr="0" anchor="t" bIns="176000" lIns="117325" spcFirstLastPara="1" rIns="156450" wrap="square" tIns="117325">
              <a:noAutofit/>
            </a:bodyPr>
            <a:lstStyle/>
            <a:p>
              <a:pPr indent="-228600" lvl="1" marL="228600" marR="0" rtl="0" algn="l">
                <a:lnSpc>
                  <a:spcPct val="90000"/>
                </a:lnSpc>
                <a:spcBef>
                  <a:spcPts val="0"/>
                </a:spcBef>
                <a:spcAft>
                  <a:spcPts val="0"/>
                </a:spcAft>
                <a:buClr>
                  <a:schemeClr val="dk1"/>
                </a:buClr>
                <a:buSzPts val="2200"/>
                <a:buFont typeface="Calibri"/>
                <a:buChar char="•"/>
              </a:pPr>
              <a:r>
                <a:rPr b="0" i="0" lang="en-US" sz="2200" u="none" cap="none" strike="noStrike">
                  <a:solidFill>
                    <a:schemeClr val="dk1"/>
                  </a:solidFill>
                  <a:latin typeface="Calibri"/>
                  <a:ea typeface="Calibri"/>
                  <a:cs typeface="Calibri"/>
                  <a:sym typeface="Calibri"/>
                </a:rPr>
                <a:t>Inequality</a:t>
              </a:r>
              <a:endParaRPr b="0" i="0" sz="2200" u="none" cap="none" strike="noStrike">
                <a:solidFill>
                  <a:schemeClr val="dk1"/>
                </a:solidFill>
                <a:latin typeface="Calibri"/>
                <a:ea typeface="Calibri"/>
                <a:cs typeface="Calibri"/>
                <a:sym typeface="Calibri"/>
              </a:endParaRPr>
            </a:p>
            <a:p>
              <a:pPr indent="-228600" lvl="1" marL="228600" marR="0" rtl="0" algn="l">
                <a:lnSpc>
                  <a:spcPct val="90000"/>
                </a:lnSpc>
                <a:spcBef>
                  <a:spcPts val="330"/>
                </a:spcBef>
                <a:spcAft>
                  <a:spcPts val="0"/>
                </a:spcAft>
                <a:buClr>
                  <a:schemeClr val="dk1"/>
                </a:buClr>
                <a:buSzPts val="2200"/>
                <a:buFont typeface="Calibri"/>
                <a:buChar char="•"/>
              </a:pPr>
              <a:r>
                <a:rPr b="0" i="0" lang="en-US" sz="2200" u="none" cap="none" strike="noStrike">
                  <a:solidFill>
                    <a:schemeClr val="dk1"/>
                  </a:solidFill>
                  <a:latin typeface="Calibri"/>
                  <a:ea typeface="Calibri"/>
                  <a:cs typeface="Calibri"/>
                  <a:sym typeface="Calibri"/>
                </a:rPr>
                <a:t>Inclusiveness </a:t>
              </a:r>
              <a:endParaRPr b="0" i="0" sz="2200" u="none" cap="none" strike="noStrike">
                <a:solidFill>
                  <a:schemeClr val="dk1"/>
                </a:solidFill>
                <a:latin typeface="Calibri"/>
                <a:ea typeface="Calibri"/>
                <a:cs typeface="Calibri"/>
                <a:sym typeface="Calibri"/>
              </a:endParaRPr>
            </a:p>
            <a:p>
              <a:pPr indent="-228600" lvl="1" marL="228600" marR="0" rtl="0" algn="l">
                <a:lnSpc>
                  <a:spcPct val="90000"/>
                </a:lnSpc>
                <a:spcBef>
                  <a:spcPts val="330"/>
                </a:spcBef>
                <a:spcAft>
                  <a:spcPts val="0"/>
                </a:spcAft>
                <a:buClr>
                  <a:schemeClr val="dk1"/>
                </a:buClr>
                <a:buSzPts val="2200"/>
                <a:buFont typeface="Calibri"/>
                <a:buChar char="•"/>
              </a:pPr>
              <a:r>
                <a:rPr b="0" i="0" lang="en-US" sz="2200" u="none" cap="none" strike="noStrike">
                  <a:solidFill>
                    <a:schemeClr val="dk1"/>
                  </a:solidFill>
                  <a:latin typeface="Calibri"/>
                  <a:ea typeface="Calibri"/>
                  <a:cs typeface="Calibri"/>
                  <a:sym typeface="Calibri"/>
                </a:rPr>
                <a:t>Labor relations</a:t>
              </a:r>
              <a:endParaRPr b="0" i="0" sz="2200" u="none" cap="none" strike="noStrike">
                <a:solidFill>
                  <a:schemeClr val="dk1"/>
                </a:solidFill>
                <a:latin typeface="Calibri"/>
                <a:ea typeface="Calibri"/>
                <a:cs typeface="Calibri"/>
                <a:sym typeface="Calibri"/>
              </a:endParaRPr>
            </a:p>
            <a:p>
              <a:pPr indent="-228600" lvl="1" marL="228600" marR="0" rtl="0" algn="l">
                <a:lnSpc>
                  <a:spcPct val="90000"/>
                </a:lnSpc>
                <a:spcBef>
                  <a:spcPts val="330"/>
                </a:spcBef>
                <a:spcAft>
                  <a:spcPts val="0"/>
                </a:spcAft>
                <a:buClr>
                  <a:schemeClr val="dk1"/>
                </a:buClr>
                <a:buSzPts val="2200"/>
                <a:buFont typeface="Calibri"/>
                <a:buChar char="•"/>
              </a:pPr>
              <a:r>
                <a:rPr b="0" i="0" lang="en-US" sz="2200" u="none" cap="none" strike="noStrike">
                  <a:solidFill>
                    <a:schemeClr val="dk1"/>
                  </a:solidFill>
                  <a:latin typeface="Calibri"/>
                  <a:ea typeface="Calibri"/>
                  <a:cs typeface="Calibri"/>
                  <a:sym typeface="Calibri"/>
                </a:rPr>
                <a:t>Investment in human capital and communities </a:t>
              </a:r>
              <a:endParaRPr b="0" i="0" sz="2200" u="none" cap="none" strike="noStrike">
                <a:solidFill>
                  <a:schemeClr val="dk1"/>
                </a:solidFill>
                <a:latin typeface="Calibri"/>
                <a:ea typeface="Calibri"/>
                <a:cs typeface="Calibri"/>
                <a:sym typeface="Calibri"/>
              </a:endParaRPr>
            </a:p>
            <a:p>
              <a:pPr indent="-228600" lvl="1" marL="228600" marR="0" rtl="0" algn="l">
                <a:lnSpc>
                  <a:spcPct val="90000"/>
                </a:lnSpc>
                <a:spcBef>
                  <a:spcPts val="330"/>
                </a:spcBef>
                <a:spcAft>
                  <a:spcPts val="0"/>
                </a:spcAft>
                <a:buClr>
                  <a:schemeClr val="dk1"/>
                </a:buClr>
                <a:buSzPts val="2200"/>
                <a:buFont typeface="Calibri"/>
                <a:buChar char="•"/>
              </a:pPr>
              <a:r>
                <a:rPr b="0" i="0" lang="en-US" sz="2200" u="none" cap="none" strike="noStrike">
                  <a:solidFill>
                    <a:schemeClr val="dk1"/>
                  </a:solidFill>
                  <a:latin typeface="Calibri"/>
                  <a:ea typeface="Calibri"/>
                  <a:cs typeface="Calibri"/>
                  <a:sym typeface="Calibri"/>
                </a:rPr>
                <a:t>human rights issues</a:t>
              </a:r>
              <a:endParaRPr b="0" i="0" sz="2200" u="none" cap="none" strike="noStrike">
                <a:solidFill>
                  <a:schemeClr val="dk1"/>
                </a:solidFill>
                <a:latin typeface="Calibri"/>
                <a:ea typeface="Calibri"/>
                <a:cs typeface="Calibri"/>
                <a:sym typeface="Calibri"/>
              </a:endParaRPr>
            </a:p>
          </p:txBody>
        </p:sp>
        <p:sp>
          <p:nvSpPr>
            <p:cNvPr id="201" name="Google Shape;201;p15"/>
            <p:cNvSpPr/>
            <p:nvPr/>
          </p:nvSpPr>
          <p:spPr>
            <a:xfrm>
              <a:off x="6945194" y="5089"/>
              <a:ext cx="3044768" cy="633600"/>
            </a:xfrm>
            <a:prstGeom prst="rect">
              <a:avLst/>
            </a:prstGeom>
            <a:solidFill>
              <a:srgbClr val="7ACA5F"/>
            </a:solidFill>
            <a:ln cap="flat" cmpd="sng" w="12700">
              <a:solidFill>
                <a:srgbClr val="7ACA5F"/>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p15"/>
            <p:cNvSpPr txBox="1"/>
            <p:nvPr/>
          </p:nvSpPr>
          <p:spPr>
            <a:xfrm>
              <a:off x="6945194" y="5089"/>
              <a:ext cx="3044768" cy="633600"/>
            </a:xfrm>
            <a:prstGeom prst="rect">
              <a:avLst/>
            </a:prstGeom>
            <a:noFill/>
            <a:ln>
              <a:noFill/>
            </a:ln>
          </p:spPr>
          <p:txBody>
            <a:bodyPr anchorCtr="0" anchor="ctr" bIns="89400" lIns="156450" spcFirstLastPara="1" rIns="156450" wrap="square" tIns="89400">
              <a:noAutofit/>
            </a:bodyPr>
            <a:lstStyle/>
            <a:p>
              <a:pPr indent="0" lvl="0" marL="0" marR="0" rtl="0" algn="ctr">
                <a:lnSpc>
                  <a:spcPct val="90000"/>
                </a:lnSpc>
                <a:spcBef>
                  <a:spcPts val="0"/>
                </a:spcBef>
                <a:spcAft>
                  <a:spcPts val="0"/>
                </a:spcAft>
                <a:buClr>
                  <a:schemeClr val="lt1"/>
                </a:buClr>
                <a:buSzPts val="2200"/>
                <a:buFont typeface="Calibri"/>
                <a:buNone/>
              </a:pPr>
              <a:r>
                <a:rPr b="1" i="0" lang="en-US" sz="2200" u="none" cap="none" strike="noStrike">
                  <a:solidFill>
                    <a:schemeClr val="lt1"/>
                  </a:solidFill>
                  <a:latin typeface="Calibri"/>
                  <a:ea typeface="Calibri"/>
                  <a:cs typeface="Calibri"/>
                  <a:sym typeface="Calibri"/>
                </a:rPr>
                <a:t>Governance factors</a:t>
              </a:r>
              <a:endParaRPr b="0" i="0" sz="2200" u="none" cap="none" strike="noStrike">
                <a:solidFill>
                  <a:schemeClr val="lt1"/>
                </a:solidFill>
                <a:latin typeface="Calibri"/>
                <a:ea typeface="Calibri"/>
                <a:cs typeface="Calibri"/>
                <a:sym typeface="Calibri"/>
              </a:endParaRPr>
            </a:p>
          </p:txBody>
        </p:sp>
        <p:sp>
          <p:nvSpPr>
            <p:cNvPr id="203" name="Google Shape;203;p15"/>
            <p:cNvSpPr/>
            <p:nvPr/>
          </p:nvSpPr>
          <p:spPr>
            <a:xfrm>
              <a:off x="6945194" y="638689"/>
              <a:ext cx="3044768" cy="2677919"/>
            </a:xfrm>
            <a:prstGeom prst="rect">
              <a:avLst/>
            </a:prstGeom>
            <a:solidFill>
              <a:srgbClr val="D4E9D0">
                <a:alpha val="89411"/>
              </a:srgbClr>
            </a:solidFill>
            <a:ln cap="flat" cmpd="sng" w="12700">
              <a:solidFill>
                <a:srgbClr val="D4E9D0">
                  <a:alpha val="89411"/>
                </a:srgbClr>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 name="Google Shape;204;p15"/>
            <p:cNvSpPr txBox="1"/>
            <p:nvPr/>
          </p:nvSpPr>
          <p:spPr>
            <a:xfrm>
              <a:off x="6945194" y="638689"/>
              <a:ext cx="3044768" cy="2677919"/>
            </a:xfrm>
            <a:prstGeom prst="rect">
              <a:avLst/>
            </a:prstGeom>
            <a:noFill/>
            <a:ln>
              <a:noFill/>
            </a:ln>
          </p:spPr>
          <p:txBody>
            <a:bodyPr anchorCtr="0" anchor="t" bIns="176000" lIns="117325" spcFirstLastPara="1" rIns="156450" wrap="square" tIns="117325">
              <a:noAutofit/>
            </a:bodyPr>
            <a:lstStyle/>
            <a:p>
              <a:pPr indent="-228600" lvl="1" marL="228600" marR="0" rtl="0" algn="l">
                <a:lnSpc>
                  <a:spcPct val="90000"/>
                </a:lnSpc>
                <a:spcBef>
                  <a:spcPts val="0"/>
                </a:spcBef>
                <a:spcAft>
                  <a:spcPts val="0"/>
                </a:spcAft>
                <a:buClr>
                  <a:schemeClr val="dk1"/>
                </a:buClr>
                <a:buSzPts val="2200"/>
                <a:buFont typeface="Calibri"/>
                <a:buChar char="•"/>
              </a:pPr>
              <a:r>
                <a:rPr b="0" i="0" lang="en-US" sz="2200" u="none" cap="none" strike="noStrike">
                  <a:solidFill>
                    <a:schemeClr val="dk1"/>
                  </a:solidFill>
                  <a:latin typeface="Calibri"/>
                  <a:ea typeface="Calibri"/>
                  <a:cs typeface="Calibri"/>
                  <a:sym typeface="Calibri"/>
                </a:rPr>
                <a:t>Management structures</a:t>
              </a:r>
              <a:endParaRPr b="0" i="0" sz="1400" u="none" cap="none" strike="noStrike">
                <a:solidFill>
                  <a:srgbClr val="000000"/>
                </a:solidFill>
                <a:latin typeface="Arial"/>
                <a:ea typeface="Arial"/>
                <a:cs typeface="Arial"/>
                <a:sym typeface="Arial"/>
              </a:endParaRPr>
            </a:p>
            <a:p>
              <a:pPr indent="-228600" lvl="1" marL="228600" marR="0" rtl="0" algn="l">
                <a:lnSpc>
                  <a:spcPct val="90000"/>
                </a:lnSpc>
                <a:spcBef>
                  <a:spcPts val="330"/>
                </a:spcBef>
                <a:spcAft>
                  <a:spcPts val="0"/>
                </a:spcAft>
                <a:buClr>
                  <a:schemeClr val="dk1"/>
                </a:buClr>
                <a:buSzPts val="2200"/>
                <a:buFont typeface="Calibri"/>
                <a:buChar char="•"/>
              </a:pPr>
              <a:r>
                <a:rPr b="0" i="0" lang="en-US" sz="2200" u="none" cap="none" strike="noStrike">
                  <a:solidFill>
                    <a:schemeClr val="dk1"/>
                  </a:solidFill>
                  <a:latin typeface="Calibri"/>
                  <a:ea typeface="Calibri"/>
                  <a:cs typeface="Calibri"/>
                  <a:sym typeface="Calibri"/>
                </a:rPr>
                <a:t>Employee relations </a:t>
              </a:r>
              <a:endParaRPr b="0" i="0" sz="1400" u="none" cap="none" strike="noStrike">
                <a:solidFill>
                  <a:srgbClr val="000000"/>
                </a:solidFill>
                <a:latin typeface="Arial"/>
                <a:ea typeface="Arial"/>
                <a:cs typeface="Arial"/>
                <a:sym typeface="Arial"/>
              </a:endParaRPr>
            </a:p>
            <a:p>
              <a:pPr indent="-228600" lvl="1" marL="228600" marR="0" rtl="0" algn="l">
                <a:lnSpc>
                  <a:spcPct val="90000"/>
                </a:lnSpc>
                <a:spcBef>
                  <a:spcPts val="330"/>
                </a:spcBef>
                <a:spcAft>
                  <a:spcPts val="0"/>
                </a:spcAft>
                <a:buClr>
                  <a:schemeClr val="dk1"/>
                </a:buClr>
                <a:buSzPts val="2200"/>
                <a:buFont typeface="Calibri"/>
                <a:buChar char="•"/>
              </a:pPr>
              <a:r>
                <a:rPr b="0" i="0" lang="en-US" sz="2200" u="none" cap="none" strike="noStrike">
                  <a:solidFill>
                    <a:schemeClr val="dk1"/>
                  </a:solidFill>
                  <a:latin typeface="Calibri"/>
                  <a:ea typeface="Calibri"/>
                  <a:cs typeface="Calibri"/>
                  <a:sym typeface="Calibri"/>
                </a:rPr>
                <a:t>Executive remuneration</a:t>
              </a:r>
              <a:endParaRPr b="0" i="0" sz="2200" u="none" cap="none" strike="noStrike">
                <a:solidFill>
                  <a:schemeClr val="dk1"/>
                </a:solidFill>
                <a:latin typeface="Calibri"/>
                <a:ea typeface="Calibri"/>
                <a:cs typeface="Calibri"/>
                <a:sym typeface="Calibri"/>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16"/>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Sustainable finance (2/5)</a:t>
            </a:r>
            <a:endParaRPr/>
          </a:p>
        </p:txBody>
      </p:sp>
      <p:sp>
        <p:nvSpPr>
          <p:cNvPr id="210" name="Google Shape;210;p16"/>
          <p:cNvSpPr txBox="1"/>
          <p:nvPr>
            <p:ph idx="1" type="body"/>
          </p:nvPr>
        </p:nvSpPr>
        <p:spPr>
          <a:xfrm>
            <a:off x="172228" y="1323975"/>
            <a:ext cx="11563350" cy="840727"/>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chemeClr val="dk1"/>
              </a:buClr>
              <a:buSzPts val="2400"/>
              <a:buNone/>
            </a:pPr>
            <a:r>
              <a:rPr lang="en-US" sz="2400"/>
              <a:t>On 6</a:t>
            </a:r>
            <a:r>
              <a:rPr baseline="30000" lang="en-US" sz="2400"/>
              <a:t>th</a:t>
            </a:r>
            <a:r>
              <a:rPr lang="en-US" sz="2400"/>
              <a:t> July 2021 EC published the </a:t>
            </a:r>
            <a:r>
              <a:rPr b="1" lang="en-US" sz="2400">
                <a:solidFill>
                  <a:srgbClr val="54A838"/>
                </a:solidFill>
              </a:rPr>
              <a:t>“Strategy for financing the transition to a sustainable economy”</a:t>
            </a:r>
            <a:r>
              <a:rPr lang="en-US" sz="2400">
                <a:solidFill>
                  <a:srgbClr val="54A838"/>
                </a:solidFill>
              </a:rPr>
              <a:t>. </a:t>
            </a:r>
            <a:r>
              <a:rPr lang="en-US" sz="2400"/>
              <a:t>Four main areas for action are identified:</a:t>
            </a:r>
            <a:endParaRPr/>
          </a:p>
          <a:p>
            <a:pPr indent="0" lvl="0" marL="0" rtl="0" algn="just">
              <a:lnSpc>
                <a:spcPct val="90000"/>
              </a:lnSpc>
              <a:spcBef>
                <a:spcPts val="1000"/>
              </a:spcBef>
              <a:spcAft>
                <a:spcPts val="0"/>
              </a:spcAft>
              <a:buClr>
                <a:schemeClr val="dk1"/>
              </a:buClr>
              <a:buSzPts val="2800"/>
              <a:buNone/>
            </a:pPr>
            <a:r>
              <a:t/>
            </a:r>
            <a:endParaRPr/>
          </a:p>
          <a:p>
            <a:pPr indent="0" lvl="0" marL="0" rtl="0" algn="just">
              <a:lnSpc>
                <a:spcPct val="90000"/>
              </a:lnSpc>
              <a:spcBef>
                <a:spcPts val="1000"/>
              </a:spcBef>
              <a:spcAft>
                <a:spcPts val="0"/>
              </a:spcAft>
              <a:buClr>
                <a:schemeClr val="dk1"/>
              </a:buClr>
              <a:buSzPts val="2800"/>
              <a:buNone/>
            </a:pPr>
            <a:r>
              <a:t/>
            </a:r>
            <a:endParaRPr/>
          </a:p>
          <a:p>
            <a:pPr indent="0" lvl="0" marL="0" rtl="0" algn="just">
              <a:lnSpc>
                <a:spcPct val="90000"/>
              </a:lnSpc>
              <a:spcBef>
                <a:spcPts val="1000"/>
              </a:spcBef>
              <a:spcAft>
                <a:spcPts val="0"/>
              </a:spcAft>
              <a:buClr>
                <a:schemeClr val="dk1"/>
              </a:buClr>
              <a:buSzPts val="2500"/>
              <a:buNone/>
            </a:pPr>
            <a:r>
              <a:t/>
            </a:r>
            <a:endParaRPr sz="2500"/>
          </a:p>
        </p:txBody>
      </p:sp>
      <p:grpSp>
        <p:nvGrpSpPr>
          <p:cNvPr id="211" name="Google Shape;211;p16"/>
          <p:cNvGrpSpPr/>
          <p:nvPr/>
        </p:nvGrpSpPr>
        <p:grpSpPr>
          <a:xfrm>
            <a:off x="459105" y="2038524"/>
            <a:ext cx="11126830" cy="3970390"/>
            <a:chOff x="2683" y="0"/>
            <a:chExt cx="11126830" cy="3970390"/>
          </a:xfrm>
        </p:grpSpPr>
        <p:sp>
          <p:nvSpPr>
            <p:cNvPr id="212" name="Google Shape;212;p16"/>
            <p:cNvSpPr/>
            <p:nvPr/>
          </p:nvSpPr>
          <p:spPr>
            <a:xfrm>
              <a:off x="2683" y="0"/>
              <a:ext cx="2633569" cy="3970390"/>
            </a:xfrm>
            <a:prstGeom prst="roundRect">
              <a:avLst>
                <a:gd fmla="val 10000" name="adj"/>
              </a:avLst>
            </a:prstGeom>
            <a:solidFill>
              <a:srgbClr val="CAEBD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p16"/>
            <p:cNvSpPr txBox="1"/>
            <p:nvPr/>
          </p:nvSpPr>
          <p:spPr>
            <a:xfrm>
              <a:off x="2683" y="0"/>
              <a:ext cx="2633569" cy="1191117"/>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chemeClr val="dk1"/>
                </a:buClr>
                <a:buSzPts val="1500"/>
                <a:buFont typeface="Calibri"/>
                <a:buNone/>
              </a:pPr>
              <a:r>
                <a:rPr b="1" i="0" lang="en-US" sz="1500" u="none" cap="none" strike="noStrike">
                  <a:solidFill>
                    <a:schemeClr val="dk1"/>
                  </a:solidFill>
                  <a:latin typeface="Calibri"/>
                  <a:ea typeface="Calibri"/>
                  <a:cs typeface="Calibri"/>
                  <a:sym typeface="Calibri"/>
                </a:rPr>
                <a:t>Financing the transition of the real economy towards sustainability</a:t>
              </a:r>
              <a:endParaRPr b="0" i="0" sz="1500" u="none" cap="none" strike="noStrike">
                <a:solidFill>
                  <a:schemeClr val="dk1"/>
                </a:solidFill>
                <a:latin typeface="Calibri"/>
                <a:ea typeface="Calibri"/>
                <a:cs typeface="Calibri"/>
                <a:sym typeface="Calibri"/>
              </a:endParaRPr>
            </a:p>
          </p:txBody>
        </p:sp>
        <p:sp>
          <p:nvSpPr>
            <p:cNvPr id="214" name="Google Shape;214;p16"/>
            <p:cNvSpPr/>
            <p:nvPr/>
          </p:nvSpPr>
          <p:spPr>
            <a:xfrm>
              <a:off x="266040" y="1191456"/>
              <a:ext cx="2106855" cy="780022"/>
            </a:xfrm>
            <a:prstGeom prst="roundRect">
              <a:avLst>
                <a:gd fmla="val 10000" name="adj"/>
              </a:avLst>
            </a:prstGeom>
            <a:solidFill>
              <a:srgbClr val="0DCF9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 name="Google Shape;215;p16"/>
            <p:cNvSpPr txBox="1"/>
            <p:nvPr/>
          </p:nvSpPr>
          <p:spPr>
            <a:xfrm>
              <a:off x="288886" y="1214302"/>
              <a:ext cx="2061163" cy="734330"/>
            </a:xfrm>
            <a:prstGeom prst="rect">
              <a:avLst/>
            </a:prstGeom>
            <a:noFill/>
            <a:ln>
              <a:noFill/>
            </a:ln>
          </p:spPr>
          <p:txBody>
            <a:bodyPr anchorCtr="0" anchor="ctr" bIns="17125" lIns="22850" spcFirstLastPara="1" rIns="22850" wrap="square" tIns="17125">
              <a:noAutofit/>
            </a:bodyPr>
            <a:lstStyle/>
            <a:p>
              <a:pPr indent="0" lvl="0" marL="0" marR="0" rtl="0" algn="ctr">
                <a:lnSpc>
                  <a:spcPct val="90000"/>
                </a:lnSpc>
                <a:spcBef>
                  <a:spcPts val="0"/>
                </a:spcBef>
                <a:spcAft>
                  <a:spcPts val="0"/>
                </a:spcAft>
                <a:buClr>
                  <a:schemeClr val="dk1"/>
                </a:buClr>
                <a:buSzPts val="900"/>
                <a:buFont typeface="Calibri"/>
                <a:buNone/>
              </a:pPr>
              <a:r>
                <a:rPr b="1" i="0" lang="en-US" sz="900" u="none" cap="none" strike="noStrike">
                  <a:solidFill>
                    <a:schemeClr val="dk1"/>
                  </a:solidFill>
                  <a:latin typeface="Calibri"/>
                  <a:ea typeface="Calibri"/>
                  <a:cs typeface="Calibri"/>
                  <a:sym typeface="Calibri"/>
                </a:rPr>
                <a:t>Recognising transition efforts</a:t>
              </a:r>
              <a:endParaRPr b="0" i="0" sz="900" u="none" cap="none" strike="noStrike">
                <a:solidFill>
                  <a:schemeClr val="dk1"/>
                </a:solidFill>
                <a:latin typeface="Calibri"/>
                <a:ea typeface="Calibri"/>
                <a:cs typeface="Calibri"/>
                <a:sym typeface="Calibri"/>
              </a:endParaRPr>
            </a:p>
          </p:txBody>
        </p:sp>
        <p:sp>
          <p:nvSpPr>
            <p:cNvPr id="216" name="Google Shape;216;p16"/>
            <p:cNvSpPr/>
            <p:nvPr/>
          </p:nvSpPr>
          <p:spPr>
            <a:xfrm>
              <a:off x="266040" y="2091482"/>
              <a:ext cx="2106855" cy="780022"/>
            </a:xfrm>
            <a:prstGeom prst="roundRect">
              <a:avLst>
                <a:gd fmla="val 10000" name="adj"/>
              </a:avLst>
            </a:prstGeom>
            <a:solidFill>
              <a:srgbClr val="12D08E"/>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 name="Google Shape;217;p16"/>
            <p:cNvSpPr txBox="1"/>
            <p:nvPr/>
          </p:nvSpPr>
          <p:spPr>
            <a:xfrm>
              <a:off x="288886" y="2114328"/>
              <a:ext cx="2061163" cy="734330"/>
            </a:xfrm>
            <a:prstGeom prst="rect">
              <a:avLst/>
            </a:prstGeom>
            <a:noFill/>
            <a:ln>
              <a:noFill/>
            </a:ln>
          </p:spPr>
          <p:txBody>
            <a:bodyPr anchorCtr="0" anchor="ctr" bIns="17125" lIns="22850" spcFirstLastPara="1" rIns="22850" wrap="square" tIns="17125">
              <a:noAutofit/>
            </a:bodyPr>
            <a:lstStyle/>
            <a:p>
              <a:pPr indent="0" lvl="0" marL="0" marR="0" rtl="0" algn="ctr">
                <a:lnSpc>
                  <a:spcPct val="90000"/>
                </a:lnSpc>
                <a:spcBef>
                  <a:spcPts val="0"/>
                </a:spcBef>
                <a:spcAft>
                  <a:spcPts val="0"/>
                </a:spcAft>
                <a:buClr>
                  <a:schemeClr val="dk1"/>
                </a:buClr>
                <a:buSzPts val="900"/>
                <a:buFont typeface="Calibri"/>
                <a:buNone/>
              </a:pPr>
              <a:r>
                <a:rPr b="1" i="0" lang="en-US" sz="900" u="none" cap="none" strike="noStrike">
                  <a:solidFill>
                    <a:schemeClr val="dk1"/>
                  </a:solidFill>
                  <a:latin typeface="Calibri"/>
                  <a:ea typeface="Calibri"/>
                  <a:cs typeface="Calibri"/>
                  <a:sym typeface="Calibri"/>
                </a:rPr>
                <a:t>Including additional sustainable activities in the EU Taxonomy</a:t>
              </a:r>
              <a:endParaRPr b="0" i="0" sz="900" u="none" cap="none" strike="noStrike">
                <a:solidFill>
                  <a:schemeClr val="dk1"/>
                </a:solidFill>
                <a:latin typeface="Calibri"/>
                <a:ea typeface="Calibri"/>
                <a:cs typeface="Calibri"/>
                <a:sym typeface="Calibri"/>
              </a:endParaRPr>
            </a:p>
          </p:txBody>
        </p:sp>
        <p:sp>
          <p:nvSpPr>
            <p:cNvPr id="218" name="Google Shape;218;p16"/>
            <p:cNvSpPr/>
            <p:nvPr/>
          </p:nvSpPr>
          <p:spPr>
            <a:xfrm>
              <a:off x="266040" y="2991508"/>
              <a:ext cx="2106855" cy="780022"/>
            </a:xfrm>
            <a:prstGeom prst="roundRect">
              <a:avLst>
                <a:gd fmla="val 10000" name="adj"/>
              </a:avLst>
            </a:prstGeom>
            <a:solidFill>
              <a:srgbClr val="16D38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p16"/>
            <p:cNvSpPr txBox="1"/>
            <p:nvPr/>
          </p:nvSpPr>
          <p:spPr>
            <a:xfrm>
              <a:off x="288886" y="3014354"/>
              <a:ext cx="2061163" cy="734330"/>
            </a:xfrm>
            <a:prstGeom prst="rect">
              <a:avLst/>
            </a:prstGeom>
            <a:noFill/>
            <a:ln>
              <a:noFill/>
            </a:ln>
          </p:spPr>
          <p:txBody>
            <a:bodyPr anchorCtr="0" anchor="ctr" bIns="17125" lIns="22850" spcFirstLastPara="1" rIns="22850" wrap="square" tIns="17125">
              <a:noAutofit/>
            </a:bodyPr>
            <a:lstStyle/>
            <a:p>
              <a:pPr indent="0" lvl="0" marL="0" marR="0" rtl="0" algn="ctr">
                <a:lnSpc>
                  <a:spcPct val="90000"/>
                </a:lnSpc>
                <a:spcBef>
                  <a:spcPts val="0"/>
                </a:spcBef>
                <a:spcAft>
                  <a:spcPts val="0"/>
                </a:spcAft>
                <a:buClr>
                  <a:schemeClr val="dk1"/>
                </a:buClr>
                <a:buSzPts val="900"/>
                <a:buFont typeface="Calibri"/>
                <a:buNone/>
              </a:pPr>
              <a:r>
                <a:rPr b="1" i="0" lang="en-US" sz="900" u="none" cap="none" strike="noStrike">
                  <a:solidFill>
                    <a:schemeClr val="dk1"/>
                  </a:solidFill>
                  <a:latin typeface="Calibri"/>
                  <a:ea typeface="Calibri"/>
                  <a:cs typeface="Calibri"/>
                  <a:sym typeface="Calibri"/>
                </a:rPr>
                <a:t>Extending the framework of sustainable finance standards and labels</a:t>
              </a:r>
              <a:endParaRPr b="0" i="0" sz="900" u="none" cap="none" strike="noStrike">
                <a:solidFill>
                  <a:schemeClr val="dk1"/>
                </a:solidFill>
                <a:latin typeface="Calibri"/>
                <a:ea typeface="Calibri"/>
                <a:cs typeface="Calibri"/>
                <a:sym typeface="Calibri"/>
              </a:endParaRPr>
            </a:p>
          </p:txBody>
        </p:sp>
        <p:sp>
          <p:nvSpPr>
            <p:cNvPr id="220" name="Google Shape;220;p16"/>
            <p:cNvSpPr/>
            <p:nvPr/>
          </p:nvSpPr>
          <p:spPr>
            <a:xfrm>
              <a:off x="2833770" y="0"/>
              <a:ext cx="2633569" cy="3970390"/>
            </a:xfrm>
            <a:prstGeom prst="roundRect">
              <a:avLst>
                <a:gd fmla="val 10000" name="adj"/>
              </a:avLst>
            </a:prstGeom>
            <a:solidFill>
              <a:srgbClr val="CAEBD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Google Shape;221;p16"/>
            <p:cNvSpPr txBox="1"/>
            <p:nvPr/>
          </p:nvSpPr>
          <p:spPr>
            <a:xfrm>
              <a:off x="2833770" y="0"/>
              <a:ext cx="2633569" cy="1191117"/>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chemeClr val="dk1"/>
                </a:buClr>
                <a:buSzPts val="1500"/>
                <a:buFont typeface="Calibri"/>
                <a:buNone/>
              </a:pPr>
              <a:r>
                <a:rPr b="1" i="0" lang="en-US" sz="1500" u="none" cap="none" strike="noStrike">
                  <a:solidFill>
                    <a:schemeClr val="dk1"/>
                  </a:solidFill>
                  <a:latin typeface="Calibri"/>
                  <a:ea typeface="Calibri"/>
                  <a:cs typeface="Calibri"/>
                  <a:sym typeface="Calibri"/>
                </a:rPr>
                <a:t>Towards a more inclusive sustainable finance framework</a:t>
              </a:r>
              <a:endParaRPr b="0" i="0" sz="1500" u="none" cap="none" strike="noStrike">
                <a:solidFill>
                  <a:schemeClr val="dk1"/>
                </a:solidFill>
                <a:latin typeface="Calibri"/>
                <a:ea typeface="Calibri"/>
                <a:cs typeface="Calibri"/>
                <a:sym typeface="Calibri"/>
              </a:endParaRPr>
            </a:p>
          </p:txBody>
        </p:sp>
        <p:sp>
          <p:nvSpPr>
            <p:cNvPr id="222" name="Google Shape;222;p16"/>
            <p:cNvSpPr/>
            <p:nvPr/>
          </p:nvSpPr>
          <p:spPr>
            <a:xfrm>
              <a:off x="3097127" y="1191868"/>
              <a:ext cx="2106855" cy="459318"/>
            </a:xfrm>
            <a:prstGeom prst="roundRect">
              <a:avLst>
                <a:gd fmla="val 10000" name="adj"/>
              </a:avLst>
            </a:prstGeom>
            <a:solidFill>
              <a:srgbClr val="1BD57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 name="Google Shape;223;p16"/>
            <p:cNvSpPr txBox="1"/>
            <p:nvPr/>
          </p:nvSpPr>
          <p:spPr>
            <a:xfrm>
              <a:off x="3110580" y="1205321"/>
              <a:ext cx="2079949" cy="432412"/>
            </a:xfrm>
            <a:prstGeom prst="rect">
              <a:avLst/>
            </a:prstGeom>
            <a:noFill/>
            <a:ln>
              <a:noFill/>
            </a:ln>
          </p:spPr>
          <p:txBody>
            <a:bodyPr anchorCtr="0" anchor="ctr" bIns="17125" lIns="22850" spcFirstLastPara="1" rIns="22850" wrap="square" tIns="17125">
              <a:noAutofit/>
            </a:bodyPr>
            <a:lstStyle/>
            <a:p>
              <a:pPr indent="0" lvl="0" marL="0" marR="0" rtl="0" algn="ctr">
                <a:lnSpc>
                  <a:spcPct val="90000"/>
                </a:lnSpc>
                <a:spcBef>
                  <a:spcPts val="0"/>
                </a:spcBef>
                <a:spcAft>
                  <a:spcPts val="0"/>
                </a:spcAft>
                <a:buClr>
                  <a:schemeClr val="dk1"/>
                </a:buClr>
                <a:buSzPts val="900"/>
                <a:buFont typeface="Calibri"/>
                <a:buNone/>
              </a:pPr>
              <a:r>
                <a:rPr b="1" i="0" lang="en-US" sz="900" u="none" cap="none" strike="noStrike">
                  <a:solidFill>
                    <a:schemeClr val="dk1"/>
                  </a:solidFill>
                  <a:latin typeface="Calibri"/>
                  <a:ea typeface="Calibri"/>
                  <a:cs typeface="Calibri"/>
                  <a:sym typeface="Calibri"/>
                </a:rPr>
                <a:t>Empowering retail investors and SMEs to access sustainable finance opportunities</a:t>
              </a:r>
              <a:endParaRPr b="0" i="0" sz="900" u="none" cap="none" strike="noStrike">
                <a:solidFill>
                  <a:schemeClr val="dk1"/>
                </a:solidFill>
                <a:latin typeface="Calibri"/>
                <a:ea typeface="Calibri"/>
                <a:cs typeface="Calibri"/>
                <a:sym typeface="Calibri"/>
              </a:endParaRPr>
            </a:p>
          </p:txBody>
        </p:sp>
        <p:sp>
          <p:nvSpPr>
            <p:cNvPr id="224" name="Google Shape;224;p16"/>
            <p:cNvSpPr/>
            <p:nvPr/>
          </p:nvSpPr>
          <p:spPr>
            <a:xfrm>
              <a:off x="3097127" y="1721851"/>
              <a:ext cx="2106855" cy="459318"/>
            </a:xfrm>
            <a:prstGeom prst="roundRect">
              <a:avLst>
                <a:gd fmla="val 10000" name="adj"/>
              </a:avLst>
            </a:prstGeom>
            <a:solidFill>
              <a:srgbClr val="1FD768"/>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5" name="Google Shape;225;p16"/>
            <p:cNvSpPr txBox="1"/>
            <p:nvPr/>
          </p:nvSpPr>
          <p:spPr>
            <a:xfrm>
              <a:off x="3110580" y="1735304"/>
              <a:ext cx="2079949" cy="432412"/>
            </a:xfrm>
            <a:prstGeom prst="rect">
              <a:avLst/>
            </a:prstGeom>
            <a:noFill/>
            <a:ln>
              <a:noFill/>
            </a:ln>
          </p:spPr>
          <p:txBody>
            <a:bodyPr anchorCtr="0" anchor="ctr" bIns="17125" lIns="22850" spcFirstLastPara="1" rIns="22850" wrap="square" tIns="17125">
              <a:noAutofit/>
            </a:bodyPr>
            <a:lstStyle/>
            <a:p>
              <a:pPr indent="0" lvl="0" marL="0" marR="0" rtl="0" algn="ctr">
                <a:lnSpc>
                  <a:spcPct val="90000"/>
                </a:lnSpc>
                <a:spcBef>
                  <a:spcPts val="0"/>
                </a:spcBef>
                <a:spcAft>
                  <a:spcPts val="0"/>
                </a:spcAft>
                <a:buClr>
                  <a:schemeClr val="dk1"/>
                </a:buClr>
                <a:buSzPts val="900"/>
                <a:buFont typeface="Calibri"/>
                <a:buNone/>
              </a:pPr>
              <a:r>
                <a:rPr b="1" i="0" lang="en-US" sz="900" u="none" cap="none" strike="noStrike">
                  <a:solidFill>
                    <a:schemeClr val="dk1"/>
                  </a:solidFill>
                  <a:latin typeface="Calibri"/>
                  <a:ea typeface="Calibri"/>
                  <a:cs typeface="Calibri"/>
                  <a:sym typeface="Calibri"/>
                </a:rPr>
                <a:t>Leveraging the opportunities digital technologies offer for sustainable finance</a:t>
              </a:r>
              <a:endParaRPr b="0" i="0" sz="900" u="none" cap="none" strike="noStrike">
                <a:solidFill>
                  <a:schemeClr val="dk1"/>
                </a:solidFill>
                <a:latin typeface="Calibri"/>
                <a:ea typeface="Calibri"/>
                <a:cs typeface="Calibri"/>
                <a:sym typeface="Calibri"/>
              </a:endParaRPr>
            </a:p>
          </p:txBody>
        </p:sp>
        <p:sp>
          <p:nvSpPr>
            <p:cNvPr id="226" name="Google Shape;226;p16"/>
            <p:cNvSpPr/>
            <p:nvPr/>
          </p:nvSpPr>
          <p:spPr>
            <a:xfrm>
              <a:off x="3097127" y="2251834"/>
              <a:ext cx="2106855" cy="459318"/>
            </a:xfrm>
            <a:prstGeom prst="roundRect">
              <a:avLst>
                <a:gd fmla="val 10000" name="adj"/>
              </a:avLst>
            </a:prstGeom>
            <a:solidFill>
              <a:srgbClr val="23D95D"/>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p16"/>
            <p:cNvSpPr txBox="1"/>
            <p:nvPr/>
          </p:nvSpPr>
          <p:spPr>
            <a:xfrm>
              <a:off x="3110580" y="2265287"/>
              <a:ext cx="2079949" cy="432412"/>
            </a:xfrm>
            <a:prstGeom prst="rect">
              <a:avLst/>
            </a:prstGeom>
            <a:noFill/>
            <a:ln>
              <a:noFill/>
            </a:ln>
          </p:spPr>
          <p:txBody>
            <a:bodyPr anchorCtr="0" anchor="ctr" bIns="17125" lIns="22850" spcFirstLastPara="1" rIns="22850" wrap="square" tIns="17125">
              <a:noAutofit/>
            </a:bodyPr>
            <a:lstStyle/>
            <a:p>
              <a:pPr indent="0" lvl="0" marL="0" marR="0" rtl="0" algn="ctr">
                <a:lnSpc>
                  <a:spcPct val="90000"/>
                </a:lnSpc>
                <a:spcBef>
                  <a:spcPts val="0"/>
                </a:spcBef>
                <a:spcAft>
                  <a:spcPts val="0"/>
                </a:spcAft>
                <a:buClr>
                  <a:schemeClr val="dk1"/>
                </a:buClr>
                <a:buSzPts val="900"/>
                <a:buFont typeface="Calibri"/>
                <a:buNone/>
              </a:pPr>
              <a:r>
                <a:rPr b="1" i="0" lang="en-US" sz="900" u="none" cap="none" strike="noStrike">
                  <a:solidFill>
                    <a:schemeClr val="dk1"/>
                  </a:solidFill>
                  <a:latin typeface="Calibri"/>
                  <a:ea typeface="Calibri"/>
                  <a:cs typeface="Calibri"/>
                  <a:sym typeface="Calibri"/>
                </a:rPr>
                <a:t>Insurance: offering greater protection from climate and environmental risks</a:t>
              </a:r>
              <a:endParaRPr b="0" i="0" sz="900" u="none" cap="none" strike="noStrike">
                <a:solidFill>
                  <a:schemeClr val="dk1"/>
                </a:solidFill>
                <a:latin typeface="Calibri"/>
                <a:ea typeface="Calibri"/>
                <a:cs typeface="Calibri"/>
                <a:sym typeface="Calibri"/>
              </a:endParaRPr>
            </a:p>
          </p:txBody>
        </p:sp>
        <p:sp>
          <p:nvSpPr>
            <p:cNvPr id="228" name="Google Shape;228;p16"/>
            <p:cNvSpPr/>
            <p:nvPr/>
          </p:nvSpPr>
          <p:spPr>
            <a:xfrm>
              <a:off x="3097127" y="2781817"/>
              <a:ext cx="2106855" cy="459318"/>
            </a:xfrm>
            <a:prstGeom prst="roundRect">
              <a:avLst>
                <a:gd fmla="val 10000" name="adj"/>
              </a:avLst>
            </a:prstGeom>
            <a:solidFill>
              <a:srgbClr val="2CD754"/>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 name="Google Shape;229;p16"/>
            <p:cNvSpPr txBox="1"/>
            <p:nvPr/>
          </p:nvSpPr>
          <p:spPr>
            <a:xfrm>
              <a:off x="3110580" y="2795270"/>
              <a:ext cx="2079949" cy="432412"/>
            </a:xfrm>
            <a:prstGeom prst="rect">
              <a:avLst/>
            </a:prstGeom>
            <a:noFill/>
            <a:ln>
              <a:noFill/>
            </a:ln>
          </p:spPr>
          <p:txBody>
            <a:bodyPr anchorCtr="0" anchor="ctr" bIns="17125" lIns="22850" spcFirstLastPara="1" rIns="22850" wrap="square" tIns="17125">
              <a:noAutofit/>
            </a:bodyPr>
            <a:lstStyle/>
            <a:p>
              <a:pPr indent="0" lvl="0" marL="0" marR="0" rtl="0" algn="ctr">
                <a:lnSpc>
                  <a:spcPct val="90000"/>
                </a:lnSpc>
                <a:spcBef>
                  <a:spcPts val="0"/>
                </a:spcBef>
                <a:spcAft>
                  <a:spcPts val="0"/>
                </a:spcAft>
                <a:buClr>
                  <a:schemeClr val="dk1"/>
                </a:buClr>
                <a:buSzPts val="900"/>
                <a:buFont typeface="Calibri"/>
                <a:buNone/>
              </a:pPr>
              <a:r>
                <a:rPr b="1" i="0" lang="en-US" sz="900" u="none" cap="none" strike="noStrike">
                  <a:solidFill>
                    <a:schemeClr val="dk1"/>
                  </a:solidFill>
                  <a:latin typeface="Calibri"/>
                  <a:ea typeface="Calibri"/>
                  <a:cs typeface="Calibri"/>
                  <a:sym typeface="Calibri"/>
                </a:rPr>
                <a:t>Supporting credible social investments</a:t>
              </a:r>
              <a:endParaRPr b="0" i="0" sz="900" u="none" cap="none" strike="noStrike">
                <a:solidFill>
                  <a:schemeClr val="dk1"/>
                </a:solidFill>
                <a:latin typeface="Calibri"/>
                <a:ea typeface="Calibri"/>
                <a:cs typeface="Calibri"/>
                <a:sym typeface="Calibri"/>
              </a:endParaRPr>
            </a:p>
          </p:txBody>
        </p:sp>
        <p:sp>
          <p:nvSpPr>
            <p:cNvPr id="230" name="Google Shape;230;p16"/>
            <p:cNvSpPr/>
            <p:nvPr/>
          </p:nvSpPr>
          <p:spPr>
            <a:xfrm>
              <a:off x="3097127" y="3311800"/>
              <a:ext cx="2106855" cy="459318"/>
            </a:xfrm>
            <a:prstGeom prst="roundRect">
              <a:avLst>
                <a:gd fmla="val 10000" name="adj"/>
              </a:avLst>
            </a:prstGeom>
            <a:solidFill>
              <a:srgbClr val="34D54E"/>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 name="Google Shape;231;p16"/>
            <p:cNvSpPr txBox="1"/>
            <p:nvPr/>
          </p:nvSpPr>
          <p:spPr>
            <a:xfrm>
              <a:off x="3110580" y="3325253"/>
              <a:ext cx="2079949" cy="432412"/>
            </a:xfrm>
            <a:prstGeom prst="rect">
              <a:avLst/>
            </a:prstGeom>
            <a:noFill/>
            <a:ln>
              <a:noFill/>
            </a:ln>
          </p:spPr>
          <p:txBody>
            <a:bodyPr anchorCtr="0" anchor="ctr" bIns="17125" lIns="22850" spcFirstLastPara="1" rIns="22850" wrap="square" tIns="17125">
              <a:noAutofit/>
            </a:bodyPr>
            <a:lstStyle/>
            <a:p>
              <a:pPr indent="0" lvl="0" marL="0" marR="0" rtl="0" algn="ctr">
                <a:lnSpc>
                  <a:spcPct val="90000"/>
                </a:lnSpc>
                <a:spcBef>
                  <a:spcPts val="0"/>
                </a:spcBef>
                <a:spcAft>
                  <a:spcPts val="0"/>
                </a:spcAft>
                <a:buClr>
                  <a:schemeClr val="dk1"/>
                </a:buClr>
                <a:buSzPts val="900"/>
                <a:buFont typeface="Calibri"/>
                <a:buNone/>
              </a:pPr>
              <a:r>
                <a:rPr b="1" i="0" lang="en-US" sz="900" u="none" cap="none" strike="noStrike">
                  <a:solidFill>
                    <a:schemeClr val="dk1"/>
                  </a:solidFill>
                  <a:latin typeface="Calibri"/>
                  <a:ea typeface="Calibri"/>
                  <a:cs typeface="Calibri"/>
                  <a:sym typeface="Calibri"/>
                </a:rPr>
                <a:t>Green budgeting and risk-sharing mechanisms</a:t>
              </a:r>
              <a:endParaRPr b="0" i="0" sz="900" u="none" cap="none" strike="noStrike">
                <a:solidFill>
                  <a:schemeClr val="dk1"/>
                </a:solidFill>
                <a:latin typeface="Calibri"/>
                <a:ea typeface="Calibri"/>
                <a:cs typeface="Calibri"/>
                <a:sym typeface="Calibri"/>
              </a:endParaRPr>
            </a:p>
          </p:txBody>
        </p:sp>
        <p:sp>
          <p:nvSpPr>
            <p:cNvPr id="232" name="Google Shape;232;p16"/>
            <p:cNvSpPr/>
            <p:nvPr/>
          </p:nvSpPr>
          <p:spPr>
            <a:xfrm>
              <a:off x="5664857" y="0"/>
              <a:ext cx="2633569" cy="3970390"/>
            </a:xfrm>
            <a:prstGeom prst="roundRect">
              <a:avLst>
                <a:gd fmla="val 10000" name="adj"/>
              </a:avLst>
            </a:prstGeom>
            <a:solidFill>
              <a:srgbClr val="CAEBD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 name="Google Shape;233;p16"/>
            <p:cNvSpPr txBox="1"/>
            <p:nvPr/>
          </p:nvSpPr>
          <p:spPr>
            <a:xfrm>
              <a:off x="5664857" y="0"/>
              <a:ext cx="2633569" cy="1191117"/>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chemeClr val="dk1"/>
                </a:buClr>
                <a:buSzPts val="1500"/>
                <a:buFont typeface="Calibri"/>
                <a:buNone/>
              </a:pPr>
              <a:r>
                <a:rPr b="1" i="0" lang="en-US" sz="1500" u="none" cap="none" strike="noStrike">
                  <a:solidFill>
                    <a:schemeClr val="dk1"/>
                  </a:solidFill>
                  <a:latin typeface="Calibri"/>
                  <a:ea typeface="Calibri"/>
                  <a:cs typeface="Calibri"/>
                  <a:sym typeface="Calibri"/>
                </a:rPr>
                <a:t>Improving the financial sector’s resilience and contribution to sustainability: the double materiality perspective</a:t>
              </a:r>
              <a:endParaRPr b="0" i="0" sz="1500" u="none" cap="none" strike="noStrike">
                <a:solidFill>
                  <a:schemeClr val="dk1"/>
                </a:solidFill>
                <a:latin typeface="Calibri"/>
                <a:ea typeface="Calibri"/>
                <a:cs typeface="Calibri"/>
                <a:sym typeface="Calibri"/>
              </a:endParaRPr>
            </a:p>
          </p:txBody>
        </p:sp>
        <p:sp>
          <p:nvSpPr>
            <p:cNvPr id="234" name="Google Shape;234;p16"/>
            <p:cNvSpPr/>
            <p:nvPr/>
          </p:nvSpPr>
          <p:spPr>
            <a:xfrm>
              <a:off x="5928214" y="1192280"/>
              <a:ext cx="2106855" cy="1197126"/>
            </a:xfrm>
            <a:prstGeom prst="roundRect">
              <a:avLst>
                <a:gd fmla="val 10000" name="adj"/>
              </a:avLst>
            </a:prstGeom>
            <a:solidFill>
              <a:srgbClr val="3DD24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 name="Google Shape;235;p16"/>
            <p:cNvSpPr txBox="1"/>
            <p:nvPr/>
          </p:nvSpPr>
          <p:spPr>
            <a:xfrm>
              <a:off x="5963277" y="1227343"/>
              <a:ext cx="2036729" cy="1127000"/>
            </a:xfrm>
            <a:prstGeom prst="rect">
              <a:avLst/>
            </a:prstGeom>
            <a:noFill/>
            <a:ln>
              <a:noFill/>
            </a:ln>
          </p:spPr>
          <p:txBody>
            <a:bodyPr anchorCtr="0" anchor="ctr" bIns="17125" lIns="22850" spcFirstLastPara="1" rIns="22850" wrap="square" tIns="17125">
              <a:noAutofit/>
            </a:bodyPr>
            <a:lstStyle/>
            <a:p>
              <a:pPr indent="0" lvl="0" marL="0" marR="0" rtl="0" algn="ctr">
                <a:lnSpc>
                  <a:spcPct val="90000"/>
                </a:lnSpc>
                <a:spcBef>
                  <a:spcPts val="0"/>
                </a:spcBef>
                <a:spcAft>
                  <a:spcPts val="0"/>
                </a:spcAft>
                <a:buClr>
                  <a:schemeClr val="dk1"/>
                </a:buClr>
                <a:buSzPts val="900"/>
                <a:buFont typeface="Calibri"/>
                <a:buNone/>
              </a:pPr>
              <a:r>
                <a:rPr b="1" i="0" lang="en-US" sz="900" u="none" cap="none" strike="noStrike">
                  <a:solidFill>
                    <a:schemeClr val="dk1"/>
                  </a:solidFill>
                  <a:latin typeface="Calibri"/>
                  <a:ea typeface="Calibri"/>
                  <a:cs typeface="Calibri"/>
                  <a:sym typeface="Calibri"/>
                </a:rPr>
                <a:t>Enhancing economic and financial resilience to sustainability risks</a:t>
              </a:r>
              <a:endParaRPr b="0" i="0" sz="900" u="none" cap="none" strike="noStrike">
                <a:solidFill>
                  <a:schemeClr val="dk1"/>
                </a:solidFill>
                <a:latin typeface="Calibri"/>
                <a:ea typeface="Calibri"/>
                <a:cs typeface="Calibri"/>
                <a:sym typeface="Calibri"/>
              </a:endParaRPr>
            </a:p>
          </p:txBody>
        </p:sp>
        <p:sp>
          <p:nvSpPr>
            <p:cNvPr id="236" name="Google Shape;236;p16"/>
            <p:cNvSpPr/>
            <p:nvPr/>
          </p:nvSpPr>
          <p:spPr>
            <a:xfrm>
              <a:off x="5928214" y="2573580"/>
              <a:ext cx="2106855" cy="1197126"/>
            </a:xfrm>
            <a:prstGeom prst="roundRect">
              <a:avLst>
                <a:gd fmla="val 10000" name="adj"/>
              </a:avLst>
            </a:prstGeom>
            <a:solidFill>
              <a:srgbClr val="47CF46"/>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7" name="Google Shape;237;p16"/>
            <p:cNvSpPr txBox="1"/>
            <p:nvPr/>
          </p:nvSpPr>
          <p:spPr>
            <a:xfrm>
              <a:off x="5963277" y="2608643"/>
              <a:ext cx="2036729" cy="1127000"/>
            </a:xfrm>
            <a:prstGeom prst="rect">
              <a:avLst/>
            </a:prstGeom>
            <a:noFill/>
            <a:ln>
              <a:noFill/>
            </a:ln>
          </p:spPr>
          <p:txBody>
            <a:bodyPr anchorCtr="0" anchor="ctr" bIns="17125" lIns="22850" spcFirstLastPara="1" rIns="22850" wrap="square" tIns="17125">
              <a:noAutofit/>
            </a:bodyPr>
            <a:lstStyle/>
            <a:p>
              <a:pPr indent="0" lvl="0" marL="0" marR="0" rtl="0" algn="ctr">
                <a:lnSpc>
                  <a:spcPct val="90000"/>
                </a:lnSpc>
                <a:spcBef>
                  <a:spcPts val="0"/>
                </a:spcBef>
                <a:spcAft>
                  <a:spcPts val="0"/>
                </a:spcAft>
                <a:buClr>
                  <a:schemeClr val="dk1"/>
                </a:buClr>
                <a:buSzPts val="900"/>
                <a:buFont typeface="Calibri"/>
                <a:buNone/>
              </a:pPr>
              <a:r>
                <a:rPr b="1" i="0" lang="en-US" sz="900" u="none" cap="none" strike="noStrike">
                  <a:solidFill>
                    <a:schemeClr val="dk1"/>
                  </a:solidFill>
                  <a:latin typeface="Calibri"/>
                  <a:ea typeface="Calibri"/>
                  <a:cs typeface="Calibri"/>
                  <a:sym typeface="Calibri"/>
                </a:rPr>
                <a:t>Accelerating the contribution of the financial sector to transition efforts</a:t>
              </a:r>
              <a:endParaRPr b="0" i="0" sz="900" u="none" cap="none" strike="noStrike">
                <a:solidFill>
                  <a:schemeClr val="dk1"/>
                </a:solidFill>
                <a:latin typeface="Calibri"/>
                <a:ea typeface="Calibri"/>
                <a:cs typeface="Calibri"/>
                <a:sym typeface="Calibri"/>
              </a:endParaRPr>
            </a:p>
          </p:txBody>
        </p:sp>
        <p:sp>
          <p:nvSpPr>
            <p:cNvPr id="238" name="Google Shape;238;p16"/>
            <p:cNvSpPr/>
            <p:nvPr/>
          </p:nvSpPr>
          <p:spPr>
            <a:xfrm>
              <a:off x="8495944" y="0"/>
              <a:ext cx="2633569" cy="3970390"/>
            </a:xfrm>
            <a:prstGeom prst="roundRect">
              <a:avLst>
                <a:gd fmla="val 10000" name="adj"/>
              </a:avLst>
            </a:prstGeom>
            <a:solidFill>
              <a:srgbClr val="CAEBD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p16"/>
            <p:cNvSpPr txBox="1"/>
            <p:nvPr/>
          </p:nvSpPr>
          <p:spPr>
            <a:xfrm>
              <a:off x="8495944" y="0"/>
              <a:ext cx="2633569" cy="1191117"/>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chemeClr val="dk1"/>
                </a:buClr>
                <a:buSzPts val="1500"/>
                <a:buFont typeface="Calibri"/>
                <a:buNone/>
              </a:pPr>
              <a:r>
                <a:rPr b="1" i="0" lang="en-US" sz="1500" u="none" cap="none" strike="noStrike">
                  <a:solidFill>
                    <a:schemeClr val="dk1"/>
                  </a:solidFill>
                  <a:latin typeface="Calibri"/>
                  <a:ea typeface="Calibri"/>
                  <a:cs typeface="Calibri"/>
                  <a:sym typeface="Calibri"/>
                </a:rPr>
                <a:t>Fostering global ambition</a:t>
              </a:r>
              <a:endParaRPr b="0" i="0" sz="1500" u="none" cap="none" strike="noStrike">
                <a:solidFill>
                  <a:schemeClr val="dk1"/>
                </a:solidFill>
                <a:latin typeface="Calibri"/>
                <a:ea typeface="Calibri"/>
                <a:cs typeface="Calibri"/>
                <a:sym typeface="Calibri"/>
              </a:endParaRPr>
            </a:p>
          </p:txBody>
        </p:sp>
        <p:sp>
          <p:nvSpPr>
            <p:cNvPr id="240" name="Google Shape;240;p16"/>
            <p:cNvSpPr/>
            <p:nvPr/>
          </p:nvSpPr>
          <p:spPr>
            <a:xfrm>
              <a:off x="8759301" y="1191456"/>
              <a:ext cx="2106855" cy="780022"/>
            </a:xfrm>
            <a:prstGeom prst="roundRect">
              <a:avLst>
                <a:gd fmla="val 10000" name="adj"/>
              </a:avLst>
            </a:prstGeom>
            <a:solidFill>
              <a:srgbClr val="5ACE4F"/>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 name="Google Shape;241;p16"/>
            <p:cNvSpPr txBox="1"/>
            <p:nvPr/>
          </p:nvSpPr>
          <p:spPr>
            <a:xfrm>
              <a:off x="8782147" y="1214302"/>
              <a:ext cx="2061163" cy="734330"/>
            </a:xfrm>
            <a:prstGeom prst="rect">
              <a:avLst/>
            </a:prstGeom>
            <a:noFill/>
            <a:ln>
              <a:noFill/>
            </a:ln>
          </p:spPr>
          <p:txBody>
            <a:bodyPr anchorCtr="0" anchor="ctr" bIns="17125" lIns="22850" spcFirstLastPara="1" rIns="22850" wrap="square" tIns="17125">
              <a:noAutofit/>
            </a:bodyPr>
            <a:lstStyle/>
            <a:p>
              <a:pPr indent="0" lvl="0" marL="0" marR="0" rtl="0" algn="ctr">
                <a:lnSpc>
                  <a:spcPct val="90000"/>
                </a:lnSpc>
                <a:spcBef>
                  <a:spcPts val="0"/>
                </a:spcBef>
                <a:spcAft>
                  <a:spcPts val="0"/>
                </a:spcAft>
                <a:buClr>
                  <a:schemeClr val="dk1"/>
                </a:buClr>
                <a:buSzPts val="900"/>
                <a:buFont typeface="Calibri"/>
                <a:buNone/>
              </a:pPr>
              <a:r>
                <a:rPr b="1" i="0" lang="en-US" sz="900" u="none" cap="none" strike="noStrike">
                  <a:solidFill>
                    <a:schemeClr val="dk1"/>
                  </a:solidFill>
                  <a:latin typeface="Calibri"/>
                  <a:ea typeface="Calibri"/>
                  <a:cs typeface="Calibri"/>
                  <a:sym typeface="Calibri"/>
                </a:rPr>
                <a:t>Promoting an ambitious consensus in international forums</a:t>
              </a:r>
              <a:endParaRPr b="0" i="0" sz="900" u="none" cap="none" strike="noStrike">
                <a:solidFill>
                  <a:schemeClr val="dk1"/>
                </a:solidFill>
                <a:latin typeface="Calibri"/>
                <a:ea typeface="Calibri"/>
                <a:cs typeface="Calibri"/>
                <a:sym typeface="Calibri"/>
              </a:endParaRPr>
            </a:p>
          </p:txBody>
        </p:sp>
        <p:sp>
          <p:nvSpPr>
            <p:cNvPr id="242" name="Google Shape;242;p16"/>
            <p:cNvSpPr/>
            <p:nvPr/>
          </p:nvSpPr>
          <p:spPr>
            <a:xfrm>
              <a:off x="8759301" y="2091482"/>
              <a:ext cx="2106855" cy="780022"/>
            </a:xfrm>
            <a:prstGeom prst="roundRect">
              <a:avLst>
                <a:gd fmla="val 10000" name="adj"/>
              </a:avLst>
            </a:prstGeom>
            <a:solidFill>
              <a:srgbClr val="6BCC56"/>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 name="Google Shape;243;p16"/>
            <p:cNvSpPr txBox="1"/>
            <p:nvPr/>
          </p:nvSpPr>
          <p:spPr>
            <a:xfrm>
              <a:off x="8782147" y="2114328"/>
              <a:ext cx="2061163" cy="734330"/>
            </a:xfrm>
            <a:prstGeom prst="rect">
              <a:avLst/>
            </a:prstGeom>
            <a:noFill/>
            <a:ln>
              <a:noFill/>
            </a:ln>
          </p:spPr>
          <p:txBody>
            <a:bodyPr anchorCtr="0" anchor="ctr" bIns="17125" lIns="22850" spcFirstLastPara="1" rIns="22850" wrap="square" tIns="17125">
              <a:noAutofit/>
            </a:bodyPr>
            <a:lstStyle/>
            <a:p>
              <a:pPr indent="0" lvl="0" marL="0" marR="0" rtl="0" algn="ctr">
                <a:lnSpc>
                  <a:spcPct val="90000"/>
                </a:lnSpc>
                <a:spcBef>
                  <a:spcPts val="0"/>
                </a:spcBef>
                <a:spcAft>
                  <a:spcPts val="0"/>
                </a:spcAft>
                <a:buClr>
                  <a:schemeClr val="dk1"/>
                </a:buClr>
                <a:buSzPts val="900"/>
                <a:buFont typeface="Calibri"/>
                <a:buNone/>
              </a:pPr>
              <a:r>
                <a:rPr b="1" i="0" lang="en-US" sz="900" u="none" cap="none" strike="noStrike">
                  <a:solidFill>
                    <a:schemeClr val="dk1"/>
                  </a:solidFill>
                  <a:latin typeface="Calibri"/>
                  <a:ea typeface="Calibri"/>
                  <a:cs typeface="Calibri"/>
                  <a:sym typeface="Calibri"/>
                </a:rPr>
                <a:t>Advancing and deepening the work of the </a:t>
              </a:r>
              <a:r>
                <a:rPr b="0" i="0" lang="en-US" sz="900" u="none" cap="none" strike="noStrike">
                  <a:solidFill>
                    <a:schemeClr val="dk1"/>
                  </a:solidFill>
                  <a:latin typeface="Calibri"/>
                  <a:ea typeface="Calibri"/>
                  <a:cs typeface="Calibri"/>
                  <a:sym typeface="Calibri"/>
                </a:rPr>
                <a:t>International Platform on Sustainable Finance (IPSF)</a:t>
              </a:r>
              <a:endParaRPr b="0" i="0" sz="900" u="none" cap="none" strike="noStrike">
                <a:solidFill>
                  <a:schemeClr val="dk1"/>
                </a:solidFill>
                <a:latin typeface="Calibri"/>
                <a:ea typeface="Calibri"/>
                <a:cs typeface="Calibri"/>
                <a:sym typeface="Calibri"/>
              </a:endParaRPr>
            </a:p>
          </p:txBody>
        </p:sp>
        <p:sp>
          <p:nvSpPr>
            <p:cNvPr id="244" name="Google Shape;244;p16"/>
            <p:cNvSpPr/>
            <p:nvPr/>
          </p:nvSpPr>
          <p:spPr>
            <a:xfrm>
              <a:off x="8759301" y="2991508"/>
              <a:ext cx="2106855" cy="780022"/>
            </a:xfrm>
            <a:prstGeom prst="roundRect">
              <a:avLst>
                <a:gd fmla="val 10000" name="adj"/>
              </a:avLst>
            </a:prstGeom>
            <a:solidFill>
              <a:srgbClr val="7ACA5F"/>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 name="Google Shape;245;p16"/>
            <p:cNvSpPr txBox="1"/>
            <p:nvPr/>
          </p:nvSpPr>
          <p:spPr>
            <a:xfrm>
              <a:off x="8782147" y="3014354"/>
              <a:ext cx="2061163" cy="734330"/>
            </a:xfrm>
            <a:prstGeom prst="rect">
              <a:avLst/>
            </a:prstGeom>
            <a:noFill/>
            <a:ln>
              <a:noFill/>
            </a:ln>
          </p:spPr>
          <p:txBody>
            <a:bodyPr anchorCtr="0" anchor="ctr" bIns="17125" lIns="22850" spcFirstLastPara="1" rIns="22850" wrap="square" tIns="17125">
              <a:noAutofit/>
            </a:bodyPr>
            <a:lstStyle/>
            <a:p>
              <a:pPr indent="0" lvl="0" marL="0" marR="0" rtl="0" algn="ctr">
                <a:lnSpc>
                  <a:spcPct val="90000"/>
                </a:lnSpc>
                <a:spcBef>
                  <a:spcPts val="0"/>
                </a:spcBef>
                <a:spcAft>
                  <a:spcPts val="0"/>
                </a:spcAft>
                <a:buClr>
                  <a:schemeClr val="dk1"/>
                </a:buClr>
                <a:buSzPts val="900"/>
                <a:buFont typeface="Calibri"/>
                <a:buNone/>
              </a:pPr>
              <a:r>
                <a:rPr b="1" i="0" lang="en-US" sz="900" u="none" cap="none" strike="noStrike">
                  <a:solidFill>
                    <a:schemeClr val="dk1"/>
                  </a:solidFill>
                  <a:latin typeface="Calibri"/>
                  <a:ea typeface="Calibri"/>
                  <a:cs typeface="Calibri"/>
                  <a:sym typeface="Calibri"/>
                </a:rPr>
                <a:t>Supporting low- and middle-income countries in scaling up their access to sustainable finance</a:t>
              </a:r>
              <a:endParaRPr b="0" i="0" sz="900" u="none" cap="none" strike="noStrike">
                <a:solidFill>
                  <a:schemeClr val="dk1"/>
                </a:solidFill>
                <a:latin typeface="Calibri"/>
                <a:ea typeface="Calibri"/>
                <a:cs typeface="Calibri"/>
                <a:sym typeface="Calibri"/>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17"/>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Sustainable finance (3/5)</a:t>
            </a:r>
            <a:endParaRPr/>
          </a:p>
        </p:txBody>
      </p:sp>
      <p:sp>
        <p:nvSpPr>
          <p:cNvPr id="251" name="Google Shape;251;p17"/>
          <p:cNvSpPr txBox="1"/>
          <p:nvPr>
            <p:ph idx="1" type="body"/>
          </p:nvPr>
        </p:nvSpPr>
        <p:spPr>
          <a:xfrm>
            <a:off x="172228" y="1323976"/>
            <a:ext cx="11563350" cy="1157967"/>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chemeClr val="dk1"/>
              </a:buClr>
              <a:buSzPts val="2000"/>
              <a:buNone/>
            </a:pPr>
            <a:r>
              <a:rPr lang="en-US" sz="2000"/>
              <a:t>In May 2021 EC published the study “Development of Tools and Mechanisms for the Integration of ESG Factors into the EU Banking Prudential Framework and into Banks' Business Strategies and Investment Policies”. Main findings include: </a:t>
            </a:r>
            <a:endParaRPr/>
          </a:p>
          <a:p>
            <a:pPr indent="0" lvl="0" marL="0" rtl="0" algn="just">
              <a:lnSpc>
                <a:spcPct val="90000"/>
              </a:lnSpc>
              <a:spcBef>
                <a:spcPts val="1000"/>
              </a:spcBef>
              <a:spcAft>
                <a:spcPts val="0"/>
              </a:spcAft>
              <a:buClr>
                <a:schemeClr val="dk1"/>
              </a:buClr>
              <a:buSzPts val="2800"/>
              <a:buNone/>
            </a:pPr>
            <a:r>
              <a:t/>
            </a:r>
            <a:endParaRPr/>
          </a:p>
          <a:p>
            <a:pPr indent="0" lvl="0" marL="0" rtl="0" algn="just">
              <a:lnSpc>
                <a:spcPct val="90000"/>
              </a:lnSpc>
              <a:spcBef>
                <a:spcPts val="1000"/>
              </a:spcBef>
              <a:spcAft>
                <a:spcPts val="0"/>
              </a:spcAft>
              <a:buClr>
                <a:schemeClr val="dk1"/>
              </a:buClr>
              <a:buSzPts val="2500"/>
              <a:buNone/>
            </a:pPr>
            <a:r>
              <a:t/>
            </a:r>
            <a:endParaRPr sz="2500"/>
          </a:p>
        </p:txBody>
      </p:sp>
      <p:grpSp>
        <p:nvGrpSpPr>
          <p:cNvPr id="252" name="Google Shape;252;p17"/>
          <p:cNvGrpSpPr/>
          <p:nvPr/>
        </p:nvGrpSpPr>
        <p:grpSpPr>
          <a:xfrm>
            <a:off x="389812" y="2211402"/>
            <a:ext cx="11345765" cy="3900101"/>
            <a:chOff x="0" y="47"/>
            <a:chExt cx="11345765" cy="3900101"/>
          </a:xfrm>
        </p:grpSpPr>
        <p:sp>
          <p:nvSpPr>
            <p:cNvPr id="253" name="Google Shape;253;p17"/>
            <p:cNvSpPr/>
            <p:nvPr/>
          </p:nvSpPr>
          <p:spPr>
            <a:xfrm rot="5400000">
              <a:off x="6954125" y="-2679353"/>
              <a:ext cx="1521990" cy="7261290"/>
            </a:xfrm>
            <a:prstGeom prst="round2SameRect">
              <a:avLst>
                <a:gd fmla="val 16667" name="adj1"/>
                <a:gd fmla="val 0" name="adj2"/>
              </a:avLst>
            </a:prstGeom>
            <a:solidFill>
              <a:srgbClr val="DFE7CD">
                <a:alpha val="89411"/>
              </a:srgbClr>
            </a:solidFill>
            <a:ln cap="flat" cmpd="sng" w="12700">
              <a:solidFill>
                <a:srgbClr val="DFE7CD">
                  <a:alpha val="89411"/>
                </a:srgbClr>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 name="Google Shape;254;p17"/>
            <p:cNvSpPr txBox="1"/>
            <p:nvPr/>
          </p:nvSpPr>
          <p:spPr>
            <a:xfrm>
              <a:off x="4084476" y="264593"/>
              <a:ext cx="7186993" cy="1373396"/>
            </a:xfrm>
            <a:prstGeom prst="rect">
              <a:avLst/>
            </a:prstGeom>
            <a:noFill/>
            <a:ln>
              <a:noFill/>
            </a:ln>
          </p:spPr>
          <p:txBody>
            <a:bodyPr anchorCtr="0" anchor="ctr" bIns="28575" lIns="57150" spcFirstLastPara="1" rIns="57150" wrap="square" tIns="28575">
              <a:noAutofit/>
            </a:bodyPr>
            <a:lstStyle/>
            <a:p>
              <a:pPr indent="-57150" lvl="1" marL="57150" marR="0" rtl="0" algn="l">
                <a:lnSpc>
                  <a:spcPct val="90000"/>
                </a:lnSpc>
                <a:spcBef>
                  <a:spcPts val="0"/>
                </a:spcBef>
                <a:spcAft>
                  <a:spcPts val="0"/>
                </a:spcAft>
                <a:buClr>
                  <a:schemeClr val="dk1"/>
                </a:buClr>
                <a:buSzPts val="1000"/>
                <a:buFont typeface="Calibri"/>
                <a:buChar char="•"/>
              </a:pPr>
              <a:r>
                <a:rPr b="0" i="0" lang="en-US" sz="1000" u="none" cap="none" strike="noStrike">
                  <a:solidFill>
                    <a:schemeClr val="dk1"/>
                  </a:solidFill>
                  <a:latin typeface="Calibri"/>
                  <a:ea typeface="Calibri"/>
                  <a:cs typeface="Calibri"/>
                  <a:sym typeface="Calibri"/>
                </a:rPr>
                <a:t>Data challenges and a lack of common standards continue to be seen as the most prevalent challenges facing banks and supervisors alike. </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50"/>
                </a:spcBef>
                <a:spcAft>
                  <a:spcPts val="0"/>
                </a:spcAft>
                <a:buClr>
                  <a:schemeClr val="dk1"/>
                </a:buClr>
                <a:buSzPts val="1000"/>
                <a:buFont typeface="Calibri"/>
                <a:buChar char="•"/>
              </a:pPr>
              <a:r>
                <a:rPr b="0" i="0" lang="en-US" sz="1000" u="none" cap="none" strike="noStrike">
                  <a:solidFill>
                    <a:schemeClr val="dk1"/>
                  </a:solidFill>
                  <a:latin typeface="Calibri"/>
                  <a:ea typeface="Calibri"/>
                  <a:cs typeface="Calibri"/>
                  <a:sym typeface="Calibri"/>
                </a:rPr>
                <a:t>There is a lack of harmonised definitions and classification standards for a wider range of ESG products at a global level. </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50"/>
                </a:spcBef>
                <a:spcAft>
                  <a:spcPts val="0"/>
                </a:spcAft>
                <a:buClr>
                  <a:schemeClr val="dk1"/>
                </a:buClr>
                <a:buSzPts val="1000"/>
                <a:buFont typeface="Calibri"/>
                <a:buChar char="•"/>
              </a:pPr>
              <a:r>
                <a:rPr b="0" i="0" lang="en-US" sz="1000" u="none" cap="none" strike="noStrike">
                  <a:solidFill>
                    <a:schemeClr val="dk1"/>
                  </a:solidFill>
                  <a:latin typeface="Calibri"/>
                  <a:ea typeface="Calibri"/>
                  <a:cs typeface="Calibri"/>
                  <a:sym typeface="Calibri"/>
                </a:rPr>
                <a:t>Limited internal resources and capabilities are an impediment to ESG integration.</a:t>
              </a:r>
              <a:endParaRPr b="0" i="0" sz="1400" u="none" cap="none" strike="noStrike">
                <a:solidFill>
                  <a:srgbClr val="000000"/>
                </a:solidFill>
                <a:latin typeface="Arial"/>
                <a:ea typeface="Arial"/>
                <a:cs typeface="Arial"/>
                <a:sym typeface="Arial"/>
              </a:endParaRPr>
            </a:p>
          </p:txBody>
        </p:sp>
        <p:sp>
          <p:nvSpPr>
            <p:cNvPr id="255" name="Google Shape;255;p17"/>
            <p:cNvSpPr/>
            <p:nvPr/>
          </p:nvSpPr>
          <p:spPr>
            <a:xfrm>
              <a:off x="0" y="47"/>
              <a:ext cx="4084475" cy="1902488"/>
            </a:xfrm>
            <a:prstGeom prst="roundRect">
              <a:avLst>
                <a:gd fmla="val 16667" name="adj"/>
              </a:avLst>
            </a:prstGeom>
            <a:solidFill>
              <a:srgbClr val="A3C14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 name="Google Shape;256;p17"/>
            <p:cNvSpPr txBox="1"/>
            <p:nvPr/>
          </p:nvSpPr>
          <p:spPr>
            <a:xfrm>
              <a:off x="92872" y="92919"/>
              <a:ext cx="3898731" cy="1716744"/>
            </a:xfrm>
            <a:prstGeom prst="rect">
              <a:avLst/>
            </a:prstGeom>
            <a:noFill/>
            <a:ln>
              <a:noFill/>
            </a:ln>
          </p:spPr>
          <p:txBody>
            <a:bodyPr anchorCtr="0" anchor="ctr" bIns="41900" lIns="83800" spcFirstLastPara="1" rIns="83800" wrap="square" tIns="41900">
              <a:noAutofit/>
            </a:bodyPr>
            <a:lstStyle/>
            <a:p>
              <a:pPr indent="0" lvl="0" marL="0" marR="0" rtl="0" algn="ctr">
                <a:lnSpc>
                  <a:spcPct val="90000"/>
                </a:lnSpc>
                <a:spcBef>
                  <a:spcPts val="0"/>
                </a:spcBef>
                <a:spcAft>
                  <a:spcPts val="0"/>
                </a:spcAft>
                <a:buClr>
                  <a:schemeClr val="lt1"/>
                </a:buClr>
                <a:buSzPts val="2200"/>
                <a:buFont typeface="Calibri"/>
                <a:buNone/>
              </a:pPr>
              <a:r>
                <a:rPr b="1" i="0" lang="en-US" sz="2200" u="none" cap="none" strike="noStrike">
                  <a:solidFill>
                    <a:schemeClr val="lt1"/>
                  </a:solidFill>
                  <a:latin typeface="Calibri"/>
                  <a:ea typeface="Calibri"/>
                  <a:cs typeface="Calibri"/>
                  <a:sym typeface="Calibri"/>
                </a:rPr>
                <a:t>Observed challenges </a:t>
              </a:r>
              <a:endParaRPr b="0" i="0" sz="2200" u="none" cap="none" strike="noStrike">
                <a:solidFill>
                  <a:schemeClr val="lt1"/>
                </a:solidFill>
                <a:latin typeface="Calibri"/>
                <a:ea typeface="Calibri"/>
                <a:cs typeface="Calibri"/>
                <a:sym typeface="Calibri"/>
              </a:endParaRPr>
            </a:p>
          </p:txBody>
        </p:sp>
        <p:sp>
          <p:nvSpPr>
            <p:cNvPr id="257" name="Google Shape;257;p17"/>
            <p:cNvSpPr/>
            <p:nvPr/>
          </p:nvSpPr>
          <p:spPr>
            <a:xfrm rot="5400000">
              <a:off x="6954125" y="-681740"/>
              <a:ext cx="1521990" cy="7261290"/>
            </a:xfrm>
            <a:prstGeom prst="round2SameRect">
              <a:avLst>
                <a:gd fmla="val 16667" name="adj1"/>
                <a:gd fmla="val 0" name="adj2"/>
              </a:avLst>
            </a:prstGeom>
            <a:solidFill>
              <a:srgbClr val="DFE7CD">
                <a:alpha val="89411"/>
              </a:srgbClr>
            </a:solidFill>
            <a:ln cap="flat" cmpd="sng" w="12700">
              <a:solidFill>
                <a:srgbClr val="DFE7CD">
                  <a:alpha val="89411"/>
                </a:srgbClr>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 name="Google Shape;258;p17"/>
            <p:cNvSpPr txBox="1"/>
            <p:nvPr/>
          </p:nvSpPr>
          <p:spPr>
            <a:xfrm>
              <a:off x="4084476" y="2262206"/>
              <a:ext cx="7186993" cy="1373396"/>
            </a:xfrm>
            <a:prstGeom prst="rect">
              <a:avLst/>
            </a:prstGeom>
            <a:noFill/>
            <a:ln>
              <a:noFill/>
            </a:ln>
          </p:spPr>
          <p:txBody>
            <a:bodyPr anchorCtr="0" anchor="ctr" bIns="17125" lIns="34275" spcFirstLastPara="1" rIns="34275" wrap="square" tIns="17125">
              <a:noAutofit/>
            </a:bodyPr>
            <a:lstStyle/>
            <a:p>
              <a:pPr indent="-57150" lvl="1" marL="57150" marR="0" rtl="0" algn="l">
                <a:lnSpc>
                  <a:spcPct val="90000"/>
                </a:lnSpc>
                <a:spcBef>
                  <a:spcPts val="0"/>
                </a:spcBef>
                <a:spcAft>
                  <a:spcPts val="0"/>
                </a:spcAft>
                <a:buClr>
                  <a:schemeClr val="dk1"/>
                </a:buClr>
                <a:buSzPts val="900"/>
                <a:buFont typeface="Calibri"/>
                <a:buChar char="•"/>
              </a:pPr>
              <a:r>
                <a:rPr b="0" i="0" lang="en-US" sz="900" u="none" cap="none" strike="noStrike">
                  <a:solidFill>
                    <a:schemeClr val="dk1"/>
                  </a:solidFill>
                  <a:latin typeface="Calibri"/>
                  <a:ea typeface="Calibri"/>
                  <a:cs typeface="Calibri"/>
                  <a:sym typeface="Calibri"/>
                </a:rPr>
                <a:t>A common and granular definition of ESG risks among banks does currently not exist.</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35"/>
                </a:spcBef>
                <a:spcAft>
                  <a:spcPts val="0"/>
                </a:spcAft>
                <a:buClr>
                  <a:schemeClr val="dk1"/>
                </a:buClr>
                <a:buSzPts val="900"/>
                <a:buFont typeface="Calibri"/>
                <a:buChar char="•"/>
              </a:pPr>
              <a:r>
                <a:rPr b="0" i="0" lang="en-US" sz="900" u="none" cap="none" strike="noStrike">
                  <a:solidFill>
                    <a:schemeClr val="dk1"/>
                  </a:solidFill>
                  <a:latin typeface="Calibri"/>
                  <a:ea typeface="Calibri"/>
                  <a:cs typeface="Calibri"/>
                  <a:sym typeface="Calibri"/>
                </a:rPr>
                <a:t>Banks have not yet developed a clear mapping of how different ESG factors feed into financial risk types.</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35"/>
                </a:spcBef>
                <a:spcAft>
                  <a:spcPts val="0"/>
                </a:spcAft>
                <a:buClr>
                  <a:schemeClr val="dk1"/>
                </a:buClr>
                <a:buSzPts val="900"/>
                <a:buFont typeface="Calibri"/>
                <a:buChar char="•"/>
              </a:pPr>
              <a:r>
                <a:rPr b="0" i="0" lang="en-US" sz="900" u="none" cap="none" strike="noStrike">
                  <a:solidFill>
                    <a:schemeClr val="dk1"/>
                  </a:solidFill>
                  <a:latin typeface="Calibri"/>
                  <a:ea typeface="Calibri"/>
                  <a:cs typeface="Calibri"/>
                  <a:sym typeface="Calibri"/>
                </a:rPr>
                <a:t>Few banks appear to have an explicit and comprehensive ESG risk strategy in place</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35"/>
                </a:spcBef>
                <a:spcAft>
                  <a:spcPts val="0"/>
                </a:spcAft>
                <a:buClr>
                  <a:schemeClr val="dk1"/>
                </a:buClr>
                <a:buSzPts val="900"/>
                <a:buFont typeface="Calibri"/>
                <a:buChar char="•"/>
              </a:pPr>
              <a:r>
                <a:rPr b="0" i="0" lang="en-US" sz="900" u="none" cap="none" strike="noStrike">
                  <a:solidFill>
                    <a:schemeClr val="dk1"/>
                  </a:solidFill>
                  <a:latin typeface="Calibri"/>
                  <a:ea typeface="Calibri"/>
                  <a:cs typeface="Calibri"/>
                  <a:sym typeface="Calibri"/>
                </a:rPr>
                <a:t>A comprehensive and robust data basis is considered a key requirement for advancing ESG risk integration within risk management processes</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35"/>
                </a:spcBef>
                <a:spcAft>
                  <a:spcPts val="0"/>
                </a:spcAft>
                <a:buClr>
                  <a:schemeClr val="dk1"/>
                </a:buClr>
                <a:buSzPts val="900"/>
                <a:buFont typeface="Calibri"/>
                <a:buChar char="•"/>
              </a:pPr>
              <a:r>
                <a:rPr b="0" i="0" lang="en-US" sz="900" u="none" cap="none" strike="noStrike">
                  <a:solidFill>
                    <a:schemeClr val="dk1"/>
                  </a:solidFill>
                  <a:latin typeface="Calibri"/>
                  <a:ea typeface="Calibri"/>
                  <a:cs typeface="Calibri"/>
                  <a:sym typeface="Calibri"/>
                </a:rPr>
                <a:t>Banks’ measurement of their exposure to ESG risks is very limited</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35"/>
                </a:spcBef>
                <a:spcAft>
                  <a:spcPts val="0"/>
                </a:spcAft>
                <a:buClr>
                  <a:schemeClr val="dk1"/>
                </a:buClr>
                <a:buSzPts val="900"/>
                <a:buFont typeface="Calibri"/>
                <a:buChar char="•"/>
              </a:pPr>
              <a:r>
                <a:rPr b="0" i="0" lang="en-US" sz="900" u="none" cap="none" strike="noStrike">
                  <a:solidFill>
                    <a:schemeClr val="dk1"/>
                  </a:solidFill>
                  <a:latin typeface="Calibri"/>
                  <a:ea typeface="Calibri"/>
                  <a:cs typeface="Calibri"/>
                  <a:sym typeface="Calibri"/>
                </a:rPr>
                <a:t>The current degree of ESG integration in banks’ risk management processes is limited</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35"/>
                </a:spcBef>
                <a:spcAft>
                  <a:spcPts val="0"/>
                </a:spcAft>
                <a:buClr>
                  <a:schemeClr val="dk1"/>
                </a:buClr>
                <a:buSzPts val="900"/>
                <a:buFont typeface="Calibri"/>
                <a:buChar char="•"/>
              </a:pPr>
              <a:r>
                <a:rPr b="0" i="0" lang="en-US" sz="900" u="none" cap="none" strike="noStrike">
                  <a:solidFill>
                    <a:schemeClr val="dk1"/>
                  </a:solidFill>
                  <a:latin typeface="Calibri"/>
                  <a:ea typeface="Calibri"/>
                  <a:cs typeface="Calibri"/>
                  <a:sym typeface="Calibri"/>
                </a:rPr>
                <a:t>Integration of ESG risks into risk models and stress testing is at an early stage</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35"/>
                </a:spcBef>
                <a:spcAft>
                  <a:spcPts val="0"/>
                </a:spcAft>
                <a:buClr>
                  <a:schemeClr val="dk1"/>
                </a:buClr>
                <a:buSzPts val="900"/>
                <a:buFont typeface="Calibri"/>
                <a:buChar char="•"/>
              </a:pPr>
              <a:r>
                <a:rPr b="0" i="0" lang="en-US" sz="900" u="none" cap="none" strike="noStrike">
                  <a:solidFill>
                    <a:schemeClr val="dk1"/>
                  </a:solidFill>
                  <a:latin typeface="Calibri"/>
                  <a:ea typeface="Calibri"/>
                  <a:cs typeface="Calibri"/>
                  <a:sym typeface="Calibri"/>
                </a:rPr>
                <a:t>Most banks have not integrated ESG risks within their internal risk reporting frameworks</a:t>
              </a:r>
              <a:endParaRPr b="0" i="0" sz="1400" u="none" cap="none" strike="noStrike">
                <a:solidFill>
                  <a:srgbClr val="000000"/>
                </a:solidFill>
                <a:latin typeface="Arial"/>
                <a:ea typeface="Arial"/>
                <a:cs typeface="Arial"/>
                <a:sym typeface="Arial"/>
              </a:endParaRPr>
            </a:p>
          </p:txBody>
        </p:sp>
        <p:sp>
          <p:nvSpPr>
            <p:cNvPr id="259" name="Google Shape;259;p17"/>
            <p:cNvSpPr/>
            <p:nvPr/>
          </p:nvSpPr>
          <p:spPr>
            <a:xfrm>
              <a:off x="0" y="1997660"/>
              <a:ext cx="4084475" cy="1902488"/>
            </a:xfrm>
            <a:prstGeom prst="roundRect">
              <a:avLst>
                <a:gd fmla="val 16667" name="adj"/>
              </a:avLst>
            </a:prstGeom>
            <a:solidFill>
              <a:srgbClr val="A3C14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0" name="Google Shape;260;p17"/>
            <p:cNvSpPr txBox="1"/>
            <p:nvPr/>
          </p:nvSpPr>
          <p:spPr>
            <a:xfrm>
              <a:off x="92872" y="2090532"/>
              <a:ext cx="3898731" cy="1716744"/>
            </a:xfrm>
            <a:prstGeom prst="rect">
              <a:avLst/>
            </a:prstGeom>
            <a:noFill/>
            <a:ln>
              <a:noFill/>
            </a:ln>
          </p:spPr>
          <p:txBody>
            <a:bodyPr anchorCtr="0" anchor="ctr" bIns="41900" lIns="83800" spcFirstLastPara="1" rIns="83800" wrap="square" tIns="41900">
              <a:noAutofit/>
            </a:bodyPr>
            <a:lstStyle/>
            <a:p>
              <a:pPr indent="0" lvl="0" marL="0" marR="0" rtl="0" algn="ctr">
                <a:lnSpc>
                  <a:spcPct val="90000"/>
                </a:lnSpc>
                <a:spcBef>
                  <a:spcPts val="0"/>
                </a:spcBef>
                <a:spcAft>
                  <a:spcPts val="0"/>
                </a:spcAft>
                <a:buClr>
                  <a:schemeClr val="lt1"/>
                </a:buClr>
                <a:buSzPts val="2200"/>
                <a:buFont typeface="Calibri"/>
                <a:buNone/>
              </a:pPr>
              <a:r>
                <a:rPr b="1" i="0" lang="en-US" sz="2200" u="none" cap="none" strike="noStrike">
                  <a:solidFill>
                    <a:schemeClr val="lt1"/>
                  </a:solidFill>
                  <a:latin typeface="Calibri"/>
                  <a:ea typeface="Calibri"/>
                  <a:cs typeface="Calibri"/>
                  <a:sym typeface="Calibri"/>
                </a:rPr>
                <a:t>Integration of ESG risks within banks’ risk management</a:t>
              </a:r>
              <a:endParaRPr b="1" i="0" sz="2200" u="none" cap="none" strike="noStrike">
                <a:solidFill>
                  <a:schemeClr val="lt1"/>
                </a:solidFill>
                <a:latin typeface="Calibri"/>
                <a:ea typeface="Calibri"/>
                <a:cs typeface="Calibri"/>
                <a:sym typeface="Calibri"/>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18"/>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Sustainable finance (4/5)</a:t>
            </a:r>
            <a:endParaRPr/>
          </a:p>
        </p:txBody>
      </p:sp>
      <p:sp>
        <p:nvSpPr>
          <p:cNvPr id="266" name="Google Shape;266;p18"/>
          <p:cNvSpPr txBox="1"/>
          <p:nvPr>
            <p:ph idx="1" type="body"/>
          </p:nvPr>
        </p:nvSpPr>
        <p:spPr>
          <a:xfrm>
            <a:off x="172228" y="1323977"/>
            <a:ext cx="11563350" cy="924702"/>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chemeClr val="dk1"/>
              </a:buClr>
              <a:buSzPts val="2000"/>
              <a:buNone/>
            </a:pPr>
            <a:r>
              <a:rPr lang="en-US" sz="2000"/>
              <a:t>In May 2021 EC published the study “Development of Tools and Mechanisms for the Integration of ESG Factors into the EU Banking Prudential Framework and into Banks' Business Strategies and Investment Policies”. Main findings include: </a:t>
            </a:r>
            <a:endParaRPr/>
          </a:p>
          <a:p>
            <a:pPr indent="0" lvl="0" marL="0" rtl="0" algn="just">
              <a:lnSpc>
                <a:spcPct val="90000"/>
              </a:lnSpc>
              <a:spcBef>
                <a:spcPts val="1000"/>
              </a:spcBef>
              <a:spcAft>
                <a:spcPts val="0"/>
              </a:spcAft>
              <a:buClr>
                <a:schemeClr val="dk1"/>
              </a:buClr>
              <a:buSzPts val="2800"/>
              <a:buNone/>
            </a:pPr>
            <a:r>
              <a:t/>
            </a:r>
            <a:endParaRPr/>
          </a:p>
          <a:p>
            <a:pPr indent="0" lvl="0" marL="0" rtl="0" algn="just">
              <a:lnSpc>
                <a:spcPct val="90000"/>
              </a:lnSpc>
              <a:spcBef>
                <a:spcPts val="1000"/>
              </a:spcBef>
              <a:spcAft>
                <a:spcPts val="0"/>
              </a:spcAft>
              <a:buClr>
                <a:schemeClr val="dk1"/>
              </a:buClr>
              <a:buSzPts val="2500"/>
              <a:buNone/>
            </a:pPr>
            <a:r>
              <a:t/>
            </a:r>
            <a:endParaRPr sz="2500"/>
          </a:p>
        </p:txBody>
      </p:sp>
      <p:grpSp>
        <p:nvGrpSpPr>
          <p:cNvPr id="267" name="Google Shape;267;p18"/>
          <p:cNvGrpSpPr/>
          <p:nvPr/>
        </p:nvGrpSpPr>
        <p:grpSpPr>
          <a:xfrm>
            <a:off x="389812" y="2248725"/>
            <a:ext cx="11345766" cy="3797465"/>
            <a:chOff x="0" y="46"/>
            <a:chExt cx="11345766" cy="3797465"/>
          </a:xfrm>
        </p:grpSpPr>
        <p:sp>
          <p:nvSpPr>
            <p:cNvPr id="268" name="Google Shape;268;p18"/>
            <p:cNvSpPr/>
            <p:nvPr/>
          </p:nvSpPr>
          <p:spPr>
            <a:xfrm rot="5400000">
              <a:off x="6840570" y="-2704387"/>
              <a:ext cx="1749101" cy="7261290"/>
            </a:xfrm>
            <a:prstGeom prst="round2SameRect">
              <a:avLst>
                <a:gd fmla="val 16667" name="adj1"/>
                <a:gd fmla="val 0" name="adj2"/>
              </a:avLst>
            </a:prstGeom>
            <a:solidFill>
              <a:srgbClr val="CAEBDD">
                <a:alpha val="89411"/>
              </a:srgbClr>
            </a:solidFill>
            <a:ln cap="flat" cmpd="sng" w="12700">
              <a:solidFill>
                <a:srgbClr val="CAEBDD">
                  <a:alpha val="89411"/>
                </a:srgbClr>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9" name="Google Shape;269;p18"/>
            <p:cNvSpPr txBox="1"/>
            <p:nvPr/>
          </p:nvSpPr>
          <p:spPr>
            <a:xfrm>
              <a:off x="4084476" y="137091"/>
              <a:ext cx="7175906" cy="1578333"/>
            </a:xfrm>
            <a:prstGeom prst="rect">
              <a:avLst/>
            </a:prstGeom>
            <a:noFill/>
            <a:ln>
              <a:noFill/>
            </a:ln>
          </p:spPr>
          <p:txBody>
            <a:bodyPr anchorCtr="0" anchor="ctr" bIns="123825" lIns="247650" spcFirstLastPara="1" rIns="247650" wrap="square" tIns="123825">
              <a:noAutofit/>
            </a:bodyPr>
            <a:lstStyle/>
            <a:p>
              <a:pPr indent="-57150" lvl="1" marL="57150" marR="0" rtl="0" algn="l">
                <a:lnSpc>
                  <a:spcPct val="90000"/>
                </a:lnSpc>
                <a:spcBef>
                  <a:spcPts val="0"/>
                </a:spcBef>
                <a:spcAft>
                  <a:spcPts val="0"/>
                </a:spcAft>
                <a:buClr>
                  <a:schemeClr val="dk1"/>
                </a:buClr>
                <a:buSzPts val="900"/>
                <a:buFont typeface="Calibri"/>
                <a:buChar char="•"/>
              </a:pPr>
              <a:r>
                <a:rPr b="0" i="0" lang="en-US" sz="900" u="none" cap="none" strike="noStrike">
                  <a:solidFill>
                    <a:schemeClr val="dk1"/>
                  </a:solidFill>
                  <a:latin typeface="Calibri"/>
                  <a:ea typeface="Calibri"/>
                  <a:cs typeface="Calibri"/>
                  <a:sym typeface="Calibri"/>
                </a:rPr>
                <a:t>There is no common ESG definition among supervisors.. </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35"/>
                </a:spcBef>
                <a:spcAft>
                  <a:spcPts val="0"/>
                </a:spcAft>
                <a:buClr>
                  <a:schemeClr val="dk1"/>
                </a:buClr>
                <a:buSzPts val="900"/>
                <a:buFont typeface="Calibri"/>
                <a:buChar char="•"/>
              </a:pPr>
              <a:r>
                <a:rPr b="0" i="0" lang="en-US" sz="900" u="none" cap="none" strike="noStrike">
                  <a:solidFill>
                    <a:schemeClr val="dk1"/>
                  </a:solidFill>
                  <a:latin typeface="Calibri"/>
                  <a:ea typeface="Calibri"/>
                  <a:cs typeface="Calibri"/>
                  <a:sym typeface="Calibri"/>
                </a:rPr>
                <a:t>There is debate amongst supervisors as to whether the double materiality perspective should be adopted when looking at ESG risks. </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35"/>
                </a:spcBef>
                <a:spcAft>
                  <a:spcPts val="0"/>
                </a:spcAft>
                <a:buClr>
                  <a:schemeClr val="dk1"/>
                </a:buClr>
                <a:buSzPts val="900"/>
                <a:buFont typeface="Calibri"/>
                <a:buChar char="•"/>
              </a:pPr>
              <a:r>
                <a:rPr b="0" i="0" lang="en-US" sz="900" u="none" cap="none" strike="noStrike">
                  <a:solidFill>
                    <a:schemeClr val="dk1"/>
                  </a:solidFill>
                  <a:latin typeface="Calibri"/>
                  <a:ea typeface="Calibri"/>
                  <a:cs typeface="Calibri"/>
                  <a:sym typeface="Calibri"/>
                </a:rPr>
                <a:t>The majority of supervisors have not yet defined quantitative indicators for the measurement of ESG risks. </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35"/>
                </a:spcBef>
                <a:spcAft>
                  <a:spcPts val="0"/>
                </a:spcAft>
                <a:buClr>
                  <a:schemeClr val="dk1"/>
                </a:buClr>
                <a:buSzPts val="900"/>
                <a:buFont typeface="Calibri"/>
                <a:buChar char="•"/>
              </a:pPr>
              <a:r>
                <a:rPr b="0" i="0" lang="en-US" sz="900" u="none" cap="none" strike="noStrike">
                  <a:solidFill>
                    <a:schemeClr val="dk1"/>
                  </a:solidFill>
                  <a:latin typeface="Calibri"/>
                  <a:ea typeface="Calibri"/>
                  <a:cs typeface="Calibri"/>
                  <a:sym typeface="Calibri"/>
                </a:rPr>
                <a:t>Few supervisors have developed dedicated and publicly communicated ESG prudential strategies. </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35"/>
                </a:spcBef>
                <a:spcAft>
                  <a:spcPts val="0"/>
                </a:spcAft>
                <a:buClr>
                  <a:schemeClr val="dk1"/>
                </a:buClr>
                <a:buSzPts val="900"/>
                <a:buFont typeface="Calibri"/>
                <a:buChar char="•"/>
              </a:pPr>
              <a:r>
                <a:rPr b="0" i="0" lang="en-US" sz="900" u="none" cap="none" strike="noStrike">
                  <a:solidFill>
                    <a:schemeClr val="dk1"/>
                  </a:solidFill>
                  <a:latin typeface="Calibri"/>
                  <a:ea typeface="Calibri"/>
                  <a:cs typeface="Calibri"/>
                  <a:sym typeface="Calibri"/>
                </a:rPr>
                <a:t>ESG risk measurement and scenario analysis are key for integration into supervision but impeded by the early stages of development of ESG definition, data, and quantitative indicators. </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35"/>
                </a:spcBef>
                <a:spcAft>
                  <a:spcPts val="0"/>
                </a:spcAft>
                <a:buClr>
                  <a:schemeClr val="dk1"/>
                </a:buClr>
                <a:buSzPts val="900"/>
                <a:buFont typeface="Calibri"/>
                <a:buChar char="•"/>
              </a:pPr>
              <a:r>
                <a:rPr b="0" i="0" lang="en-US" sz="900" u="none" cap="none" strike="noStrike">
                  <a:solidFill>
                    <a:schemeClr val="dk1"/>
                  </a:solidFill>
                  <a:latin typeface="Calibri"/>
                  <a:ea typeface="Calibri"/>
                  <a:cs typeface="Calibri"/>
                  <a:sym typeface="Calibri"/>
                </a:rPr>
                <a:t>There are differing levels of advancement among supervisors in relation to the assessment of ESG risks. </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35"/>
                </a:spcBef>
                <a:spcAft>
                  <a:spcPts val="0"/>
                </a:spcAft>
                <a:buClr>
                  <a:schemeClr val="dk1"/>
                </a:buClr>
                <a:buSzPts val="900"/>
                <a:buFont typeface="Calibri"/>
                <a:buChar char="•"/>
              </a:pPr>
              <a:r>
                <a:rPr b="0" i="0" lang="en-US" sz="900" u="none" cap="none" strike="noStrike">
                  <a:solidFill>
                    <a:schemeClr val="dk1"/>
                  </a:solidFill>
                  <a:latin typeface="Calibri"/>
                  <a:ea typeface="Calibri"/>
                  <a:cs typeface="Calibri"/>
                  <a:sym typeface="Calibri"/>
                </a:rPr>
                <a:t>EU-based supervisors await the outcome of the EBA mandates related to Pillar 1 and Pillar 3 of the Basel Accord. </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35"/>
                </a:spcBef>
                <a:spcAft>
                  <a:spcPts val="0"/>
                </a:spcAft>
                <a:buClr>
                  <a:schemeClr val="dk1"/>
                </a:buClr>
                <a:buSzPts val="900"/>
                <a:buFont typeface="Calibri"/>
                <a:buChar char="•"/>
              </a:pPr>
              <a:r>
                <a:rPr b="0" i="0" lang="en-US" sz="900" u="none" cap="none" strike="noStrike">
                  <a:solidFill>
                    <a:schemeClr val="dk1"/>
                  </a:solidFill>
                  <a:latin typeface="Calibri"/>
                  <a:ea typeface="Calibri"/>
                  <a:cs typeface="Calibri"/>
                  <a:sym typeface="Calibri"/>
                </a:rPr>
                <a:t>Many supervisors do not currently consider Pillar 1 tools as the best suited to address ESG risks, while a number of civil society organisations see capital requirements as an effective tool.</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35"/>
                </a:spcBef>
                <a:spcAft>
                  <a:spcPts val="0"/>
                </a:spcAft>
                <a:buClr>
                  <a:schemeClr val="dk1"/>
                </a:buClr>
                <a:buSzPts val="900"/>
                <a:buFont typeface="Calibri"/>
                <a:buChar char="•"/>
              </a:pPr>
              <a:r>
                <a:rPr b="0" i="0" lang="en-US" sz="900" u="none" cap="none" strike="noStrike">
                  <a:solidFill>
                    <a:schemeClr val="dk1"/>
                  </a:solidFill>
                  <a:latin typeface="Calibri"/>
                  <a:ea typeface="Calibri"/>
                  <a:cs typeface="Calibri"/>
                  <a:sym typeface="Calibri"/>
                </a:rPr>
                <a:t>The communication of ESG-related supervisory guidelines, expectations, or best practice approaches plays an important role in ESG integration within the prudential framework. </a:t>
              </a:r>
              <a:endParaRPr b="0" i="0" sz="1400" u="none" cap="none" strike="noStrike">
                <a:solidFill>
                  <a:srgbClr val="000000"/>
                </a:solidFill>
                <a:latin typeface="Arial"/>
                <a:ea typeface="Arial"/>
                <a:cs typeface="Arial"/>
                <a:sym typeface="Arial"/>
              </a:endParaRPr>
            </a:p>
          </p:txBody>
        </p:sp>
        <p:sp>
          <p:nvSpPr>
            <p:cNvPr id="270" name="Google Shape;270;p18"/>
            <p:cNvSpPr/>
            <p:nvPr/>
          </p:nvSpPr>
          <p:spPr>
            <a:xfrm>
              <a:off x="0" y="46"/>
              <a:ext cx="4084475" cy="1852422"/>
            </a:xfrm>
            <a:prstGeom prst="roundRect">
              <a:avLst>
                <a:gd fmla="val 16667" name="adj"/>
              </a:avLst>
            </a:prstGeom>
            <a:solidFill>
              <a:srgbClr val="0DCF9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 name="Google Shape;271;p18"/>
            <p:cNvSpPr txBox="1"/>
            <p:nvPr/>
          </p:nvSpPr>
          <p:spPr>
            <a:xfrm>
              <a:off x="90428" y="90474"/>
              <a:ext cx="3903619" cy="1671566"/>
            </a:xfrm>
            <a:prstGeom prst="rect">
              <a:avLst/>
            </a:prstGeom>
            <a:noFill/>
            <a:ln>
              <a:noFill/>
            </a:ln>
          </p:spPr>
          <p:txBody>
            <a:bodyPr anchorCtr="0" anchor="ctr" bIns="38100" lIns="76200" spcFirstLastPara="1" rIns="76200" wrap="square" tIns="38100">
              <a:noAutofit/>
            </a:bodyPr>
            <a:lstStyle/>
            <a:p>
              <a:pPr indent="0" lvl="0" marL="0" marR="0" rtl="0" algn="ctr">
                <a:lnSpc>
                  <a:spcPct val="90000"/>
                </a:lnSpc>
                <a:spcBef>
                  <a:spcPts val="0"/>
                </a:spcBef>
                <a:spcAft>
                  <a:spcPts val="0"/>
                </a:spcAft>
                <a:buClr>
                  <a:schemeClr val="lt1"/>
                </a:buClr>
                <a:buSzPts val="2000"/>
                <a:buFont typeface="Calibri"/>
                <a:buNone/>
              </a:pPr>
              <a:r>
                <a:rPr b="1" i="0" lang="en-US" sz="2000" u="none" cap="none" strike="noStrike">
                  <a:solidFill>
                    <a:schemeClr val="lt1"/>
                  </a:solidFill>
                  <a:latin typeface="Calibri"/>
                  <a:ea typeface="Calibri"/>
                  <a:cs typeface="Calibri"/>
                  <a:sym typeface="Calibri"/>
                </a:rPr>
                <a:t>Integration of ESG risks within prudential supervision </a:t>
              </a:r>
              <a:endParaRPr b="0" i="0" sz="2000" u="none" cap="none" strike="noStrike">
                <a:solidFill>
                  <a:schemeClr val="lt1"/>
                </a:solidFill>
                <a:latin typeface="Calibri"/>
                <a:ea typeface="Calibri"/>
                <a:cs typeface="Calibri"/>
                <a:sym typeface="Calibri"/>
              </a:endParaRPr>
            </a:p>
          </p:txBody>
        </p:sp>
        <p:sp>
          <p:nvSpPr>
            <p:cNvPr id="272" name="Google Shape;272;p18"/>
            <p:cNvSpPr/>
            <p:nvPr/>
          </p:nvSpPr>
          <p:spPr>
            <a:xfrm rot="5400000">
              <a:off x="6974152" y="-759344"/>
              <a:ext cx="1481937" cy="7261290"/>
            </a:xfrm>
            <a:prstGeom prst="round2SameRect">
              <a:avLst>
                <a:gd fmla="val 16667" name="adj1"/>
                <a:gd fmla="val 0" name="adj2"/>
              </a:avLst>
            </a:prstGeom>
            <a:solidFill>
              <a:srgbClr val="CAEBDD">
                <a:alpha val="89411"/>
              </a:srgbClr>
            </a:solidFill>
            <a:ln cap="flat" cmpd="sng" w="12700">
              <a:solidFill>
                <a:srgbClr val="CAEBDD">
                  <a:alpha val="89411"/>
                </a:srgbClr>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3" name="Google Shape;273;p18"/>
            <p:cNvSpPr txBox="1"/>
            <p:nvPr/>
          </p:nvSpPr>
          <p:spPr>
            <a:xfrm>
              <a:off x="4084476" y="2202674"/>
              <a:ext cx="7188948" cy="1337253"/>
            </a:xfrm>
            <a:prstGeom prst="rect">
              <a:avLst/>
            </a:prstGeom>
            <a:noFill/>
            <a:ln>
              <a:noFill/>
            </a:ln>
          </p:spPr>
          <p:txBody>
            <a:bodyPr anchorCtr="0" anchor="ctr" bIns="123825" lIns="247650" spcFirstLastPara="1" rIns="247650" wrap="square" tIns="123825">
              <a:noAutofit/>
            </a:bodyPr>
            <a:lstStyle/>
            <a:p>
              <a:pPr indent="-57150" lvl="1" marL="57150" marR="0" rtl="0" algn="l">
                <a:lnSpc>
                  <a:spcPct val="90000"/>
                </a:lnSpc>
                <a:spcBef>
                  <a:spcPts val="0"/>
                </a:spcBef>
                <a:spcAft>
                  <a:spcPts val="0"/>
                </a:spcAft>
                <a:buClr>
                  <a:schemeClr val="dk1"/>
                </a:buClr>
                <a:buSzPts val="1000"/>
                <a:buFont typeface="Calibri"/>
                <a:buChar char="•"/>
              </a:pPr>
              <a:r>
                <a:rPr b="0" i="0" lang="en-US" sz="1000" u="none" cap="none" strike="noStrike">
                  <a:solidFill>
                    <a:schemeClr val="dk1"/>
                  </a:solidFill>
                  <a:latin typeface="Calibri"/>
                  <a:ea typeface="Calibri"/>
                  <a:cs typeface="Calibri"/>
                  <a:sym typeface="Calibri"/>
                </a:rPr>
                <a:t>While banks continue to evolve their offering of ESG-related products and services, such as sustainable bonds and green project finance, many ESG-related offerings are still under development or offered only by a small group of banks.. </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50"/>
                </a:spcBef>
                <a:spcAft>
                  <a:spcPts val="0"/>
                </a:spcAft>
                <a:buClr>
                  <a:schemeClr val="dk1"/>
                </a:buClr>
                <a:buSzPts val="1000"/>
                <a:buFont typeface="Calibri"/>
                <a:buChar char="•"/>
              </a:pPr>
              <a:r>
                <a:rPr b="0" i="0" lang="en-US" sz="1000" u="none" cap="none" strike="noStrike">
                  <a:solidFill>
                    <a:schemeClr val="dk1"/>
                  </a:solidFill>
                  <a:latin typeface="Calibri"/>
                  <a:ea typeface="Calibri"/>
                  <a:cs typeface="Calibri"/>
                  <a:sym typeface="Calibri"/>
                </a:rPr>
                <a:t>While most banks state that they are planning to integrate ESG factors into their lending and investment activity as part of a broader ESG strategy, adequate monitoring and targets (e.g. Paris Agreement goals) are still often lacking. </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50"/>
                </a:spcBef>
                <a:spcAft>
                  <a:spcPts val="0"/>
                </a:spcAft>
                <a:buClr>
                  <a:schemeClr val="dk1"/>
                </a:buClr>
                <a:buSzPts val="1000"/>
                <a:buFont typeface="Calibri"/>
                <a:buChar char="•"/>
              </a:pPr>
              <a:r>
                <a:rPr b="0" i="0" lang="en-US" sz="1000" u="none" cap="none" strike="noStrike">
                  <a:solidFill>
                    <a:schemeClr val="dk1"/>
                  </a:solidFill>
                  <a:latin typeface="Calibri"/>
                  <a:ea typeface="Calibri"/>
                  <a:cs typeface="Calibri"/>
                  <a:sym typeface="Calibri"/>
                </a:rPr>
                <a:t>Portfolio analysis of banks' ESG lending and investment activity, if available, is often limited to certain sectors and product types. Measuring portfolio exposure to renewables, by loan-purpose, and to certain asset classes, such as green bonds, is more common and better understood. </a:t>
              </a:r>
              <a:endParaRPr b="0" i="0" sz="1400" u="none" cap="none" strike="noStrike">
                <a:solidFill>
                  <a:srgbClr val="000000"/>
                </a:solidFill>
                <a:latin typeface="Arial"/>
                <a:ea typeface="Arial"/>
                <a:cs typeface="Arial"/>
                <a:sym typeface="Arial"/>
              </a:endParaRPr>
            </a:p>
            <a:p>
              <a:pPr indent="-57150" lvl="1" marL="57150" marR="0" rtl="0" algn="l">
                <a:lnSpc>
                  <a:spcPct val="90000"/>
                </a:lnSpc>
                <a:spcBef>
                  <a:spcPts val="150"/>
                </a:spcBef>
                <a:spcAft>
                  <a:spcPts val="0"/>
                </a:spcAft>
                <a:buClr>
                  <a:schemeClr val="dk1"/>
                </a:buClr>
                <a:buSzPts val="1000"/>
                <a:buFont typeface="Calibri"/>
                <a:buChar char="•"/>
              </a:pPr>
              <a:r>
                <a:rPr b="0" i="0" lang="en-US" sz="1000" u="none" cap="none" strike="noStrike">
                  <a:solidFill>
                    <a:schemeClr val="dk1"/>
                  </a:solidFill>
                  <a:latin typeface="Calibri"/>
                  <a:ea typeface="Calibri"/>
                  <a:cs typeface="Calibri"/>
                  <a:sym typeface="Calibri"/>
                </a:rPr>
                <a:t>Most banks have not yet collected comprehensive evidence on the risk/return profile of their ESG lending or investment activities. </a:t>
              </a:r>
              <a:endParaRPr b="0" i="0" sz="1400" u="none" cap="none" strike="noStrike">
                <a:solidFill>
                  <a:srgbClr val="000000"/>
                </a:solidFill>
                <a:latin typeface="Arial"/>
                <a:ea typeface="Arial"/>
                <a:cs typeface="Arial"/>
                <a:sym typeface="Arial"/>
              </a:endParaRPr>
            </a:p>
          </p:txBody>
        </p:sp>
        <p:sp>
          <p:nvSpPr>
            <p:cNvPr id="274" name="Google Shape;274;p18"/>
            <p:cNvSpPr/>
            <p:nvPr/>
          </p:nvSpPr>
          <p:spPr>
            <a:xfrm>
              <a:off x="0" y="1945089"/>
              <a:ext cx="4084475" cy="1852422"/>
            </a:xfrm>
            <a:prstGeom prst="roundRect">
              <a:avLst>
                <a:gd fmla="val 16667" name="adj"/>
              </a:avLst>
            </a:prstGeom>
            <a:solidFill>
              <a:srgbClr val="0DCF9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5" name="Google Shape;275;p18"/>
            <p:cNvSpPr txBox="1"/>
            <p:nvPr/>
          </p:nvSpPr>
          <p:spPr>
            <a:xfrm>
              <a:off x="90428" y="2035517"/>
              <a:ext cx="3903619" cy="1671566"/>
            </a:xfrm>
            <a:prstGeom prst="rect">
              <a:avLst/>
            </a:prstGeom>
            <a:noFill/>
            <a:ln>
              <a:noFill/>
            </a:ln>
          </p:spPr>
          <p:txBody>
            <a:bodyPr anchorCtr="0" anchor="ctr" bIns="38100" lIns="76200" spcFirstLastPara="1" rIns="76200" wrap="square" tIns="38100">
              <a:noAutofit/>
            </a:bodyPr>
            <a:lstStyle/>
            <a:p>
              <a:pPr indent="0" lvl="0" marL="0" marR="0" rtl="0" algn="ctr">
                <a:lnSpc>
                  <a:spcPct val="90000"/>
                </a:lnSpc>
                <a:spcBef>
                  <a:spcPts val="0"/>
                </a:spcBef>
                <a:spcAft>
                  <a:spcPts val="0"/>
                </a:spcAft>
                <a:buClr>
                  <a:schemeClr val="lt1"/>
                </a:buClr>
                <a:buSzPts val="2000"/>
                <a:buFont typeface="Calibri"/>
                <a:buNone/>
              </a:pPr>
              <a:r>
                <a:rPr b="1" i="0" lang="en-US" sz="2000" u="none" cap="none" strike="noStrike">
                  <a:solidFill>
                    <a:schemeClr val="lt1"/>
                  </a:solidFill>
                  <a:latin typeface="Calibri"/>
                  <a:ea typeface="Calibri"/>
                  <a:cs typeface="Calibri"/>
                  <a:sym typeface="Calibri"/>
                </a:rPr>
                <a:t>Integration of ESG in banks’ business strategies and investment policies </a:t>
              </a:r>
              <a:endParaRPr b="0" i="0" sz="2000" u="none" cap="none" strike="noStrike">
                <a:solidFill>
                  <a:schemeClr val="lt1"/>
                </a:solidFill>
                <a:latin typeface="Calibri"/>
                <a:ea typeface="Calibri"/>
                <a:cs typeface="Calibri"/>
                <a:sym typeface="Calibri"/>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2"/>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General Information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19"/>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Sustainable finance (5/5)</a:t>
            </a:r>
            <a:endParaRPr/>
          </a:p>
        </p:txBody>
      </p:sp>
      <p:sp>
        <p:nvSpPr>
          <p:cNvPr id="281" name="Google Shape;281;p19"/>
          <p:cNvSpPr txBox="1"/>
          <p:nvPr>
            <p:ph idx="1" type="body"/>
          </p:nvPr>
        </p:nvSpPr>
        <p:spPr>
          <a:xfrm>
            <a:off x="172228" y="1323977"/>
            <a:ext cx="11563350" cy="924702"/>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chemeClr val="dk1"/>
              </a:buClr>
              <a:buSzPts val="2000"/>
              <a:buNone/>
            </a:pPr>
            <a:r>
              <a:rPr lang="en-US" sz="2000"/>
              <a:t>In May 2021 EC published the study “Development of Tools and Mechanisms for the Integration of ESG Factors into the EU Banking Prudential Framework and into Banks' Business Strategies and Investment Policies”. Main findings include: </a:t>
            </a:r>
            <a:endParaRPr/>
          </a:p>
          <a:p>
            <a:pPr indent="0" lvl="0" marL="0" rtl="0" algn="just">
              <a:lnSpc>
                <a:spcPct val="90000"/>
              </a:lnSpc>
              <a:spcBef>
                <a:spcPts val="1000"/>
              </a:spcBef>
              <a:spcAft>
                <a:spcPts val="0"/>
              </a:spcAft>
              <a:buClr>
                <a:schemeClr val="dk1"/>
              </a:buClr>
              <a:buSzPts val="2800"/>
              <a:buNone/>
            </a:pPr>
            <a:r>
              <a:t/>
            </a:r>
            <a:endParaRPr/>
          </a:p>
          <a:p>
            <a:pPr indent="0" lvl="0" marL="0" rtl="0" algn="just">
              <a:lnSpc>
                <a:spcPct val="90000"/>
              </a:lnSpc>
              <a:spcBef>
                <a:spcPts val="1000"/>
              </a:spcBef>
              <a:spcAft>
                <a:spcPts val="0"/>
              </a:spcAft>
              <a:buClr>
                <a:schemeClr val="dk1"/>
              </a:buClr>
              <a:buSzPts val="2500"/>
              <a:buNone/>
            </a:pPr>
            <a:r>
              <a:t/>
            </a:r>
            <a:endParaRPr sz="2500"/>
          </a:p>
        </p:txBody>
      </p:sp>
      <p:grpSp>
        <p:nvGrpSpPr>
          <p:cNvPr id="282" name="Google Shape;282;p19"/>
          <p:cNvGrpSpPr/>
          <p:nvPr/>
        </p:nvGrpSpPr>
        <p:grpSpPr>
          <a:xfrm>
            <a:off x="389812" y="2250533"/>
            <a:ext cx="11629959" cy="3793849"/>
            <a:chOff x="0" y="1854"/>
            <a:chExt cx="11629959" cy="3793849"/>
          </a:xfrm>
        </p:grpSpPr>
        <p:sp>
          <p:nvSpPr>
            <p:cNvPr id="283" name="Google Shape;283;p19"/>
            <p:cNvSpPr/>
            <p:nvPr/>
          </p:nvSpPr>
          <p:spPr>
            <a:xfrm rot="5400000">
              <a:off x="6196208" y="-1822808"/>
              <a:ext cx="3424328" cy="7443174"/>
            </a:xfrm>
            <a:prstGeom prst="round2SameRect">
              <a:avLst>
                <a:gd fmla="val 16667" name="adj1"/>
                <a:gd fmla="val 0" name="adj2"/>
              </a:avLst>
            </a:prstGeom>
            <a:solidFill>
              <a:srgbClr val="D6ECD1">
                <a:alpha val="89411"/>
              </a:srgbClr>
            </a:solidFill>
            <a:ln cap="flat" cmpd="sng" w="12700">
              <a:solidFill>
                <a:srgbClr val="D6ECD1">
                  <a:alpha val="89411"/>
                </a:srgbClr>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4" name="Google Shape;284;p19"/>
            <p:cNvSpPr txBox="1"/>
            <p:nvPr/>
          </p:nvSpPr>
          <p:spPr>
            <a:xfrm>
              <a:off x="4186785" y="353777"/>
              <a:ext cx="7276012" cy="3090004"/>
            </a:xfrm>
            <a:prstGeom prst="rect">
              <a:avLst/>
            </a:prstGeom>
            <a:noFill/>
            <a:ln>
              <a:noFill/>
            </a:ln>
          </p:spPr>
          <p:txBody>
            <a:bodyPr anchorCtr="0" anchor="ctr" bIns="123825" lIns="247650" spcFirstLastPara="1" rIns="247650" wrap="square" tIns="123825">
              <a:noAutofit/>
            </a:bodyPr>
            <a:lstStyle/>
            <a:p>
              <a:pPr indent="-69850" lvl="1" marL="57150" marR="0" rtl="0" algn="l">
                <a:lnSpc>
                  <a:spcPct val="90000"/>
                </a:lnSpc>
                <a:spcBef>
                  <a:spcPts val="0"/>
                </a:spcBef>
                <a:spcAft>
                  <a:spcPts val="0"/>
                </a:spcAft>
                <a:buClr>
                  <a:schemeClr val="dk1"/>
                </a:buClr>
                <a:buSzPts val="1100"/>
                <a:buFont typeface="Calibri"/>
                <a:buChar char="•"/>
              </a:pPr>
              <a:r>
                <a:rPr b="0" i="0" lang="en-US" sz="1100" u="none" cap="none" strike="noStrike">
                  <a:solidFill>
                    <a:schemeClr val="dk1"/>
                  </a:solidFill>
                  <a:latin typeface="Calibri"/>
                  <a:ea typeface="Calibri"/>
                  <a:cs typeface="Calibri"/>
                  <a:sym typeface="Calibri"/>
                </a:rPr>
                <a:t>Banks and supervisors should work to develop coherent definitions of ESG risks and consider the double materiality perspective. </a:t>
              </a:r>
              <a:endParaRPr b="0" i="0" sz="1400" u="none" cap="none" strike="noStrike">
                <a:solidFill>
                  <a:srgbClr val="000000"/>
                </a:solidFill>
                <a:latin typeface="Arial"/>
                <a:ea typeface="Arial"/>
                <a:cs typeface="Arial"/>
                <a:sym typeface="Arial"/>
              </a:endParaRPr>
            </a:p>
            <a:p>
              <a:pPr indent="-69850" lvl="1" marL="57150" marR="0" rtl="0" algn="l">
                <a:lnSpc>
                  <a:spcPct val="90000"/>
                </a:lnSpc>
                <a:spcBef>
                  <a:spcPts val="165"/>
                </a:spcBef>
                <a:spcAft>
                  <a:spcPts val="0"/>
                </a:spcAft>
                <a:buClr>
                  <a:schemeClr val="dk1"/>
                </a:buClr>
                <a:buSzPts val="1100"/>
                <a:buFont typeface="Calibri"/>
                <a:buChar char="•"/>
              </a:pPr>
              <a:r>
                <a:rPr b="0" i="0" lang="en-US" sz="1100" u="none" cap="none" strike="noStrike">
                  <a:solidFill>
                    <a:schemeClr val="dk1"/>
                  </a:solidFill>
                  <a:latin typeface="Calibri"/>
                  <a:ea typeface="Calibri"/>
                  <a:cs typeface="Calibri"/>
                  <a:sym typeface="Calibri"/>
                </a:rPr>
                <a:t>Many stakeholders demand that banks and supervisors should develop ambitious, publicly stated ESG risk strategies with measurable objectives, priorities, and timelines. </a:t>
              </a:r>
              <a:endParaRPr b="0" i="0" sz="1400" u="none" cap="none" strike="noStrike">
                <a:solidFill>
                  <a:srgbClr val="000000"/>
                </a:solidFill>
                <a:latin typeface="Arial"/>
                <a:ea typeface="Arial"/>
                <a:cs typeface="Arial"/>
                <a:sym typeface="Arial"/>
              </a:endParaRPr>
            </a:p>
            <a:p>
              <a:pPr indent="-69850" lvl="1" marL="57150" marR="0" rtl="0" algn="l">
                <a:lnSpc>
                  <a:spcPct val="90000"/>
                </a:lnSpc>
                <a:spcBef>
                  <a:spcPts val="165"/>
                </a:spcBef>
                <a:spcAft>
                  <a:spcPts val="0"/>
                </a:spcAft>
                <a:buClr>
                  <a:schemeClr val="dk1"/>
                </a:buClr>
                <a:buSzPts val="1100"/>
                <a:buFont typeface="Calibri"/>
                <a:buChar char="•"/>
              </a:pPr>
              <a:r>
                <a:rPr b="0" i="0" lang="en-US" sz="1100" u="none" cap="none" strike="noStrike">
                  <a:solidFill>
                    <a:schemeClr val="dk1"/>
                  </a:solidFill>
                  <a:latin typeface="Calibri"/>
                  <a:ea typeface="Calibri"/>
                  <a:cs typeface="Calibri"/>
                  <a:sym typeface="Calibri"/>
                </a:rPr>
                <a:t>Although the importance of ESG-related data has been widely recognised, banks should make significant efforts to enhance data quality, availability and comparability, as well as infrastructure improvements. </a:t>
              </a:r>
              <a:endParaRPr b="0" i="0" sz="1400" u="none" cap="none" strike="noStrike">
                <a:solidFill>
                  <a:srgbClr val="000000"/>
                </a:solidFill>
                <a:latin typeface="Arial"/>
                <a:ea typeface="Arial"/>
                <a:cs typeface="Arial"/>
                <a:sym typeface="Arial"/>
              </a:endParaRPr>
            </a:p>
            <a:p>
              <a:pPr indent="-69850" lvl="1" marL="57150" marR="0" rtl="0" algn="l">
                <a:lnSpc>
                  <a:spcPct val="90000"/>
                </a:lnSpc>
                <a:spcBef>
                  <a:spcPts val="165"/>
                </a:spcBef>
                <a:spcAft>
                  <a:spcPts val="0"/>
                </a:spcAft>
                <a:buClr>
                  <a:schemeClr val="dk1"/>
                </a:buClr>
                <a:buSzPts val="1100"/>
                <a:buFont typeface="Calibri"/>
                <a:buChar char="•"/>
              </a:pPr>
              <a:r>
                <a:rPr b="0" i="0" lang="en-US" sz="1100" u="none" cap="none" strike="noStrike">
                  <a:solidFill>
                    <a:schemeClr val="dk1"/>
                  </a:solidFill>
                  <a:latin typeface="Calibri"/>
                  <a:ea typeface="Calibri"/>
                  <a:cs typeface="Calibri"/>
                  <a:sym typeface="Calibri"/>
                </a:rPr>
                <a:t>Approaches to measure exposure to ESG risks, such as stress testing and scenario analysis, should be further refined through more market collaboration and the development of dedicated methodologies. </a:t>
              </a:r>
              <a:endParaRPr b="0" i="0" sz="1400" u="none" cap="none" strike="noStrike">
                <a:solidFill>
                  <a:srgbClr val="000000"/>
                </a:solidFill>
                <a:latin typeface="Arial"/>
                <a:ea typeface="Arial"/>
                <a:cs typeface="Arial"/>
                <a:sym typeface="Arial"/>
              </a:endParaRPr>
            </a:p>
            <a:p>
              <a:pPr indent="-69850" lvl="1" marL="57150" marR="0" rtl="0" algn="l">
                <a:lnSpc>
                  <a:spcPct val="90000"/>
                </a:lnSpc>
                <a:spcBef>
                  <a:spcPts val="165"/>
                </a:spcBef>
                <a:spcAft>
                  <a:spcPts val="0"/>
                </a:spcAft>
                <a:buClr>
                  <a:schemeClr val="dk1"/>
                </a:buClr>
                <a:buSzPts val="1100"/>
                <a:buFont typeface="Calibri"/>
                <a:buChar char="•"/>
              </a:pPr>
              <a:r>
                <a:rPr b="0" i="0" lang="en-US" sz="1100" u="none" cap="none" strike="noStrike">
                  <a:solidFill>
                    <a:schemeClr val="dk1"/>
                  </a:solidFill>
                  <a:latin typeface="Calibri"/>
                  <a:ea typeface="Calibri"/>
                  <a:cs typeface="Calibri"/>
                  <a:sym typeface="Calibri"/>
                </a:rPr>
                <a:t>Where possible, ESG risks should be integrated in risk management frameworks through quantitative approaches. </a:t>
              </a:r>
              <a:endParaRPr b="0" i="0" sz="1400" u="none" cap="none" strike="noStrike">
                <a:solidFill>
                  <a:srgbClr val="000000"/>
                </a:solidFill>
                <a:latin typeface="Arial"/>
                <a:ea typeface="Arial"/>
                <a:cs typeface="Arial"/>
                <a:sym typeface="Arial"/>
              </a:endParaRPr>
            </a:p>
            <a:p>
              <a:pPr indent="-69850" lvl="1" marL="57150" marR="0" rtl="0" algn="l">
                <a:lnSpc>
                  <a:spcPct val="90000"/>
                </a:lnSpc>
                <a:spcBef>
                  <a:spcPts val="165"/>
                </a:spcBef>
                <a:spcAft>
                  <a:spcPts val="0"/>
                </a:spcAft>
                <a:buClr>
                  <a:schemeClr val="dk1"/>
                </a:buClr>
                <a:buSzPts val="1100"/>
                <a:buFont typeface="Calibri"/>
                <a:buChar char="•"/>
              </a:pPr>
              <a:r>
                <a:rPr b="0" i="0" lang="en-US" sz="1100" u="none" cap="none" strike="noStrike">
                  <a:solidFill>
                    <a:schemeClr val="dk1"/>
                  </a:solidFill>
                  <a:latin typeface="Calibri"/>
                  <a:ea typeface="Calibri"/>
                  <a:cs typeface="Calibri"/>
                  <a:sym typeface="Calibri"/>
                </a:rPr>
                <a:t>The identification of portfolio related quantitative KPIs is a key requirement for furthering ESG integration into risk management and credit processes. </a:t>
              </a:r>
              <a:endParaRPr b="0" i="0" sz="1400" u="none" cap="none" strike="noStrike">
                <a:solidFill>
                  <a:srgbClr val="000000"/>
                </a:solidFill>
                <a:latin typeface="Arial"/>
                <a:ea typeface="Arial"/>
                <a:cs typeface="Arial"/>
                <a:sym typeface="Arial"/>
              </a:endParaRPr>
            </a:p>
            <a:p>
              <a:pPr indent="-69850" lvl="1" marL="57150" marR="0" rtl="0" algn="l">
                <a:lnSpc>
                  <a:spcPct val="90000"/>
                </a:lnSpc>
                <a:spcBef>
                  <a:spcPts val="165"/>
                </a:spcBef>
                <a:spcAft>
                  <a:spcPts val="0"/>
                </a:spcAft>
                <a:buClr>
                  <a:schemeClr val="dk1"/>
                </a:buClr>
                <a:buSzPts val="1100"/>
                <a:buFont typeface="Calibri"/>
                <a:buChar char="•"/>
              </a:pPr>
              <a:r>
                <a:rPr b="0" i="0" lang="en-US" sz="1100" u="none" cap="none" strike="noStrike">
                  <a:solidFill>
                    <a:schemeClr val="dk1"/>
                  </a:solidFill>
                  <a:latin typeface="Calibri"/>
                  <a:ea typeface="Calibri"/>
                  <a:cs typeface="Calibri"/>
                  <a:sym typeface="Calibri"/>
                </a:rPr>
                <a:t>Enabling factors to integrate ESG objectives into EU banks' business strategies and investment policies </a:t>
              </a:r>
              <a:endParaRPr b="0" i="0" sz="1400" u="none" cap="none" strike="noStrike">
                <a:solidFill>
                  <a:srgbClr val="000000"/>
                </a:solidFill>
                <a:latin typeface="Arial"/>
                <a:ea typeface="Arial"/>
                <a:cs typeface="Arial"/>
                <a:sym typeface="Arial"/>
              </a:endParaRPr>
            </a:p>
            <a:p>
              <a:pPr indent="-69850" lvl="1" marL="57150" marR="0" rtl="0" algn="l">
                <a:lnSpc>
                  <a:spcPct val="90000"/>
                </a:lnSpc>
                <a:spcBef>
                  <a:spcPts val="165"/>
                </a:spcBef>
                <a:spcAft>
                  <a:spcPts val="0"/>
                </a:spcAft>
                <a:buClr>
                  <a:schemeClr val="dk1"/>
                </a:buClr>
                <a:buSzPts val="1100"/>
                <a:buFont typeface="Calibri"/>
                <a:buChar char="•"/>
              </a:pPr>
              <a:r>
                <a:rPr b="0" i="0" lang="en-US" sz="1100" u="none" cap="none" strike="noStrike">
                  <a:solidFill>
                    <a:schemeClr val="dk1"/>
                  </a:solidFill>
                  <a:latin typeface="Calibri"/>
                  <a:ea typeface="Calibri"/>
                  <a:cs typeface="Calibri"/>
                  <a:sym typeface="Calibri"/>
                </a:rPr>
                <a:t>Various instruments could be considered to help address data challenges, for example defining common technical standards on banks’ ESG data collection requirements via regulation. </a:t>
              </a:r>
              <a:endParaRPr b="0" i="0" sz="1400" u="none" cap="none" strike="noStrike">
                <a:solidFill>
                  <a:srgbClr val="000000"/>
                </a:solidFill>
                <a:latin typeface="Arial"/>
                <a:ea typeface="Arial"/>
                <a:cs typeface="Arial"/>
                <a:sym typeface="Arial"/>
              </a:endParaRPr>
            </a:p>
            <a:p>
              <a:pPr indent="-69850" lvl="1" marL="57150" marR="0" rtl="0" algn="l">
                <a:lnSpc>
                  <a:spcPct val="90000"/>
                </a:lnSpc>
                <a:spcBef>
                  <a:spcPts val="165"/>
                </a:spcBef>
                <a:spcAft>
                  <a:spcPts val="0"/>
                </a:spcAft>
                <a:buClr>
                  <a:schemeClr val="dk1"/>
                </a:buClr>
                <a:buSzPts val="1100"/>
                <a:buFont typeface="Calibri"/>
                <a:buChar char="•"/>
              </a:pPr>
              <a:r>
                <a:rPr b="0" i="0" lang="en-US" sz="1100" u="none" cap="none" strike="noStrike">
                  <a:solidFill>
                    <a:schemeClr val="dk1"/>
                  </a:solidFill>
                  <a:latin typeface="Calibri"/>
                  <a:ea typeface="Calibri"/>
                  <a:cs typeface="Calibri"/>
                  <a:sym typeface="Calibri"/>
                </a:rPr>
                <a:t>To harmonise ESG product classification, compliance with certain standards, such as the EU Green Bond Standard or the EU Taxonomy, could be made compulsory. </a:t>
              </a:r>
              <a:endParaRPr b="0" i="0" sz="1400" u="none" cap="none" strike="noStrike">
                <a:solidFill>
                  <a:srgbClr val="000000"/>
                </a:solidFill>
                <a:latin typeface="Arial"/>
                <a:ea typeface="Arial"/>
                <a:cs typeface="Arial"/>
                <a:sym typeface="Arial"/>
              </a:endParaRPr>
            </a:p>
            <a:p>
              <a:pPr indent="-69850" lvl="1" marL="57150" marR="0" rtl="0" algn="l">
                <a:lnSpc>
                  <a:spcPct val="90000"/>
                </a:lnSpc>
                <a:spcBef>
                  <a:spcPts val="165"/>
                </a:spcBef>
                <a:spcAft>
                  <a:spcPts val="0"/>
                </a:spcAft>
                <a:buClr>
                  <a:schemeClr val="dk1"/>
                </a:buClr>
                <a:buSzPts val="1100"/>
                <a:buFont typeface="Calibri"/>
                <a:buChar char="•"/>
              </a:pPr>
              <a:r>
                <a:rPr b="0" i="0" lang="en-US" sz="1100" u="none" cap="none" strike="noStrike">
                  <a:solidFill>
                    <a:schemeClr val="dk1"/>
                  </a:solidFill>
                  <a:latin typeface="Calibri"/>
                  <a:ea typeface="Calibri"/>
                  <a:cs typeface="Calibri"/>
                  <a:sym typeface="Calibri"/>
                </a:rPr>
                <a:t>Measures aimed at increasing accountability at executive and board level could be introduced. </a:t>
              </a:r>
              <a:endParaRPr b="0" i="0" sz="1400" u="none" cap="none" strike="noStrike">
                <a:solidFill>
                  <a:srgbClr val="000000"/>
                </a:solidFill>
                <a:latin typeface="Arial"/>
                <a:ea typeface="Arial"/>
                <a:cs typeface="Arial"/>
                <a:sym typeface="Arial"/>
              </a:endParaRPr>
            </a:p>
          </p:txBody>
        </p:sp>
        <p:sp>
          <p:nvSpPr>
            <p:cNvPr id="285" name="Google Shape;285;p19"/>
            <p:cNvSpPr/>
            <p:nvPr/>
          </p:nvSpPr>
          <p:spPr>
            <a:xfrm>
              <a:off x="0" y="1854"/>
              <a:ext cx="4186785" cy="3793849"/>
            </a:xfrm>
            <a:prstGeom prst="roundRect">
              <a:avLst>
                <a:gd fmla="val 16667" name="adj"/>
              </a:avLst>
            </a:prstGeom>
            <a:solidFill>
              <a:schemeClr val="accent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6" name="Google Shape;286;p19"/>
            <p:cNvSpPr txBox="1"/>
            <p:nvPr/>
          </p:nvSpPr>
          <p:spPr>
            <a:xfrm>
              <a:off x="185200" y="187054"/>
              <a:ext cx="3816385" cy="3423449"/>
            </a:xfrm>
            <a:prstGeom prst="rect">
              <a:avLst/>
            </a:prstGeom>
            <a:noFill/>
            <a:ln>
              <a:noFill/>
            </a:ln>
          </p:spPr>
          <p:txBody>
            <a:bodyPr anchorCtr="0" anchor="ctr" bIns="41900" lIns="83800" spcFirstLastPara="1" rIns="83800" wrap="square" tIns="41900">
              <a:noAutofit/>
            </a:bodyPr>
            <a:lstStyle/>
            <a:p>
              <a:pPr indent="0" lvl="0" marL="0" marR="0" rtl="0" algn="ctr">
                <a:lnSpc>
                  <a:spcPct val="90000"/>
                </a:lnSpc>
                <a:spcBef>
                  <a:spcPts val="0"/>
                </a:spcBef>
                <a:spcAft>
                  <a:spcPts val="0"/>
                </a:spcAft>
                <a:buClr>
                  <a:schemeClr val="lt1"/>
                </a:buClr>
                <a:buSzPts val="2200"/>
                <a:buFont typeface="Calibri"/>
                <a:buNone/>
              </a:pPr>
              <a:r>
                <a:rPr b="1" i="0" lang="en-US" sz="2200" u="none" cap="none" strike="noStrike">
                  <a:solidFill>
                    <a:schemeClr val="lt1"/>
                  </a:solidFill>
                  <a:latin typeface="Calibri"/>
                  <a:ea typeface="Calibri"/>
                  <a:cs typeface="Calibri"/>
                  <a:sym typeface="Calibri"/>
                </a:rPr>
                <a:t>Principles of best practice for integrating ESG in risk management and prudential supervision </a:t>
              </a:r>
              <a:endParaRPr b="0" i="0" sz="2200" u="none" cap="none" strike="noStrike">
                <a:solidFill>
                  <a:schemeClr val="lt1"/>
                </a:solidFill>
                <a:latin typeface="Calibri"/>
                <a:ea typeface="Calibri"/>
                <a:cs typeface="Calibri"/>
                <a:sym typeface="Calibri"/>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20"/>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Green transition reform support</a:t>
            </a:r>
            <a:endParaRPr/>
          </a:p>
        </p:txBody>
      </p:sp>
      <p:sp>
        <p:nvSpPr>
          <p:cNvPr id="292" name="Google Shape;292;p20"/>
          <p:cNvSpPr txBox="1"/>
          <p:nvPr>
            <p:ph idx="1" type="body"/>
          </p:nvPr>
        </p:nvSpPr>
        <p:spPr>
          <a:xfrm>
            <a:off x="218881" y="1323975"/>
            <a:ext cx="11770956" cy="4498328"/>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rgbClr val="387025"/>
              </a:buClr>
              <a:buSzPts val="1500"/>
              <a:buNone/>
            </a:pPr>
            <a:r>
              <a:rPr b="1" lang="en-US" sz="1500">
                <a:solidFill>
                  <a:srgbClr val="387025"/>
                </a:solidFill>
              </a:rPr>
              <a:t>Climate action is at the heart of the European Green Deal. The EC through the Technical Support Instrument, supports national authorities design and implement reforms that support their climate ambitions, such as:</a:t>
            </a:r>
            <a:endParaRPr/>
          </a:p>
          <a:p>
            <a:pPr indent="-228600" lvl="0" marL="228600" rtl="0" algn="just">
              <a:lnSpc>
                <a:spcPct val="90000"/>
              </a:lnSpc>
              <a:spcBef>
                <a:spcPts val="1000"/>
              </a:spcBef>
              <a:spcAft>
                <a:spcPts val="0"/>
              </a:spcAft>
              <a:buClr>
                <a:schemeClr val="dk1"/>
              </a:buClr>
              <a:buSzPts val="1500"/>
              <a:buChar char="•"/>
            </a:pPr>
            <a:r>
              <a:rPr lang="en-US" sz="1500"/>
              <a:t>Developing climate policy, including advice on climate strategies and action plans, and support for modelling greenhouse gas emissions.</a:t>
            </a:r>
            <a:endParaRPr/>
          </a:p>
          <a:p>
            <a:pPr indent="-228600" lvl="0" marL="228600" rtl="0" algn="just">
              <a:lnSpc>
                <a:spcPct val="90000"/>
              </a:lnSpc>
              <a:spcBef>
                <a:spcPts val="1000"/>
              </a:spcBef>
              <a:spcAft>
                <a:spcPts val="0"/>
              </a:spcAft>
              <a:buClr>
                <a:schemeClr val="dk1"/>
              </a:buClr>
              <a:buSzPts val="1500"/>
              <a:buChar char="•"/>
            </a:pPr>
            <a:r>
              <a:rPr lang="en-US" sz="1500"/>
              <a:t>Supporting land use and forest management, including urban planning, SMART cities and forest accounting and inventory.</a:t>
            </a:r>
            <a:endParaRPr/>
          </a:p>
          <a:p>
            <a:pPr indent="-228600" lvl="0" marL="228600" rtl="0" algn="just">
              <a:lnSpc>
                <a:spcPct val="90000"/>
              </a:lnSpc>
              <a:spcBef>
                <a:spcPts val="1000"/>
              </a:spcBef>
              <a:spcAft>
                <a:spcPts val="0"/>
              </a:spcAft>
              <a:buClr>
                <a:schemeClr val="dk1"/>
              </a:buClr>
              <a:buSzPts val="1500"/>
              <a:buChar char="•"/>
            </a:pPr>
            <a:r>
              <a:rPr lang="en-US" sz="1500"/>
              <a:t>Enhancing coastal protection as well as flood and coastal erosion risk management.</a:t>
            </a:r>
            <a:endParaRPr/>
          </a:p>
          <a:p>
            <a:pPr indent="-228600" lvl="0" marL="228600" rtl="0" algn="just">
              <a:lnSpc>
                <a:spcPct val="90000"/>
              </a:lnSpc>
              <a:spcBef>
                <a:spcPts val="1000"/>
              </a:spcBef>
              <a:spcAft>
                <a:spcPts val="0"/>
              </a:spcAft>
              <a:buClr>
                <a:schemeClr val="dk1"/>
              </a:buClr>
              <a:buSzPts val="1500"/>
              <a:buChar char="•"/>
            </a:pPr>
            <a:r>
              <a:rPr lang="en-US" sz="1500"/>
              <a:t>Developing nature-based solutions to address heat waves, drought, flooding and poor air quality in urban areas.</a:t>
            </a:r>
            <a:endParaRPr/>
          </a:p>
          <a:p>
            <a:pPr indent="-228600" lvl="0" marL="228600" rtl="0" algn="just">
              <a:lnSpc>
                <a:spcPct val="90000"/>
              </a:lnSpc>
              <a:spcBef>
                <a:spcPts val="1000"/>
              </a:spcBef>
              <a:spcAft>
                <a:spcPts val="0"/>
              </a:spcAft>
              <a:buClr>
                <a:schemeClr val="dk1"/>
              </a:buClr>
              <a:buSzPts val="1500"/>
              <a:buChar char="•"/>
            </a:pPr>
            <a:r>
              <a:rPr lang="en-US" sz="1500"/>
              <a:t>Implementing of funding instruments under the EU emissions trading system.</a:t>
            </a:r>
            <a:endParaRPr/>
          </a:p>
          <a:p>
            <a:pPr indent="-228600" lvl="0" marL="228600" rtl="0" algn="just">
              <a:lnSpc>
                <a:spcPct val="90000"/>
              </a:lnSpc>
              <a:spcBef>
                <a:spcPts val="1000"/>
              </a:spcBef>
              <a:spcAft>
                <a:spcPts val="0"/>
              </a:spcAft>
              <a:buClr>
                <a:schemeClr val="dk1"/>
              </a:buClr>
              <a:buSzPts val="1500"/>
              <a:buChar char="•"/>
            </a:pPr>
            <a:r>
              <a:rPr lang="en-US" sz="1500"/>
              <a:t>Supporting the decarbonisation of electricity systems, including the design of renewable-energy-friendly markets and regulatory frameworks.</a:t>
            </a:r>
            <a:endParaRPr/>
          </a:p>
          <a:p>
            <a:pPr indent="-228600" lvl="0" marL="228600" rtl="0" algn="just">
              <a:lnSpc>
                <a:spcPct val="90000"/>
              </a:lnSpc>
              <a:spcBef>
                <a:spcPts val="1000"/>
              </a:spcBef>
              <a:spcAft>
                <a:spcPts val="0"/>
              </a:spcAft>
              <a:buClr>
                <a:schemeClr val="dk1"/>
              </a:buClr>
              <a:buSzPts val="1500"/>
              <a:buChar char="•"/>
            </a:pPr>
            <a:r>
              <a:rPr lang="en-US" sz="1500"/>
              <a:t>Developing market-based support schemes for renewable energy and energy efficiency investments.</a:t>
            </a:r>
            <a:endParaRPr/>
          </a:p>
          <a:p>
            <a:pPr indent="-228600" lvl="0" marL="228600" rtl="0" algn="just">
              <a:lnSpc>
                <a:spcPct val="90000"/>
              </a:lnSpc>
              <a:spcBef>
                <a:spcPts val="1000"/>
              </a:spcBef>
              <a:spcAft>
                <a:spcPts val="0"/>
              </a:spcAft>
              <a:buClr>
                <a:schemeClr val="dk1"/>
              </a:buClr>
              <a:buSzPts val="1500"/>
              <a:buChar char="•"/>
            </a:pPr>
            <a:r>
              <a:rPr lang="en-US" sz="1500"/>
              <a:t>Developing national energy and climate plans, including analytical and energy modelling.</a:t>
            </a:r>
            <a:endParaRPr/>
          </a:p>
          <a:p>
            <a:pPr indent="-228600" lvl="0" marL="228600" rtl="0" algn="just">
              <a:lnSpc>
                <a:spcPct val="90000"/>
              </a:lnSpc>
              <a:spcBef>
                <a:spcPts val="1000"/>
              </a:spcBef>
              <a:spcAft>
                <a:spcPts val="0"/>
              </a:spcAft>
              <a:buClr>
                <a:schemeClr val="dk1"/>
              </a:buClr>
              <a:buSzPts val="1500"/>
              <a:buChar char="•"/>
            </a:pPr>
            <a:r>
              <a:rPr lang="en-US" sz="1500"/>
              <a:t>Assessing policies for energy-efficient heating and cooling systems.</a:t>
            </a:r>
            <a:endParaRPr/>
          </a:p>
          <a:p>
            <a:pPr indent="-228600" lvl="0" marL="228600" rtl="0" algn="just">
              <a:lnSpc>
                <a:spcPct val="90000"/>
              </a:lnSpc>
              <a:spcBef>
                <a:spcPts val="1000"/>
              </a:spcBef>
              <a:spcAft>
                <a:spcPts val="0"/>
              </a:spcAft>
              <a:buClr>
                <a:schemeClr val="dk1"/>
              </a:buClr>
              <a:buSzPts val="1500"/>
              <a:buChar char="•"/>
            </a:pPr>
            <a:r>
              <a:rPr lang="en-US" sz="1500"/>
              <a:t>Enhancing energy efficiency investments in buildings.</a:t>
            </a:r>
            <a:endParaRPr/>
          </a:p>
          <a:p>
            <a:pPr indent="-228600" lvl="0" marL="228600" rtl="0" algn="just">
              <a:lnSpc>
                <a:spcPct val="90000"/>
              </a:lnSpc>
              <a:spcBef>
                <a:spcPts val="1000"/>
              </a:spcBef>
              <a:spcAft>
                <a:spcPts val="0"/>
              </a:spcAft>
              <a:buClr>
                <a:schemeClr val="dk1"/>
              </a:buClr>
              <a:buSzPts val="1500"/>
              <a:buChar char="•"/>
            </a:pPr>
            <a:r>
              <a:rPr lang="en-US" sz="1500"/>
              <a:t>Defining policies on sustainable transport/mobility and alternative fuels.</a:t>
            </a:r>
            <a:endParaRPr/>
          </a:p>
          <a:p>
            <a:pPr indent="-228600" lvl="0" marL="228600" rtl="0" algn="just">
              <a:lnSpc>
                <a:spcPct val="90000"/>
              </a:lnSpc>
              <a:spcBef>
                <a:spcPts val="1000"/>
              </a:spcBef>
              <a:spcAft>
                <a:spcPts val="0"/>
              </a:spcAft>
              <a:buClr>
                <a:schemeClr val="dk1"/>
              </a:buClr>
              <a:buSzPts val="1500"/>
              <a:buChar char="•"/>
            </a:pPr>
            <a:r>
              <a:rPr lang="en-US" sz="1500"/>
              <a:t>Reinforcing inland waterway transport and high-speed railways.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21"/>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Recovery and Resilience Facility</a:t>
            </a:r>
            <a:endParaRPr/>
          </a:p>
        </p:txBody>
      </p:sp>
      <p:sp>
        <p:nvSpPr>
          <p:cNvPr id="298" name="Google Shape;298;p21"/>
          <p:cNvSpPr txBox="1"/>
          <p:nvPr>
            <p:ph idx="1" type="body"/>
          </p:nvPr>
        </p:nvSpPr>
        <p:spPr>
          <a:xfrm>
            <a:off x="209550" y="1267991"/>
            <a:ext cx="11563350" cy="2342956"/>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chemeClr val="dk1"/>
              </a:buClr>
              <a:buSzPts val="2200"/>
              <a:buNone/>
            </a:pPr>
            <a:r>
              <a:rPr lang="en-US" sz="2200"/>
              <a:t>The centrepiece of Next Generation EU is the </a:t>
            </a:r>
            <a:r>
              <a:rPr b="1" lang="en-US" sz="2200">
                <a:solidFill>
                  <a:srgbClr val="387025"/>
                </a:solidFill>
              </a:rPr>
              <a:t>Recovery and Resilience Facility (RRF), </a:t>
            </a:r>
            <a:r>
              <a:rPr lang="en-US" sz="2200"/>
              <a:t>an instrument for providing grants and loans to support reforms and investments in the EU Member States at a total value of EUR 723.8 billion. </a:t>
            </a:r>
            <a:endParaRPr/>
          </a:p>
          <a:p>
            <a:pPr indent="0" lvl="0" marL="0" rtl="0" algn="just">
              <a:lnSpc>
                <a:spcPct val="90000"/>
              </a:lnSpc>
              <a:spcBef>
                <a:spcPts val="1000"/>
              </a:spcBef>
              <a:spcAft>
                <a:spcPts val="0"/>
              </a:spcAft>
              <a:buClr>
                <a:schemeClr val="dk1"/>
              </a:buClr>
              <a:buSzPts val="2200"/>
              <a:buNone/>
            </a:pPr>
            <a:r>
              <a:rPr lang="en-US" sz="2200"/>
              <a:t>The RRF will reinforce EU’s commitment to the twin transition: </a:t>
            </a:r>
            <a:r>
              <a:rPr b="1" lang="en-US" sz="2200">
                <a:solidFill>
                  <a:srgbClr val="387025"/>
                </a:solidFill>
              </a:rPr>
              <a:t>green</a:t>
            </a:r>
            <a:r>
              <a:rPr lang="en-US" sz="2200"/>
              <a:t> and digital. </a:t>
            </a:r>
            <a:endParaRPr/>
          </a:p>
          <a:p>
            <a:pPr indent="-228600" lvl="1" marL="685800" rtl="0" algn="just">
              <a:lnSpc>
                <a:spcPct val="90000"/>
              </a:lnSpc>
              <a:spcBef>
                <a:spcPts val="500"/>
              </a:spcBef>
              <a:spcAft>
                <a:spcPts val="0"/>
              </a:spcAft>
              <a:buClr>
                <a:srgbClr val="387025"/>
              </a:buClr>
              <a:buSzPts val="2200"/>
              <a:buChar char="•"/>
            </a:pPr>
            <a:r>
              <a:rPr b="1" lang="en-US" sz="2200">
                <a:solidFill>
                  <a:srgbClr val="387025"/>
                </a:solidFill>
              </a:rPr>
              <a:t>A minimum 37% for climate investments and reforms </a:t>
            </a:r>
            <a:endParaRPr/>
          </a:p>
          <a:p>
            <a:pPr indent="-228600" lvl="1" marL="685800" rtl="0" algn="just">
              <a:lnSpc>
                <a:spcPct val="90000"/>
              </a:lnSpc>
              <a:spcBef>
                <a:spcPts val="500"/>
              </a:spcBef>
              <a:spcAft>
                <a:spcPts val="0"/>
              </a:spcAft>
              <a:buClr>
                <a:schemeClr val="dk1"/>
              </a:buClr>
              <a:buSzPts val="2200"/>
              <a:buChar char="•"/>
            </a:pPr>
            <a:r>
              <a:rPr lang="en-US" sz="2200"/>
              <a:t>A minimum 20% to foster the digital transition</a:t>
            </a:r>
            <a:endParaRPr/>
          </a:p>
          <a:p>
            <a:pPr indent="0" lvl="0" marL="0" rtl="0" algn="just">
              <a:lnSpc>
                <a:spcPct val="90000"/>
              </a:lnSpc>
              <a:spcBef>
                <a:spcPts val="1000"/>
              </a:spcBef>
              <a:spcAft>
                <a:spcPts val="0"/>
              </a:spcAft>
              <a:buClr>
                <a:schemeClr val="dk1"/>
              </a:buClr>
              <a:buSzPts val="2800"/>
              <a:buNone/>
            </a:pPr>
            <a:r>
              <a:t/>
            </a:r>
            <a:endParaRPr/>
          </a:p>
        </p:txBody>
      </p:sp>
      <p:graphicFrame>
        <p:nvGraphicFramePr>
          <p:cNvPr id="299" name="Google Shape;299;p21"/>
          <p:cNvGraphicFramePr/>
          <p:nvPr/>
        </p:nvGraphicFramePr>
        <p:xfrm>
          <a:off x="1604865" y="3554963"/>
          <a:ext cx="3000000" cy="3000000"/>
        </p:xfrm>
        <a:graphic>
          <a:graphicData uri="http://schemas.openxmlformats.org/drawingml/2006/table">
            <a:tbl>
              <a:tblPr bandRow="1" firstCol="1" firstRow="1">
                <a:noFill/>
                <a:tableStyleId>{87AAEB69-9349-4BF8-82C8-AB5DFE7A2B80}</a:tableStyleId>
              </a:tblPr>
              <a:tblGrid>
                <a:gridCol w="1285275"/>
                <a:gridCol w="9092300"/>
              </a:tblGrid>
              <a:tr h="200650">
                <a:tc>
                  <a:txBody>
                    <a:bodyPr/>
                    <a:lstStyle/>
                    <a:p>
                      <a:pPr indent="0" lvl="0" marL="0" marR="0" rtl="0" algn="just">
                        <a:lnSpc>
                          <a:spcPct val="109090"/>
                        </a:lnSpc>
                        <a:spcBef>
                          <a:spcPts val="0"/>
                        </a:spcBef>
                        <a:spcAft>
                          <a:spcPts val="0"/>
                        </a:spcAft>
                        <a:buClr>
                          <a:srgbClr val="000000"/>
                        </a:buClr>
                        <a:buSzPts val="1100"/>
                        <a:buFont typeface="Arial"/>
                        <a:buNone/>
                      </a:pPr>
                      <a:r>
                        <a:rPr lang="en-US" sz="1100" u="none" cap="none" strike="noStrike"/>
                        <a:t>BUDGET:</a:t>
                      </a:r>
                      <a:endParaRPr sz="1100" u="none" cap="none" strike="noStrike">
                        <a:solidFill>
                          <a:srgbClr val="365F91"/>
                        </a:solidFill>
                        <a:latin typeface="Quattrocento Sans"/>
                        <a:ea typeface="Quattrocento Sans"/>
                        <a:cs typeface="Quattrocento Sans"/>
                        <a:sym typeface="Quattrocento Sans"/>
                      </a:endParaRPr>
                    </a:p>
                  </a:txBody>
                  <a:tcPr marT="0" marB="0" marR="68575" marL="68575"/>
                </a:tc>
                <a:tc>
                  <a:txBody>
                    <a:bodyPr/>
                    <a:lstStyle/>
                    <a:p>
                      <a:pPr indent="0" lvl="0" marL="0" marR="0" rtl="0" algn="just">
                        <a:lnSpc>
                          <a:spcPct val="109090"/>
                        </a:lnSpc>
                        <a:spcBef>
                          <a:spcPts val="0"/>
                        </a:spcBef>
                        <a:spcAft>
                          <a:spcPts val="0"/>
                        </a:spcAft>
                        <a:buClr>
                          <a:srgbClr val="000000"/>
                        </a:buClr>
                        <a:buSzPts val="1100"/>
                        <a:buFont typeface="Arial"/>
                        <a:buNone/>
                      </a:pPr>
                      <a:r>
                        <a:rPr b="0" lang="en-US" sz="1100" u="none" cap="none" strike="noStrike"/>
                        <a:t>EUR 723.82 billion from Next Generation EU (EUR 337.97 billion in grants and EUR 385.85 billion in loans).</a:t>
                      </a:r>
                      <a:endParaRPr b="0" sz="1100" u="none" cap="none" strike="noStrike">
                        <a:solidFill>
                          <a:srgbClr val="365F91"/>
                        </a:solidFill>
                        <a:latin typeface="Quattrocento Sans"/>
                        <a:ea typeface="Quattrocento Sans"/>
                        <a:cs typeface="Quattrocento Sans"/>
                        <a:sym typeface="Quattrocento Sans"/>
                      </a:endParaRPr>
                    </a:p>
                  </a:txBody>
                  <a:tcPr marT="0" marB="0" marR="68575" marL="68575"/>
                </a:tc>
              </a:tr>
              <a:tr h="413650">
                <a:tc>
                  <a:txBody>
                    <a:bodyPr/>
                    <a:lstStyle/>
                    <a:p>
                      <a:pPr indent="0" lvl="0" marL="0" marR="0" rtl="0" algn="just">
                        <a:lnSpc>
                          <a:spcPct val="109090"/>
                        </a:lnSpc>
                        <a:spcBef>
                          <a:spcPts val="0"/>
                        </a:spcBef>
                        <a:spcAft>
                          <a:spcPts val="0"/>
                        </a:spcAft>
                        <a:buClr>
                          <a:srgbClr val="000000"/>
                        </a:buClr>
                        <a:buSzPts val="1100"/>
                        <a:buFont typeface="Arial"/>
                        <a:buNone/>
                      </a:pPr>
                      <a:r>
                        <a:rPr lang="en-US" sz="1100" u="none" cap="none" strike="noStrike"/>
                        <a:t>OBJECTIVES:</a:t>
                      </a:r>
                      <a:endParaRPr sz="1100" u="none" cap="none" strike="noStrike">
                        <a:solidFill>
                          <a:srgbClr val="365F91"/>
                        </a:solidFill>
                        <a:latin typeface="Quattrocento Sans"/>
                        <a:ea typeface="Quattrocento Sans"/>
                        <a:cs typeface="Quattrocento Sans"/>
                        <a:sym typeface="Quattrocento Sans"/>
                      </a:endParaRPr>
                    </a:p>
                  </a:txBody>
                  <a:tcPr marT="0" marB="0" marR="68575" marL="68575"/>
                </a:tc>
                <a:tc>
                  <a:txBody>
                    <a:bodyPr/>
                    <a:lstStyle/>
                    <a:p>
                      <a:pPr indent="0" lvl="0" marL="0" marR="0" rtl="0" algn="just">
                        <a:lnSpc>
                          <a:spcPct val="109090"/>
                        </a:lnSpc>
                        <a:spcBef>
                          <a:spcPts val="0"/>
                        </a:spcBef>
                        <a:spcAft>
                          <a:spcPts val="0"/>
                        </a:spcAft>
                        <a:buClr>
                          <a:srgbClr val="000000"/>
                        </a:buClr>
                        <a:buSzPts val="1100"/>
                        <a:buFont typeface="Arial"/>
                        <a:buNone/>
                      </a:pPr>
                      <a:r>
                        <a:rPr lang="en-US" sz="1100" u="none" cap="none" strike="noStrike"/>
                        <a:t>To mitigate the economic and social impact of the coronavirus pandemic and make EU economies and societies more sustainable, resilient, and better prepared for the challenges and opportunities of the green and digital transitions.</a:t>
                      </a:r>
                      <a:endParaRPr sz="1100" u="none" cap="none" strike="noStrike">
                        <a:solidFill>
                          <a:srgbClr val="365F91"/>
                        </a:solidFill>
                        <a:latin typeface="Quattrocento Sans"/>
                        <a:ea typeface="Quattrocento Sans"/>
                        <a:cs typeface="Quattrocento Sans"/>
                        <a:sym typeface="Quattrocento Sans"/>
                      </a:endParaRPr>
                    </a:p>
                  </a:txBody>
                  <a:tcPr marT="0" marB="0" marR="68575" marL="68575"/>
                </a:tc>
              </a:tr>
              <a:tr h="505350">
                <a:tc>
                  <a:txBody>
                    <a:bodyPr/>
                    <a:lstStyle/>
                    <a:p>
                      <a:pPr indent="0" lvl="0" marL="0" marR="0" rtl="0" algn="just">
                        <a:lnSpc>
                          <a:spcPct val="109090"/>
                        </a:lnSpc>
                        <a:spcBef>
                          <a:spcPts val="0"/>
                        </a:spcBef>
                        <a:spcAft>
                          <a:spcPts val="0"/>
                        </a:spcAft>
                        <a:buClr>
                          <a:srgbClr val="000000"/>
                        </a:buClr>
                        <a:buSzPts val="1100"/>
                        <a:buFont typeface="Arial"/>
                        <a:buNone/>
                      </a:pPr>
                      <a:r>
                        <a:rPr lang="en-US" sz="1100" u="none" cap="none" strike="noStrike"/>
                        <a:t>WHAT DOES IT DO?</a:t>
                      </a:r>
                      <a:endParaRPr sz="1100" u="none" cap="none" strike="noStrike">
                        <a:solidFill>
                          <a:srgbClr val="365F91"/>
                        </a:solidFill>
                        <a:latin typeface="Quattrocento Sans"/>
                        <a:ea typeface="Quattrocento Sans"/>
                        <a:cs typeface="Quattrocento Sans"/>
                        <a:sym typeface="Quattrocento Sans"/>
                      </a:endParaRPr>
                    </a:p>
                  </a:txBody>
                  <a:tcPr marT="0" marB="0" marR="68575" marL="68575"/>
                </a:tc>
                <a:tc>
                  <a:txBody>
                    <a:bodyPr/>
                    <a:lstStyle/>
                    <a:p>
                      <a:pPr indent="0" lvl="0" marL="0" marR="0" rtl="0" algn="just">
                        <a:lnSpc>
                          <a:spcPct val="109090"/>
                        </a:lnSpc>
                        <a:spcBef>
                          <a:spcPts val="0"/>
                        </a:spcBef>
                        <a:spcAft>
                          <a:spcPts val="0"/>
                        </a:spcAft>
                        <a:buClr>
                          <a:srgbClr val="000000"/>
                        </a:buClr>
                        <a:buSzPts val="1100"/>
                        <a:buFont typeface="Arial"/>
                        <a:buNone/>
                      </a:pPr>
                      <a:r>
                        <a:rPr lang="en-US" sz="1100" u="none" cap="none" strike="noStrike"/>
                        <a:t>It supports public investments and reforms, as set out in the EU Member States’ national recovery and resilience plans, aiming to ensure a sustainable and inclusive recovery that promotes the green and digital transitions. The investments and reforms financed by the Recovery and Resilience Facility will create jobs and ensure that the EU recovers from the crisis together, ready for the future.</a:t>
                      </a:r>
                      <a:endParaRPr sz="1100" u="none" cap="none" strike="noStrike">
                        <a:solidFill>
                          <a:srgbClr val="365F91"/>
                        </a:solidFill>
                        <a:latin typeface="Quattrocento Sans"/>
                        <a:ea typeface="Quattrocento Sans"/>
                        <a:cs typeface="Quattrocento Sans"/>
                        <a:sym typeface="Quattrocento Sans"/>
                      </a:endParaRPr>
                    </a:p>
                  </a:txBody>
                  <a:tcPr marT="0" marB="0" marR="68575" marL="68575"/>
                </a:tc>
              </a:tr>
              <a:tr h="485200">
                <a:tc>
                  <a:txBody>
                    <a:bodyPr/>
                    <a:lstStyle/>
                    <a:p>
                      <a:pPr indent="0" lvl="0" marL="0" marR="0" rtl="0" algn="just">
                        <a:lnSpc>
                          <a:spcPct val="109090"/>
                        </a:lnSpc>
                        <a:spcBef>
                          <a:spcPts val="0"/>
                        </a:spcBef>
                        <a:spcAft>
                          <a:spcPts val="0"/>
                        </a:spcAft>
                        <a:buClr>
                          <a:srgbClr val="000000"/>
                        </a:buClr>
                        <a:buSzPts val="1100"/>
                        <a:buFont typeface="Arial"/>
                        <a:buNone/>
                      </a:pPr>
                      <a:r>
                        <a:rPr lang="en-US" sz="1100" u="none" cap="none" strike="noStrike"/>
                        <a:t>TYPE OF PROJECTS:</a:t>
                      </a:r>
                      <a:endParaRPr sz="1100" u="none" cap="none" strike="noStrike">
                        <a:solidFill>
                          <a:srgbClr val="365F91"/>
                        </a:solidFill>
                        <a:latin typeface="Quattrocento Sans"/>
                        <a:ea typeface="Quattrocento Sans"/>
                        <a:cs typeface="Quattrocento Sans"/>
                        <a:sym typeface="Quattrocento Sans"/>
                      </a:endParaRPr>
                    </a:p>
                  </a:txBody>
                  <a:tcPr marT="0" marB="0" marR="68575" marL="68575"/>
                </a:tc>
                <a:tc>
                  <a:txBody>
                    <a:bodyPr/>
                    <a:lstStyle/>
                    <a:p>
                      <a:pPr indent="0" lvl="0" marL="0" marR="0" rtl="0" algn="just">
                        <a:lnSpc>
                          <a:spcPct val="109090"/>
                        </a:lnSpc>
                        <a:spcBef>
                          <a:spcPts val="0"/>
                        </a:spcBef>
                        <a:spcAft>
                          <a:spcPts val="0"/>
                        </a:spcAft>
                        <a:buClr>
                          <a:srgbClr val="000000"/>
                        </a:buClr>
                        <a:buSzPts val="1100"/>
                        <a:buFont typeface="Arial"/>
                        <a:buNone/>
                      </a:pPr>
                      <a:r>
                        <a:rPr lang="en-US" sz="1100" u="none" cap="none" strike="noStrike"/>
                        <a:t>Reforms and public investment projects that address the challenges identified in the European semester. It will back measures to build a green, digital, and inclusive future. The measures supported will result in, among other benefits, faster internet, cleaner energy and transport, restoring our nature, renovating buildings, modern and digital public administrations, education and training, and new technologies, for the benefit of all Europeans.</a:t>
                      </a:r>
                      <a:endParaRPr sz="1100" u="none" cap="none" strike="noStrike">
                        <a:solidFill>
                          <a:srgbClr val="365F91"/>
                        </a:solidFill>
                        <a:latin typeface="Quattrocento Sans"/>
                        <a:ea typeface="Quattrocento Sans"/>
                        <a:cs typeface="Quattrocento Sans"/>
                        <a:sym typeface="Quattrocento Sans"/>
                      </a:endParaRPr>
                    </a:p>
                  </a:txBody>
                  <a:tcPr marT="0" marB="0" marR="68575" marL="68575"/>
                </a:tc>
              </a:tr>
              <a:tr h="110475">
                <a:tc>
                  <a:txBody>
                    <a:bodyPr/>
                    <a:lstStyle/>
                    <a:p>
                      <a:pPr indent="0" lvl="0" marL="0" marR="0" rtl="0" algn="just">
                        <a:lnSpc>
                          <a:spcPct val="109090"/>
                        </a:lnSpc>
                        <a:spcBef>
                          <a:spcPts val="0"/>
                        </a:spcBef>
                        <a:spcAft>
                          <a:spcPts val="0"/>
                        </a:spcAft>
                        <a:buClr>
                          <a:srgbClr val="000000"/>
                        </a:buClr>
                        <a:buSzPts val="1100"/>
                        <a:buFont typeface="Arial"/>
                        <a:buNone/>
                      </a:pPr>
                      <a:r>
                        <a:rPr lang="en-US" sz="1100" u="none" cap="none" strike="noStrike"/>
                        <a:t>TYPE OF RECIPIENTS:</a:t>
                      </a:r>
                      <a:endParaRPr sz="1100" u="none" cap="none" strike="noStrike">
                        <a:solidFill>
                          <a:srgbClr val="365F91"/>
                        </a:solidFill>
                        <a:latin typeface="Quattrocento Sans"/>
                        <a:ea typeface="Quattrocento Sans"/>
                        <a:cs typeface="Quattrocento Sans"/>
                        <a:sym typeface="Quattrocento Sans"/>
                      </a:endParaRPr>
                    </a:p>
                  </a:txBody>
                  <a:tcPr marT="0" marB="0" marR="68575" marL="68575"/>
                </a:tc>
                <a:tc>
                  <a:txBody>
                    <a:bodyPr/>
                    <a:lstStyle/>
                    <a:p>
                      <a:pPr indent="0" lvl="0" marL="0" marR="0" rtl="0" algn="just">
                        <a:lnSpc>
                          <a:spcPct val="109090"/>
                        </a:lnSpc>
                        <a:spcBef>
                          <a:spcPts val="0"/>
                        </a:spcBef>
                        <a:spcAft>
                          <a:spcPts val="0"/>
                        </a:spcAft>
                        <a:buClr>
                          <a:srgbClr val="000000"/>
                        </a:buClr>
                        <a:buSzPts val="1100"/>
                        <a:buFont typeface="Arial"/>
                        <a:buNone/>
                      </a:pPr>
                      <a:r>
                        <a:rPr lang="en-US" sz="1100" u="none" cap="none" strike="noStrike"/>
                        <a:t>EU Member States; and, indirectly, EU citizens, public or private organisations, and businesses.</a:t>
                      </a:r>
                      <a:endParaRPr sz="1100" u="none" cap="none" strike="noStrike">
                        <a:solidFill>
                          <a:srgbClr val="365F91"/>
                        </a:solidFill>
                        <a:latin typeface="Quattrocento Sans"/>
                        <a:ea typeface="Quattrocento Sans"/>
                        <a:cs typeface="Quattrocento Sans"/>
                        <a:sym typeface="Quattrocento Sans"/>
                      </a:endParaRPr>
                    </a:p>
                  </a:txBody>
                  <a:tcPr marT="0" marB="0" marR="68575" marL="68575"/>
                </a:tc>
              </a:tr>
              <a:tr h="413650">
                <a:tc>
                  <a:txBody>
                    <a:bodyPr/>
                    <a:lstStyle/>
                    <a:p>
                      <a:pPr indent="0" lvl="0" marL="0" marR="0" rtl="0" algn="just">
                        <a:lnSpc>
                          <a:spcPct val="109090"/>
                        </a:lnSpc>
                        <a:spcBef>
                          <a:spcPts val="0"/>
                        </a:spcBef>
                        <a:spcAft>
                          <a:spcPts val="0"/>
                        </a:spcAft>
                        <a:buClr>
                          <a:srgbClr val="000000"/>
                        </a:buClr>
                        <a:buSzPts val="1100"/>
                        <a:buFont typeface="Arial"/>
                        <a:buNone/>
                      </a:pPr>
                      <a:r>
                        <a:rPr lang="en-US" sz="1100" u="none" cap="none" strike="noStrike"/>
                        <a:t>BUDGET IMPLEMENTATION:</a:t>
                      </a:r>
                      <a:endParaRPr sz="1100" u="none" cap="none" strike="noStrike">
                        <a:solidFill>
                          <a:srgbClr val="365F91"/>
                        </a:solidFill>
                        <a:latin typeface="Quattrocento Sans"/>
                        <a:ea typeface="Quattrocento Sans"/>
                        <a:cs typeface="Quattrocento Sans"/>
                        <a:sym typeface="Quattrocento Sans"/>
                      </a:endParaRPr>
                    </a:p>
                  </a:txBody>
                  <a:tcPr marT="0" marB="0" marR="68575" marL="68575"/>
                </a:tc>
                <a:tc>
                  <a:txBody>
                    <a:bodyPr/>
                    <a:lstStyle/>
                    <a:p>
                      <a:pPr indent="0" lvl="0" marL="0" marR="0" rtl="0" algn="just">
                        <a:lnSpc>
                          <a:spcPct val="109090"/>
                        </a:lnSpc>
                        <a:spcBef>
                          <a:spcPts val="0"/>
                        </a:spcBef>
                        <a:spcAft>
                          <a:spcPts val="0"/>
                        </a:spcAft>
                        <a:buClr>
                          <a:srgbClr val="000000"/>
                        </a:buClr>
                        <a:buSzPts val="1100"/>
                        <a:buFont typeface="Arial"/>
                        <a:buNone/>
                      </a:pPr>
                      <a:r>
                        <a:rPr lang="en-US" sz="1100" u="none" cap="none" strike="noStrike"/>
                        <a:t>The Recovery and Resilience Facility is implemented by the Commission through direct management. Funding is disbursed in the form of non-repayable financial support and loans.</a:t>
                      </a:r>
                      <a:endParaRPr sz="1100" u="none" cap="none" strike="noStrike">
                        <a:solidFill>
                          <a:srgbClr val="365F91"/>
                        </a:solidFill>
                        <a:latin typeface="Quattrocento Sans"/>
                        <a:ea typeface="Quattrocento Sans"/>
                        <a:cs typeface="Quattrocento Sans"/>
                        <a:sym typeface="Quattrocento Sans"/>
                      </a:endParaRPr>
                    </a:p>
                  </a:txBody>
                  <a:tcPr marT="0" marB="0" marR="68575" marL="68575"/>
                </a:tc>
              </a:tr>
            </a:tbl>
          </a:graphicData>
        </a:graphic>
      </p:graphicFrame>
      <p:sp>
        <p:nvSpPr>
          <p:cNvPr id="300" name="Google Shape;300;p21"/>
          <p:cNvSpPr txBox="1"/>
          <p:nvPr/>
        </p:nvSpPr>
        <p:spPr>
          <a:xfrm>
            <a:off x="69591" y="4072812"/>
            <a:ext cx="1468210" cy="1331167"/>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387025"/>
              </a:buClr>
              <a:buSzPts val="2800"/>
              <a:buFont typeface="Arial"/>
              <a:buNone/>
            </a:pPr>
            <a:r>
              <a:rPr b="1" i="0" lang="en-US" sz="2800" u="none" cap="none" strike="noStrike">
                <a:solidFill>
                  <a:srgbClr val="387025"/>
                </a:solidFill>
                <a:latin typeface="Calibri"/>
                <a:ea typeface="Calibri"/>
                <a:cs typeface="Calibri"/>
                <a:sym typeface="Calibri"/>
              </a:rPr>
              <a:t>Key Features of RRF</a:t>
            </a:r>
            <a:endParaRPr b="1" i="0" sz="2800" u="none" cap="none" strike="noStrike">
              <a:solidFill>
                <a:srgbClr val="387025"/>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22"/>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Just Transition Mechanism (1/2) </a:t>
            </a:r>
            <a:endParaRPr/>
          </a:p>
        </p:txBody>
      </p:sp>
      <p:sp>
        <p:nvSpPr>
          <p:cNvPr id="306" name="Google Shape;306;p22"/>
          <p:cNvSpPr txBox="1"/>
          <p:nvPr>
            <p:ph idx="1" type="body"/>
          </p:nvPr>
        </p:nvSpPr>
        <p:spPr>
          <a:xfrm>
            <a:off x="209549" y="1323974"/>
            <a:ext cx="11845601" cy="2105025"/>
          </a:xfrm>
          <a:prstGeom prst="rect">
            <a:avLst/>
          </a:prstGeom>
          <a:noFill/>
          <a:ln>
            <a:noFill/>
          </a:ln>
        </p:spPr>
        <p:txBody>
          <a:bodyPr anchorCtr="0" anchor="t" bIns="45700" lIns="91425" spcFirstLastPara="1" rIns="91425" wrap="square" tIns="45700">
            <a:noAutofit/>
          </a:bodyPr>
          <a:lstStyle/>
          <a:p>
            <a:pPr indent="0" lvl="0" marL="0" rtl="0" algn="just">
              <a:lnSpc>
                <a:spcPct val="90000"/>
              </a:lnSpc>
              <a:spcBef>
                <a:spcPts val="0"/>
              </a:spcBef>
              <a:spcAft>
                <a:spcPts val="0"/>
              </a:spcAft>
              <a:buClr>
                <a:schemeClr val="dk1"/>
              </a:buClr>
              <a:buSzPts val="1700"/>
              <a:buNone/>
            </a:pPr>
            <a:r>
              <a:rPr lang="en-US" sz="1700"/>
              <a:t>The </a:t>
            </a:r>
            <a:r>
              <a:rPr b="1" lang="en-US" sz="1700">
                <a:solidFill>
                  <a:srgbClr val="387025"/>
                </a:solidFill>
              </a:rPr>
              <a:t>Just Transition Mechanism (JTM) is the key tool to finance the transition towards a climate-neutral economy </a:t>
            </a:r>
            <a:r>
              <a:rPr lang="en-US" sz="1700"/>
              <a:t>ensuring it happens in a fair way, leaving no one behind. It will mobilise around €55 billion over the period 2021-2027 in the most affected EU regions, as a response to the socio-economic impact of the transition, through three pillars:</a:t>
            </a:r>
            <a:endParaRPr/>
          </a:p>
          <a:p>
            <a:pPr indent="-228600" lvl="0" marL="228600" rtl="0" algn="just">
              <a:lnSpc>
                <a:spcPct val="90000"/>
              </a:lnSpc>
              <a:spcBef>
                <a:spcPts val="1000"/>
              </a:spcBef>
              <a:spcAft>
                <a:spcPts val="0"/>
              </a:spcAft>
              <a:buClr>
                <a:schemeClr val="dk1"/>
              </a:buClr>
              <a:buSzPts val="1500"/>
              <a:buChar char="•"/>
            </a:pPr>
            <a:r>
              <a:rPr lang="en-US" sz="1500"/>
              <a:t>A new </a:t>
            </a:r>
            <a:r>
              <a:rPr b="1" lang="en-US" sz="1500"/>
              <a:t>Just Transition Fund</a:t>
            </a:r>
            <a:r>
              <a:rPr lang="en-US" sz="1500"/>
              <a:t> of €19.2 billion that is expected to mobilise around EUR €25.4 billion in investments.</a:t>
            </a:r>
            <a:endParaRPr/>
          </a:p>
          <a:p>
            <a:pPr indent="-228600" lvl="0" marL="228600" rtl="0" algn="just">
              <a:lnSpc>
                <a:spcPct val="90000"/>
              </a:lnSpc>
              <a:spcBef>
                <a:spcPts val="1000"/>
              </a:spcBef>
              <a:spcAft>
                <a:spcPts val="0"/>
              </a:spcAft>
              <a:buClr>
                <a:schemeClr val="dk1"/>
              </a:buClr>
              <a:buSzPts val="1500"/>
              <a:buChar char="•"/>
            </a:pPr>
            <a:r>
              <a:rPr lang="en-US" sz="1500"/>
              <a:t>An </a:t>
            </a:r>
            <a:r>
              <a:rPr b="1" lang="en-US" sz="1500"/>
              <a:t>Invest EU "Just Transition" scheme </a:t>
            </a:r>
            <a:r>
              <a:rPr lang="en-US" sz="1500"/>
              <a:t>that</a:t>
            </a:r>
            <a:r>
              <a:rPr b="1" lang="en-US" sz="1500"/>
              <a:t> </a:t>
            </a:r>
            <a:r>
              <a:rPr lang="en-US" sz="1500"/>
              <a:t>will provide a budgetary guarantee under the Invest EU programme across the four policy windows </a:t>
            </a:r>
            <a:endParaRPr/>
          </a:p>
          <a:p>
            <a:pPr indent="-228600" lvl="0" marL="228600" rtl="0" algn="just">
              <a:lnSpc>
                <a:spcPct val="90000"/>
              </a:lnSpc>
              <a:spcBef>
                <a:spcPts val="1000"/>
              </a:spcBef>
              <a:spcAft>
                <a:spcPts val="0"/>
              </a:spcAft>
              <a:buClr>
                <a:schemeClr val="dk1"/>
              </a:buClr>
              <a:buSzPts val="1500"/>
              <a:buChar char="•"/>
            </a:pPr>
            <a:r>
              <a:rPr lang="en-US" sz="1500"/>
              <a:t>A new </a:t>
            </a:r>
            <a:r>
              <a:rPr b="1" lang="en-US" sz="1500"/>
              <a:t>Public Sector Loan Facility </a:t>
            </a:r>
            <a:r>
              <a:rPr lang="en-US" sz="1500"/>
              <a:t>that</a:t>
            </a:r>
            <a:r>
              <a:rPr b="1" lang="en-US" sz="1500"/>
              <a:t> </a:t>
            </a:r>
            <a:r>
              <a:rPr lang="en-US" sz="1500"/>
              <a:t>will combine €1.5 billion of grants financed from the EU budget with €10 billion of loans from the European Investment Bank, to mobilise €18.5 billion of public investment.</a:t>
            </a:r>
            <a:endParaRPr/>
          </a:p>
        </p:txBody>
      </p:sp>
      <p:graphicFrame>
        <p:nvGraphicFramePr>
          <p:cNvPr id="307" name="Google Shape;307;p22"/>
          <p:cNvGraphicFramePr/>
          <p:nvPr/>
        </p:nvGraphicFramePr>
        <p:xfrm>
          <a:off x="1698172" y="3726023"/>
          <a:ext cx="3000000" cy="3000000"/>
        </p:xfrm>
        <a:graphic>
          <a:graphicData uri="http://schemas.openxmlformats.org/drawingml/2006/table">
            <a:tbl>
              <a:tblPr bandRow="1" firstCol="1" firstRow="1">
                <a:noFill/>
                <a:tableStyleId>{87AAEB69-9349-4BF8-82C8-AB5DFE7A2B80}</a:tableStyleId>
              </a:tblPr>
              <a:tblGrid>
                <a:gridCol w="1267950"/>
                <a:gridCol w="8969675"/>
              </a:tblGrid>
              <a:tr h="201150">
                <a:tc>
                  <a:txBody>
                    <a:bodyPr/>
                    <a:lstStyle/>
                    <a:p>
                      <a:pPr indent="0" lvl="0" marL="0" marR="0" rtl="0" algn="just">
                        <a:lnSpc>
                          <a:spcPct val="120000"/>
                        </a:lnSpc>
                        <a:spcBef>
                          <a:spcPts val="0"/>
                        </a:spcBef>
                        <a:spcAft>
                          <a:spcPts val="0"/>
                        </a:spcAft>
                        <a:buClr>
                          <a:srgbClr val="000000"/>
                        </a:buClr>
                        <a:buSzPts val="1000"/>
                        <a:buFont typeface="Arial"/>
                        <a:buNone/>
                      </a:pPr>
                      <a:r>
                        <a:rPr b="1" lang="en-US" sz="1000" u="none" cap="none" strike="noStrike">
                          <a:solidFill>
                            <a:schemeClr val="dk1"/>
                          </a:solidFill>
                          <a:latin typeface="Quattrocento Sans"/>
                          <a:ea typeface="Quattrocento Sans"/>
                          <a:cs typeface="Quattrocento Sans"/>
                          <a:sym typeface="Quattrocento Sans"/>
                        </a:rPr>
                        <a:t>BUDGET:</a:t>
                      </a:r>
                      <a:endParaRPr sz="1000" u="none" cap="none" strike="noStrike">
                        <a:solidFill>
                          <a:schemeClr val="dk1"/>
                        </a:solidFill>
                        <a:latin typeface="Quattrocento Sans"/>
                        <a:ea typeface="Quattrocento Sans"/>
                        <a:cs typeface="Quattrocento Sans"/>
                        <a:sym typeface="Quattrocento Sans"/>
                      </a:endParaRPr>
                    </a:p>
                  </a:txBody>
                  <a:tcPr marT="0" marB="0" marR="68575" marL="68575"/>
                </a:tc>
                <a:tc>
                  <a:txBody>
                    <a:bodyPr/>
                    <a:lstStyle/>
                    <a:p>
                      <a:pPr indent="0" lvl="0" marL="0" marR="0" rtl="0" algn="just">
                        <a:lnSpc>
                          <a:spcPct val="120000"/>
                        </a:lnSpc>
                        <a:spcBef>
                          <a:spcPts val="0"/>
                        </a:spcBef>
                        <a:spcAft>
                          <a:spcPts val="0"/>
                        </a:spcAft>
                        <a:buClr>
                          <a:srgbClr val="000000"/>
                        </a:buClr>
                        <a:buSzPts val="1000"/>
                        <a:buFont typeface="Arial"/>
                        <a:buNone/>
                      </a:pPr>
                      <a:r>
                        <a:rPr b="0" lang="en-US" sz="1000" u="none" cap="none" strike="noStrike">
                          <a:solidFill>
                            <a:schemeClr val="dk1"/>
                          </a:solidFill>
                          <a:latin typeface="Quattrocento Sans"/>
                          <a:ea typeface="Quattrocento Sans"/>
                          <a:cs typeface="Quattrocento Sans"/>
                          <a:sym typeface="Quattrocento Sans"/>
                        </a:rPr>
                        <a:t>EUR 8.45 billion from EU long term budget 2021-2027 &amp;  EUR 10.87 billion from NextGenerationEU.</a:t>
                      </a:r>
                      <a:endParaRPr sz="1400" u="none" cap="none" strike="noStrike"/>
                    </a:p>
                  </a:txBody>
                  <a:tcPr marT="0" marB="0" marR="68575" marL="68575"/>
                </a:tc>
              </a:tr>
              <a:tr h="258625">
                <a:tc>
                  <a:txBody>
                    <a:bodyPr/>
                    <a:lstStyle/>
                    <a:p>
                      <a:pPr indent="0" lvl="0" marL="0" marR="0" rtl="0" algn="just">
                        <a:lnSpc>
                          <a:spcPct val="120000"/>
                        </a:lnSpc>
                        <a:spcBef>
                          <a:spcPts val="0"/>
                        </a:spcBef>
                        <a:spcAft>
                          <a:spcPts val="0"/>
                        </a:spcAft>
                        <a:buClr>
                          <a:srgbClr val="000000"/>
                        </a:buClr>
                        <a:buSzPts val="1000"/>
                        <a:buFont typeface="Arial"/>
                        <a:buNone/>
                      </a:pPr>
                      <a:r>
                        <a:rPr b="1" lang="en-US" sz="1000" u="none" cap="none" strike="noStrike">
                          <a:solidFill>
                            <a:schemeClr val="dk1"/>
                          </a:solidFill>
                          <a:latin typeface="Quattrocento Sans"/>
                          <a:ea typeface="Quattrocento Sans"/>
                          <a:cs typeface="Quattrocento Sans"/>
                          <a:sym typeface="Quattrocento Sans"/>
                        </a:rPr>
                        <a:t>OBJECTIVES:</a:t>
                      </a:r>
                      <a:endParaRPr sz="1000" u="none" cap="none" strike="noStrike">
                        <a:solidFill>
                          <a:schemeClr val="dk1"/>
                        </a:solidFill>
                        <a:latin typeface="Quattrocento Sans"/>
                        <a:ea typeface="Quattrocento Sans"/>
                        <a:cs typeface="Quattrocento Sans"/>
                        <a:sym typeface="Quattrocento Sans"/>
                      </a:endParaRPr>
                    </a:p>
                  </a:txBody>
                  <a:tcPr marT="0" marB="0" marR="68575" marL="68575"/>
                </a:tc>
                <a:tc>
                  <a:txBody>
                    <a:bodyPr/>
                    <a:lstStyle/>
                    <a:p>
                      <a:pPr indent="0" lvl="0" marL="0" marR="0" rtl="0" algn="just">
                        <a:lnSpc>
                          <a:spcPct val="120000"/>
                        </a:lnSpc>
                        <a:spcBef>
                          <a:spcPts val="0"/>
                        </a:spcBef>
                        <a:spcAft>
                          <a:spcPts val="0"/>
                        </a:spcAft>
                        <a:buClr>
                          <a:srgbClr val="000000"/>
                        </a:buClr>
                        <a:buSzPts val="1000"/>
                        <a:buFont typeface="Arial"/>
                        <a:buNone/>
                      </a:pPr>
                      <a:r>
                        <a:rPr lang="en-US" sz="1000" u="none" cap="none" strike="noStrike">
                          <a:solidFill>
                            <a:schemeClr val="dk1"/>
                          </a:solidFill>
                          <a:latin typeface="Quattrocento Sans"/>
                          <a:ea typeface="Quattrocento Sans"/>
                          <a:cs typeface="Quattrocento Sans"/>
                          <a:sym typeface="Quattrocento Sans"/>
                        </a:rPr>
                        <a:t>To support the transition towards climate neutrality by alleviating the socioeconomic impacts of the transition in the regions most affected</a:t>
                      </a:r>
                      <a:endParaRPr sz="1400" u="none" cap="none" strike="noStrike"/>
                    </a:p>
                  </a:txBody>
                  <a:tcPr marT="0" marB="0" marR="68575" marL="68575"/>
                </a:tc>
              </a:tr>
              <a:tr h="409500">
                <a:tc>
                  <a:txBody>
                    <a:bodyPr/>
                    <a:lstStyle/>
                    <a:p>
                      <a:pPr indent="0" lvl="0" marL="0" marR="0" rtl="0" algn="just">
                        <a:lnSpc>
                          <a:spcPct val="120000"/>
                        </a:lnSpc>
                        <a:spcBef>
                          <a:spcPts val="0"/>
                        </a:spcBef>
                        <a:spcAft>
                          <a:spcPts val="0"/>
                        </a:spcAft>
                        <a:buClr>
                          <a:srgbClr val="000000"/>
                        </a:buClr>
                        <a:buSzPts val="1000"/>
                        <a:buFont typeface="Arial"/>
                        <a:buNone/>
                      </a:pPr>
                      <a:r>
                        <a:rPr b="1" lang="en-US" sz="1000" u="none" cap="none" strike="noStrike">
                          <a:solidFill>
                            <a:schemeClr val="dk1"/>
                          </a:solidFill>
                          <a:latin typeface="Quattrocento Sans"/>
                          <a:ea typeface="Quattrocento Sans"/>
                          <a:cs typeface="Quattrocento Sans"/>
                          <a:sym typeface="Quattrocento Sans"/>
                        </a:rPr>
                        <a:t>WHAT DOES IT DO?</a:t>
                      </a:r>
                      <a:endParaRPr sz="1000" u="none" cap="none" strike="noStrike">
                        <a:solidFill>
                          <a:schemeClr val="dk1"/>
                        </a:solidFill>
                        <a:latin typeface="Quattrocento Sans"/>
                        <a:ea typeface="Quattrocento Sans"/>
                        <a:cs typeface="Quattrocento Sans"/>
                        <a:sym typeface="Quattrocento Sans"/>
                      </a:endParaRPr>
                    </a:p>
                  </a:txBody>
                  <a:tcPr marT="0" marB="0" marR="68575" marL="68575"/>
                </a:tc>
                <a:tc>
                  <a:txBody>
                    <a:bodyPr/>
                    <a:lstStyle/>
                    <a:p>
                      <a:pPr indent="0" lvl="0" marL="0" marR="0" rtl="0" algn="just">
                        <a:lnSpc>
                          <a:spcPct val="120000"/>
                        </a:lnSpc>
                        <a:spcBef>
                          <a:spcPts val="0"/>
                        </a:spcBef>
                        <a:spcAft>
                          <a:spcPts val="0"/>
                        </a:spcAft>
                        <a:buClr>
                          <a:srgbClr val="000000"/>
                        </a:buClr>
                        <a:buSzPts val="1000"/>
                        <a:buFont typeface="Arial"/>
                        <a:buNone/>
                      </a:pPr>
                      <a:r>
                        <a:rPr lang="en-US" sz="1000" u="none" cap="none" strike="noStrike">
                          <a:solidFill>
                            <a:schemeClr val="dk1"/>
                          </a:solidFill>
                          <a:latin typeface="Quattrocento Sans"/>
                          <a:ea typeface="Quattrocento Sans"/>
                          <a:cs typeface="Quattrocento Sans"/>
                          <a:sym typeface="Quattrocento Sans"/>
                        </a:rPr>
                        <a:t>The Commission provides grants that are disbursed to the Member States in line with their territorial just transition plans. These plans identify the eligible territories, i.e. those expected to be the most negatively impacted by the green transition. </a:t>
                      </a:r>
                      <a:endParaRPr sz="1400" u="none" cap="none" strike="noStrike"/>
                    </a:p>
                  </a:txBody>
                  <a:tcPr marT="0" marB="0" marR="68575" marL="68575"/>
                </a:tc>
              </a:tr>
              <a:tr h="689975">
                <a:tc>
                  <a:txBody>
                    <a:bodyPr/>
                    <a:lstStyle/>
                    <a:p>
                      <a:pPr indent="0" lvl="0" marL="0" marR="0" rtl="0" algn="just">
                        <a:lnSpc>
                          <a:spcPct val="120000"/>
                        </a:lnSpc>
                        <a:spcBef>
                          <a:spcPts val="0"/>
                        </a:spcBef>
                        <a:spcAft>
                          <a:spcPts val="0"/>
                        </a:spcAft>
                        <a:buClr>
                          <a:srgbClr val="000000"/>
                        </a:buClr>
                        <a:buSzPts val="1000"/>
                        <a:buFont typeface="Arial"/>
                        <a:buNone/>
                      </a:pPr>
                      <a:r>
                        <a:rPr b="1" lang="en-US" sz="1000" u="none" cap="none" strike="noStrike">
                          <a:solidFill>
                            <a:schemeClr val="dk1"/>
                          </a:solidFill>
                          <a:latin typeface="Quattrocento Sans"/>
                          <a:ea typeface="Quattrocento Sans"/>
                          <a:cs typeface="Quattrocento Sans"/>
                          <a:sym typeface="Quattrocento Sans"/>
                        </a:rPr>
                        <a:t>TYPE OF PROJECTS:</a:t>
                      </a:r>
                      <a:endParaRPr sz="1000" u="none" cap="none" strike="noStrike">
                        <a:solidFill>
                          <a:schemeClr val="dk1"/>
                        </a:solidFill>
                        <a:latin typeface="Quattrocento Sans"/>
                        <a:ea typeface="Quattrocento Sans"/>
                        <a:cs typeface="Quattrocento Sans"/>
                        <a:sym typeface="Quattrocento Sans"/>
                      </a:endParaRPr>
                    </a:p>
                  </a:txBody>
                  <a:tcPr marT="0" marB="0" marR="68575" marL="68575"/>
                </a:tc>
                <a:tc>
                  <a:txBody>
                    <a:bodyPr/>
                    <a:lstStyle/>
                    <a:p>
                      <a:pPr indent="0" lvl="0" marL="0" marR="0" rtl="0" algn="just">
                        <a:lnSpc>
                          <a:spcPct val="120000"/>
                        </a:lnSpc>
                        <a:spcBef>
                          <a:spcPts val="0"/>
                        </a:spcBef>
                        <a:spcAft>
                          <a:spcPts val="0"/>
                        </a:spcAft>
                        <a:buClr>
                          <a:srgbClr val="000000"/>
                        </a:buClr>
                        <a:buSzPts val="1000"/>
                        <a:buFont typeface="Arial"/>
                        <a:buNone/>
                      </a:pPr>
                      <a:r>
                        <a:rPr lang="en-US" sz="1000" u="none" cap="none" strike="noStrike">
                          <a:solidFill>
                            <a:schemeClr val="dk1"/>
                          </a:solidFill>
                          <a:latin typeface="Quattrocento Sans"/>
                          <a:ea typeface="Quattrocento Sans"/>
                          <a:cs typeface="Quattrocento Sans"/>
                          <a:sym typeface="Quattrocento Sans"/>
                        </a:rPr>
                        <a:t>Actions aimed at economic diversification and reconversion of the territories concerned: backing productive investments in small and medium-sized enterprises, creation of new firms, research and innovation, environmental rehabilitation, clean energy projects, up- and reskilling of workers, job search assistance and active inclusion of affected workers in jobseekers’ programmes, as well as the transformation of existing carbon-intensive installations in cases where this transformation leads to substantial emission cuts and job protection.</a:t>
                      </a:r>
                      <a:endParaRPr sz="1400" u="none" cap="none" strike="noStrike"/>
                    </a:p>
                  </a:txBody>
                  <a:tcPr marT="0" marB="0" marR="68575" marL="68575"/>
                </a:tc>
              </a:tr>
              <a:tr h="161925">
                <a:tc>
                  <a:txBody>
                    <a:bodyPr/>
                    <a:lstStyle/>
                    <a:p>
                      <a:pPr indent="0" lvl="0" marL="0" marR="0" rtl="0" algn="just">
                        <a:lnSpc>
                          <a:spcPct val="120000"/>
                        </a:lnSpc>
                        <a:spcBef>
                          <a:spcPts val="0"/>
                        </a:spcBef>
                        <a:spcAft>
                          <a:spcPts val="0"/>
                        </a:spcAft>
                        <a:buClr>
                          <a:srgbClr val="000000"/>
                        </a:buClr>
                        <a:buSzPts val="1000"/>
                        <a:buFont typeface="Arial"/>
                        <a:buNone/>
                      </a:pPr>
                      <a:r>
                        <a:rPr b="1" lang="en-US" sz="1000" u="none" cap="none" strike="noStrike">
                          <a:solidFill>
                            <a:schemeClr val="dk1"/>
                          </a:solidFill>
                          <a:latin typeface="Quattrocento Sans"/>
                          <a:ea typeface="Quattrocento Sans"/>
                          <a:cs typeface="Quattrocento Sans"/>
                          <a:sym typeface="Quattrocento Sans"/>
                        </a:rPr>
                        <a:t>TYPE OF RECIPIENTS:</a:t>
                      </a:r>
                      <a:endParaRPr sz="1000" u="none" cap="none" strike="noStrike">
                        <a:solidFill>
                          <a:schemeClr val="dk1"/>
                        </a:solidFill>
                        <a:latin typeface="Quattrocento Sans"/>
                        <a:ea typeface="Quattrocento Sans"/>
                        <a:cs typeface="Quattrocento Sans"/>
                        <a:sym typeface="Quattrocento Sans"/>
                      </a:endParaRPr>
                    </a:p>
                  </a:txBody>
                  <a:tcPr marT="0" marB="0" marR="68575" marL="68575"/>
                </a:tc>
                <a:tc>
                  <a:txBody>
                    <a:bodyPr/>
                    <a:lstStyle/>
                    <a:p>
                      <a:pPr indent="0" lvl="0" marL="0" marR="0" rtl="0" algn="just">
                        <a:lnSpc>
                          <a:spcPct val="120000"/>
                        </a:lnSpc>
                        <a:spcBef>
                          <a:spcPts val="0"/>
                        </a:spcBef>
                        <a:spcAft>
                          <a:spcPts val="0"/>
                        </a:spcAft>
                        <a:buClr>
                          <a:srgbClr val="000000"/>
                        </a:buClr>
                        <a:buSzPts val="1000"/>
                        <a:buFont typeface="Arial"/>
                        <a:buNone/>
                      </a:pPr>
                      <a:r>
                        <a:rPr lang="en-US" sz="1000" u="none" cap="none" strike="noStrike">
                          <a:solidFill>
                            <a:schemeClr val="dk1"/>
                          </a:solidFill>
                          <a:latin typeface="Quattrocento Sans"/>
                          <a:ea typeface="Quattrocento Sans"/>
                          <a:cs typeface="Quattrocento Sans"/>
                          <a:sym typeface="Quattrocento Sans"/>
                        </a:rPr>
                        <a:t>National and local authorities; businesses and start-ups in the regions where the magnitude and impact of the climate transition are greatest.</a:t>
                      </a:r>
                      <a:endParaRPr sz="1400" u="none" cap="none" strike="noStrike"/>
                    </a:p>
                  </a:txBody>
                  <a:tcPr marT="0" marB="0" marR="68575" marL="68575"/>
                </a:tc>
              </a:tr>
              <a:tr h="477750">
                <a:tc>
                  <a:txBody>
                    <a:bodyPr/>
                    <a:lstStyle/>
                    <a:p>
                      <a:pPr indent="0" lvl="0" marL="0" marR="0" rtl="0" algn="just">
                        <a:lnSpc>
                          <a:spcPct val="120000"/>
                        </a:lnSpc>
                        <a:spcBef>
                          <a:spcPts val="0"/>
                        </a:spcBef>
                        <a:spcAft>
                          <a:spcPts val="0"/>
                        </a:spcAft>
                        <a:buClr>
                          <a:srgbClr val="000000"/>
                        </a:buClr>
                        <a:buSzPts val="1000"/>
                        <a:buFont typeface="Arial"/>
                        <a:buNone/>
                      </a:pPr>
                      <a:r>
                        <a:rPr b="1" lang="en-US" sz="1000" u="none" cap="none" strike="noStrike">
                          <a:solidFill>
                            <a:schemeClr val="dk1"/>
                          </a:solidFill>
                          <a:latin typeface="Quattrocento Sans"/>
                          <a:ea typeface="Quattrocento Sans"/>
                          <a:cs typeface="Quattrocento Sans"/>
                          <a:sym typeface="Quattrocento Sans"/>
                        </a:rPr>
                        <a:t>BUDGET IMPLEMENTATION:</a:t>
                      </a:r>
                      <a:endParaRPr sz="1000" u="none" cap="none" strike="noStrike">
                        <a:solidFill>
                          <a:schemeClr val="dk1"/>
                        </a:solidFill>
                        <a:latin typeface="Quattrocento Sans"/>
                        <a:ea typeface="Quattrocento Sans"/>
                        <a:cs typeface="Quattrocento Sans"/>
                        <a:sym typeface="Quattrocento Sans"/>
                      </a:endParaRPr>
                    </a:p>
                  </a:txBody>
                  <a:tcPr marT="0" marB="0" marR="68575" marL="68575"/>
                </a:tc>
                <a:tc>
                  <a:txBody>
                    <a:bodyPr/>
                    <a:lstStyle/>
                    <a:p>
                      <a:pPr indent="0" lvl="0" marL="0" marR="0" rtl="0" algn="just">
                        <a:lnSpc>
                          <a:spcPct val="120000"/>
                        </a:lnSpc>
                        <a:spcBef>
                          <a:spcPts val="0"/>
                        </a:spcBef>
                        <a:spcAft>
                          <a:spcPts val="0"/>
                        </a:spcAft>
                        <a:buClr>
                          <a:srgbClr val="000000"/>
                        </a:buClr>
                        <a:buSzPts val="1000"/>
                        <a:buFont typeface="Arial"/>
                        <a:buNone/>
                      </a:pPr>
                      <a:r>
                        <a:rPr lang="en-US" sz="1000" u="none" cap="none" strike="noStrike">
                          <a:solidFill>
                            <a:schemeClr val="dk1"/>
                          </a:solidFill>
                          <a:latin typeface="Quattrocento Sans"/>
                          <a:ea typeface="Quattrocento Sans"/>
                          <a:cs typeface="Quattrocento Sans"/>
                          <a:sym typeface="Quattrocento Sans"/>
                        </a:rPr>
                        <a:t>The budget is implemented through shared management. Funding is disbursed in the form of grants, procurements, and financial instruments.</a:t>
                      </a:r>
                      <a:endParaRPr sz="1400" u="none" cap="none" strike="noStrike"/>
                    </a:p>
                  </a:txBody>
                  <a:tcPr marT="0" marB="0" marR="68575" marL="68575"/>
                </a:tc>
              </a:tr>
            </a:tbl>
          </a:graphicData>
        </a:graphic>
      </p:graphicFrame>
      <p:sp>
        <p:nvSpPr>
          <p:cNvPr id="308" name="Google Shape;308;p22"/>
          <p:cNvSpPr txBox="1"/>
          <p:nvPr/>
        </p:nvSpPr>
        <p:spPr>
          <a:xfrm>
            <a:off x="69591" y="4072812"/>
            <a:ext cx="1468210" cy="1331167"/>
          </a:xfrm>
          <a:prstGeom prst="rect">
            <a:avLst/>
          </a:prstGeom>
          <a:noFill/>
          <a:ln>
            <a:noFill/>
          </a:ln>
        </p:spPr>
        <p:txBody>
          <a:bodyPr anchorCtr="0" anchor="t" bIns="45700" lIns="91425" spcFirstLastPara="1" rIns="91425" wrap="square" tIns="45700">
            <a:normAutofit fontScale="77500" lnSpcReduction="20000"/>
          </a:bodyPr>
          <a:lstStyle/>
          <a:p>
            <a:pPr indent="0" lvl="0" marL="0" marR="0" rtl="0" algn="ctr">
              <a:lnSpc>
                <a:spcPct val="90000"/>
              </a:lnSpc>
              <a:spcBef>
                <a:spcPts val="0"/>
              </a:spcBef>
              <a:spcAft>
                <a:spcPts val="0"/>
              </a:spcAft>
              <a:buClr>
                <a:srgbClr val="387025"/>
              </a:buClr>
              <a:buSzPct val="100000"/>
              <a:buFont typeface="Arial"/>
              <a:buNone/>
            </a:pPr>
            <a:r>
              <a:rPr b="1" i="0" lang="en-US" sz="2800" u="none" cap="none" strike="noStrike">
                <a:solidFill>
                  <a:srgbClr val="387025"/>
                </a:solidFill>
                <a:latin typeface="Calibri"/>
                <a:ea typeface="Calibri"/>
                <a:cs typeface="Calibri"/>
                <a:sym typeface="Calibri"/>
              </a:rPr>
              <a:t>Key Features of Just Transition Fund (JTF)</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23"/>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Just Transition Mechanism (2/2) </a:t>
            </a:r>
            <a:endParaRPr/>
          </a:p>
        </p:txBody>
      </p:sp>
      <p:sp>
        <p:nvSpPr>
          <p:cNvPr id="314" name="Google Shape;314;p23"/>
          <p:cNvSpPr txBox="1"/>
          <p:nvPr>
            <p:ph idx="1" type="body"/>
          </p:nvPr>
        </p:nvSpPr>
        <p:spPr>
          <a:xfrm>
            <a:off x="209550" y="1323975"/>
            <a:ext cx="11563350" cy="1325919"/>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chemeClr val="dk1"/>
              </a:buClr>
              <a:buSzPts val="2800"/>
              <a:buNone/>
            </a:pPr>
            <a:r>
              <a:rPr lang="en-US"/>
              <a:t>The Just Transition Mechanism (JTM) will support all Member States, focused on the most carbon-intensive regions or regions with the most people working in fossil fuels.</a:t>
            </a:r>
            <a:endParaRPr/>
          </a:p>
          <a:p>
            <a:pPr indent="0" lvl="0" marL="0" rtl="0" algn="just">
              <a:lnSpc>
                <a:spcPct val="90000"/>
              </a:lnSpc>
              <a:spcBef>
                <a:spcPts val="1000"/>
              </a:spcBef>
              <a:spcAft>
                <a:spcPts val="0"/>
              </a:spcAft>
              <a:buClr>
                <a:schemeClr val="dk1"/>
              </a:buClr>
              <a:buSzPts val="2800"/>
              <a:buNone/>
            </a:pPr>
            <a:r>
              <a:t/>
            </a:r>
            <a:endParaRPr/>
          </a:p>
        </p:txBody>
      </p:sp>
      <p:grpSp>
        <p:nvGrpSpPr>
          <p:cNvPr id="315" name="Google Shape;315;p23"/>
          <p:cNvGrpSpPr/>
          <p:nvPr/>
        </p:nvGrpSpPr>
        <p:grpSpPr>
          <a:xfrm>
            <a:off x="887714" y="2832728"/>
            <a:ext cx="10809493" cy="2853392"/>
            <a:chOff x="3380" y="80197"/>
            <a:chExt cx="10809493" cy="2853392"/>
          </a:xfrm>
        </p:grpSpPr>
        <p:sp>
          <p:nvSpPr>
            <p:cNvPr id="316" name="Google Shape;316;p23"/>
            <p:cNvSpPr/>
            <p:nvPr/>
          </p:nvSpPr>
          <p:spPr>
            <a:xfrm>
              <a:off x="3380" y="80197"/>
              <a:ext cx="3295577" cy="374400"/>
            </a:xfrm>
            <a:prstGeom prst="rect">
              <a:avLst/>
            </a:prstGeom>
            <a:solidFill>
              <a:srgbClr val="0D6DC5"/>
            </a:solidFill>
            <a:ln cap="flat" cmpd="sng" w="12700">
              <a:solidFill>
                <a:srgbClr val="0D6DC5"/>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7" name="Google Shape;317;p23"/>
            <p:cNvSpPr txBox="1"/>
            <p:nvPr/>
          </p:nvSpPr>
          <p:spPr>
            <a:xfrm>
              <a:off x="3380" y="80197"/>
              <a:ext cx="3295577" cy="374400"/>
            </a:xfrm>
            <a:prstGeom prst="rect">
              <a:avLst/>
            </a:prstGeom>
            <a:noFill/>
            <a:ln>
              <a:noFill/>
            </a:ln>
          </p:spPr>
          <p:txBody>
            <a:bodyPr anchorCtr="0" anchor="ctr" bIns="52825" lIns="92450" spcFirstLastPara="1" rIns="92450" wrap="square" tIns="52825">
              <a:noAutofit/>
            </a:bodyPr>
            <a:lstStyle/>
            <a:p>
              <a:pPr indent="0" lvl="0" marL="0" marR="0" rtl="0" algn="ctr">
                <a:lnSpc>
                  <a:spcPct val="90000"/>
                </a:lnSpc>
                <a:spcBef>
                  <a:spcPts val="0"/>
                </a:spcBef>
                <a:spcAft>
                  <a:spcPts val="0"/>
                </a:spcAft>
                <a:buClr>
                  <a:schemeClr val="lt1"/>
                </a:buClr>
                <a:buSzPts val="1300"/>
                <a:buFont typeface="Calibri"/>
                <a:buNone/>
              </a:pPr>
              <a:r>
                <a:rPr b="1" i="0" lang="en-US" sz="1300" u="none" cap="none" strike="noStrike">
                  <a:solidFill>
                    <a:schemeClr val="lt1"/>
                  </a:solidFill>
                  <a:latin typeface="Calibri"/>
                  <a:ea typeface="Calibri"/>
                  <a:cs typeface="Calibri"/>
                  <a:sym typeface="Calibri"/>
                </a:rPr>
                <a:t>People and citizens</a:t>
              </a:r>
              <a:endParaRPr b="0" i="0" sz="1300" u="none" cap="none" strike="noStrike">
                <a:solidFill>
                  <a:schemeClr val="lt1"/>
                </a:solidFill>
                <a:latin typeface="Calibri"/>
                <a:ea typeface="Calibri"/>
                <a:cs typeface="Calibri"/>
                <a:sym typeface="Calibri"/>
              </a:endParaRPr>
            </a:p>
          </p:txBody>
        </p:sp>
        <p:sp>
          <p:nvSpPr>
            <p:cNvPr id="318" name="Google Shape;318;p23"/>
            <p:cNvSpPr/>
            <p:nvPr/>
          </p:nvSpPr>
          <p:spPr>
            <a:xfrm>
              <a:off x="3380" y="454597"/>
              <a:ext cx="3295577" cy="2478992"/>
            </a:xfrm>
            <a:prstGeom prst="rect">
              <a:avLst/>
            </a:prstGeom>
            <a:solidFill>
              <a:srgbClr val="CAD4E8">
                <a:alpha val="89411"/>
              </a:srgbClr>
            </a:solidFill>
            <a:ln cap="flat" cmpd="sng" w="12700">
              <a:solidFill>
                <a:srgbClr val="CAD4E8">
                  <a:alpha val="89411"/>
                </a:srgbClr>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 name="Google Shape;319;p23"/>
            <p:cNvSpPr txBox="1"/>
            <p:nvPr/>
          </p:nvSpPr>
          <p:spPr>
            <a:xfrm>
              <a:off x="3380" y="454597"/>
              <a:ext cx="3295577" cy="2478992"/>
            </a:xfrm>
            <a:prstGeom prst="rect">
              <a:avLst/>
            </a:prstGeom>
            <a:noFill/>
            <a:ln>
              <a:noFill/>
            </a:ln>
          </p:spPr>
          <p:txBody>
            <a:bodyPr anchorCtr="0" anchor="t" bIns="104000" lIns="69325" spcFirstLastPara="1" rIns="92450" wrap="square" tIns="69325">
              <a:noAutofit/>
            </a:bodyPr>
            <a:lstStyle/>
            <a:p>
              <a:pPr indent="-114300" lvl="1" marL="114300" marR="0" rtl="0" algn="l">
                <a:lnSpc>
                  <a:spcPct val="90000"/>
                </a:lnSpc>
                <a:spcBef>
                  <a:spcPts val="0"/>
                </a:spcBef>
                <a:spcAft>
                  <a:spcPts val="0"/>
                </a:spcAft>
                <a:buClr>
                  <a:schemeClr val="dk1"/>
                </a:buClr>
                <a:buSzPts val="1300"/>
                <a:buFont typeface="Arial"/>
                <a:buChar char="•"/>
              </a:pPr>
              <a:r>
                <a:rPr b="0" i="0" lang="en-US" sz="1300" u="none" cap="none" strike="noStrike">
                  <a:solidFill>
                    <a:schemeClr val="dk1"/>
                  </a:solidFill>
                  <a:latin typeface="Calibri"/>
                  <a:ea typeface="Calibri"/>
                  <a:cs typeface="Calibri"/>
                  <a:sym typeface="Calibri"/>
                </a:rPr>
                <a:t>facilitating employment opportunities</a:t>
              </a:r>
              <a:endParaRPr b="0" i="0" sz="1300" u="none" cap="none" strike="noStrike">
                <a:solidFill>
                  <a:schemeClr val="dk1"/>
                </a:solidFill>
                <a:latin typeface="Calibri"/>
                <a:ea typeface="Calibri"/>
                <a:cs typeface="Calibri"/>
                <a:sym typeface="Calibri"/>
              </a:endParaRPr>
            </a:p>
            <a:p>
              <a:pPr indent="-114300" lvl="1" marL="114300" marR="0" rtl="0" algn="l">
                <a:lnSpc>
                  <a:spcPct val="90000"/>
                </a:lnSpc>
                <a:spcBef>
                  <a:spcPts val="195"/>
                </a:spcBef>
                <a:spcAft>
                  <a:spcPts val="0"/>
                </a:spcAft>
                <a:buClr>
                  <a:schemeClr val="dk1"/>
                </a:buClr>
                <a:buSzPts val="1300"/>
                <a:buFont typeface="Arial"/>
                <a:buChar char="•"/>
              </a:pPr>
              <a:r>
                <a:rPr b="0" i="0" lang="en-US" sz="1300" u="none" cap="none" strike="noStrike">
                  <a:solidFill>
                    <a:schemeClr val="dk1"/>
                  </a:solidFill>
                  <a:latin typeface="Calibri"/>
                  <a:ea typeface="Calibri"/>
                  <a:cs typeface="Calibri"/>
                  <a:sym typeface="Calibri"/>
                </a:rPr>
                <a:t>offering re-skilling opportunities</a:t>
              </a:r>
              <a:endParaRPr b="0" i="0" sz="1400" u="none" cap="none" strike="noStrike">
                <a:solidFill>
                  <a:srgbClr val="000000"/>
                </a:solidFill>
                <a:latin typeface="Arial"/>
                <a:ea typeface="Arial"/>
                <a:cs typeface="Arial"/>
                <a:sym typeface="Arial"/>
              </a:endParaRPr>
            </a:p>
            <a:p>
              <a:pPr indent="-114300" lvl="1" marL="114300" marR="0" rtl="0" algn="l">
                <a:lnSpc>
                  <a:spcPct val="90000"/>
                </a:lnSpc>
                <a:spcBef>
                  <a:spcPts val="195"/>
                </a:spcBef>
                <a:spcAft>
                  <a:spcPts val="0"/>
                </a:spcAft>
                <a:buClr>
                  <a:schemeClr val="dk1"/>
                </a:buClr>
                <a:buSzPts val="1300"/>
                <a:buFont typeface="Arial"/>
                <a:buChar char="•"/>
              </a:pPr>
              <a:r>
                <a:rPr b="0" i="0" lang="en-US" sz="1300" u="none" cap="none" strike="noStrike">
                  <a:solidFill>
                    <a:schemeClr val="dk1"/>
                  </a:solidFill>
                  <a:latin typeface="Calibri"/>
                  <a:ea typeface="Calibri"/>
                  <a:cs typeface="Calibri"/>
                  <a:sym typeface="Calibri"/>
                </a:rPr>
                <a:t>improving energy-efficient housing</a:t>
              </a:r>
              <a:endParaRPr b="0" i="0" sz="1400" u="none" cap="none" strike="noStrike">
                <a:solidFill>
                  <a:srgbClr val="000000"/>
                </a:solidFill>
                <a:latin typeface="Arial"/>
                <a:ea typeface="Arial"/>
                <a:cs typeface="Arial"/>
                <a:sym typeface="Arial"/>
              </a:endParaRPr>
            </a:p>
            <a:p>
              <a:pPr indent="-114300" lvl="1" marL="114300" marR="0" rtl="0" algn="l">
                <a:lnSpc>
                  <a:spcPct val="90000"/>
                </a:lnSpc>
                <a:spcBef>
                  <a:spcPts val="195"/>
                </a:spcBef>
                <a:spcAft>
                  <a:spcPts val="0"/>
                </a:spcAft>
                <a:buClr>
                  <a:schemeClr val="dk1"/>
                </a:buClr>
                <a:buSzPts val="1300"/>
                <a:buFont typeface="Arial"/>
                <a:buChar char="•"/>
              </a:pPr>
              <a:r>
                <a:rPr b="0" i="0" lang="en-US" sz="1300" u="none" cap="none" strike="noStrike">
                  <a:solidFill>
                    <a:schemeClr val="dk1"/>
                  </a:solidFill>
                  <a:latin typeface="Calibri"/>
                  <a:ea typeface="Calibri"/>
                  <a:cs typeface="Calibri"/>
                  <a:sym typeface="Calibri"/>
                </a:rPr>
                <a:t>investing to fight energy poverty</a:t>
              </a:r>
              <a:endParaRPr b="0" i="0" sz="1400" u="none" cap="none" strike="noStrike">
                <a:solidFill>
                  <a:srgbClr val="000000"/>
                </a:solidFill>
                <a:latin typeface="Arial"/>
                <a:ea typeface="Arial"/>
                <a:cs typeface="Arial"/>
                <a:sym typeface="Arial"/>
              </a:endParaRPr>
            </a:p>
            <a:p>
              <a:pPr indent="-114300" lvl="1" marL="114300" marR="0" rtl="0" algn="l">
                <a:lnSpc>
                  <a:spcPct val="90000"/>
                </a:lnSpc>
                <a:spcBef>
                  <a:spcPts val="195"/>
                </a:spcBef>
                <a:spcAft>
                  <a:spcPts val="0"/>
                </a:spcAft>
                <a:buClr>
                  <a:schemeClr val="dk1"/>
                </a:buClr>
                <a:buSzPts val="1300"/>
                <a:buFont typeface="Arial"/>
                <a:buChar char="•"/>
              </a:pPr>
              <a:r>
                <a:rPr b="0" i="0" lang="en-US" sz="1300" u="none" cap="none" strike="noStrike">
                  <a:solidFill>
                    <a:schemeClr val="dk1"/>
                  </a:solidFill>
                  <a:latin typeface="Calibri"/>
                  <a:ea typeface="Calibri"/>
                  <a:cs typeface="Calibri"/>
                  <a:sym typeface="Calibri"/>
                </a:rPr>
                <a:t>facilitating access to clean, affordable and secure energy</a:t>
              </a:r>
              <a:endParaRPr b="0" i="0" sz="1400" u="none" cap="none" strike="noStrike">
                <a:solidFill>
                  <a:srgbClr val="000000"/>
                </a:solidFill>
                <a:latin typeface="Arial"/>
                <a:ea typeface="Arial"/>
                <a:cs typeface="Arial"/>
                <a:sym typeface="Arial"/>
              </a:endParaRPr>
            </a:p>
          </p:txBody>
        </p:sp>
        <p:sp>
          <p:nvSpPr>
            <p:cNvPr id="320" name="Google Shape;320;p23"/>
            <p:cNvSpPr/>
            <p:nvPr/>
          </p:nvSpPr>
          <p:spPr>
            <a:xfrm>
              <a:off x="3760338" y="80197"/>
              <a:ext cx="3295577" cy="374400"/>
            </a:xfrm>
            <a:prstGeom prst="rect">
              <a:avLst/>
            </a:prstGeom>
            <a:solidFill>
              <a:srgbClr val="0D6DC5"/>
            </a:solidFill>
            <a:ln cap="flat" cmpd="sng" w="12700">
              <a:solidFill>
                <a:srgbClr val="0D6DC5"/>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1" name="Google Shape;321;p23"/>
            <p:cNvSpPr txBox="1"/>
            <p:nvPr/>
          </p:nvSpPr>
          <p:spPr>
            <a:xfrm>
              <a:off x="3760338" y="80197"/>
              <a:ext cx="3295577" cy="374400"/>
            </a:xfrm>
            <a:prstGeom prst="rect">
              <a:avLst/>
            </a:prstGeom>
            <a:noFill/>
            <a:ln>
              <a:noFill/>
            </a:ln>
          </p:spPr>
          <p:txBody>
            <a:bodyPr anchorCtr="0" anchor="ctr" bIns="52825" lIns="92450" spcFirstLastPara="1" rIns="92450" wrap="square" tIns="52825">
              <a:noAutofit/>
            </a:bodyPr>
            <a:lstStyle/>
            <a:p>
              <a:pPr indent="0" lvl="0" marL="0" marR="0" rtl="0" algn="ctr">
                <a:lnSpc>
                  <a:spcPct val="90000"/>
                </a:lnSpc>
                <a:spcBef>
                  <a:spcPts val="0"/>
                </a:spcBef>
                <a:spcAft>
                  <a:spcPts val="0"/>
                </a:spcAft>
                <a:buClr>
                  <a:schemeClr val="lt1"/>
                </a:buClr>
                <a:buSzPts val="1300"/>
                <a:buFont typeface="Calibri"/>
                <a:buNone/>
              </a:pPr>
              <a:r>
                <a:rPr b="1" i="0" lang="en-US" sz="1300" u="none" cap="none" strike="noStrike">
                  <a:solidFill>
                    <a:schemeClr val="lt1"/>
                  </a:solidFill>
                  <a:latin typeface="Calibri"/>
                  <a:ea typeface="Calibri"/>
                  <a:cs typeface="Calibri"/>
                  <a:sym typeface="Calibri"/>
                </a:rPr>
                <a:t>Companies and sectors</a:t>
              </a:r>
              <a:endParaRPr b="0" i="0" sz="1300" u="none" cap="none" strike="noStrike">
                <a:solidFill>
                  <a:schemeClr val="lt1"/>
                </a:solidFill>
                <a:latin typeface="Calibri"/>
                <a:ea typeface="Calibri"/>
                <a:cs typeface="Calibri"/>
                <a:sym typeface="Calibri"/>
              </a:endParaRPr>
            </a:p>
          </p:txBody>
        </p:sp>
        <p:sp>
          <p:nvSpPr>
            <p:cNvPr id="322" name="Google Shape;322;p23"/>
            <p:cNvSpPr/>
            <p:nvPr/>
          </p:nvSpPr>
          <p:spPr>
            <a:xfrm>
              <a:off x="3760338" y="454597"/>
              <a:ext cx="3295577" cy="2478992"/>
            </a:xfrm>
            <a:prstGeom prst="rect">
              <a:avLst/>
            </a:prstGeom>
            <a:solidFill>
              <a:srgbClr val="CAD4E8">
                <a:alpha val="89411"/>
              </a:srgbClr>
            </a:solidFill>
            <a:ln cap="flat" cmpd="sng" w="12700">
              <a:solidFill>
                <a:srgbClr val="CAD4E8">
                  <a:alpha val="89411"/>
                </a:srgbClr>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 name="Google Shape;323;p23"/>
            <p:cNvSpPr txBox="1"/>
            <p:nvPr/>
          </p:nvSpPr>
          <p:spPr>
            <a:xfrm>
              <a:off x="3760338" y="454597"/>
              <a:ext cx="3295577" cy="2478992"/>
            </a:xfrm>
            <a:prstGeom prst="rect">
              <a:avLst/>
            </a:prstGeom>
            <a:noFill/>
            <a:ln>
              <a:noFill/>
            </a:ln>
          </p:spPr>
          <p:txBody>
            <a:bodyPr anchorCtr="0" anchor="t" bIns="104000" lIns="69325" spcFirstLastPara="1" rIns="92450" wrap="square" tIns="69325">
              <a:noAutofit/>
            </a:bodyPr>
            <a:lstStyle/>
            <a:p>
              <a:pPr indent="-114300" lvl="1" marL="114300" marR="0" rtl="0" algn="l">
                <a:lnSpc>
                  <a:spcPct val="90000"/>
                </a:lnSpc>
                <a:spcBef>
                  <a:spcPts val="0"/>
                </a:spcBef>
                <a:spcAft>
                  <a:spcPts val="0"/>
                </a:spcAft>
                <a:buClr>
                  <a:schemeClr val="dk1"/>
                </a:buClr>
                <a:buSzPts val="1300"/>
                <a:buFont typeface="Arial"/>
                <a:buChar char="•"/>
              </a:pPr>
              <a:r>
                <a:rPr b="0" i="0" lang="en-US" sz="1300" u="none" cap="none" strike="noStrike">
                  <a:solidFill>
                    <a:schemeClr val="dk1"/>
                  </a:solidFill>
                  <a:latin typeface="Calibri"/>
                  <a:ea typeface="Calibri"/>
                  <a:cs typeface="Calibri"/>
                  <a:sym typeface="Calibri"/>
                </a:rPr>
                <a:t>supporting the transition to low-carbon technologies and economic diversification based on climate-resilient investments and jobs</a:t>
              </a:r>
              <a:endParaRPr b="0" i="0" sz="1300" u="none" cap="none" strike="noStrike">
                <a:solidFill>
                  <a:schemeClr val="dk1"/>
                </a:solidFill>
                <a:latin typeface="Calibri"/>
                <a:ea typeface="Calibri"/>
                <a:cs typeface="Calibri"/>
                <a:sym typeface="Calibri"/>
              </a:endParaRPr>
            </a:p>
            <a:p>
              <a:pPr indent="-114300" lvl="1" marL="114300" marR="0" rtl="0" algn="l">
                <a:lnSpc>
                  <a:spcPct val="90000"/>
                </a:lnSpc>
                <a:spcBef>
                  <a:spcPts val="195"/>
                </a:spcBef>
                <a:spcAft>
                  <a:spcPts val="0"/>
                </a:spcAft>
                <a:buClr>
                  <a:schemeClr val="dk1"/>
                </a:buClr>
                <a:buSzPts val="1300"/>
                <a:buFont typeface="Arial"/>
                <a:buChar char="•"/>
              </a:pPr>
              <a:r>
                <a:rPr b="0" i="0" lang="en-US" sz="1300" u="none" cap="none" strike="noStrike">
                  <a:solidFill>
                    <a:schemeClr val="dk1"/>
                  </a:solidFill>
                  <a:latin typeface="Calibri"/>
                  <a:ea typeface="Calibri"/>
                  <a:cs typeface="Calibri"/>
                  <a:sym typeface="Calibri"/>
                </a:rPr>
                <a:t>creating attractive conditions for public and private investors</a:t>
              </a:r>
              <a:endParaRPr b="0" i="0" sz="1400" u="none" cap="none" strike="noStrike">
                <a:solidFill>
                  <a:srgbClr val="000000"/>
                </a:solidFill>
                <a:latin typeface="Arial"/>
                <a:ea typeface="Arial"/>
                <a:cs typeface="Arial"/>
                <a:sym typeface="Arial"/>
              </a:endParaRPr>
            </a:p>
            <a:p>
              <a:pPr indent="-114300" lvl="1" marL="114300" marR="0" rtl="0" algn="l">
                <a:lnSpc>
                  <a:spcPct val="90000"/>
                </a:lnSpc>
                <a:spcBef>
                  <a:spcPts val="195"/>
                </a:spcBef>
                <a:spcAft>
                  <a:spcPts val="0"/>
                </a:spcAft>
                <a:buClr>
                  <a:schemeClr val="dk1"/>
                </a:buClr>
                <a:buSzPts val="1300"/>
                <a:buFont typeface="Arial"/>
                <a:buChar char="•"/>
              </a:pPr>
              <a:r>
                <a:rPr b="0" i="0" lang="en-US" sz="1300" u="none" cap="none" strike="noStrike">
                  <a:solidFill>
                    <a:schemeClr val="dk1"/>
                  </a:solidFill>
                  <a:latin typeface="Calibri"/>
                  <a:ea typeface="Calibri"/>
                  <a:cs typeface="Calibri"/>
                  <a:sym typeface="Calibri"/>
                </a:rPr>
                <a:t>providing easier access to loans and financial support</a:t>
              </a:r>
              <a:endParaRPr b="0" i="0" sz="1400" u="none" cap="none" strike="noStrike">
                <a:solidFill>
                  <a:srgbClr val="000000"/>
                </a:solidFill>
                <a:latin typeface="Arial"/>
                <a:ea typeface="Arial"/>
                <a:cs typeface="Arial"/>
                <a:sym typeface="Arial"/>
              </a:endParaRPr>
            </a:p>
            <a:p>
              <a:pPr indent="-114300" lvl="1" marL="114300" marR="0" rtl="0" algn="l">
                <a:lnSpc>
                  <a:spcPct val="90000"/>
                </a:lnSpc>
                <a:spcBef>
                  <a:spcPts val="195"/>
                </a:spcBef>
                <a:spcAft>
                  <a:spcPts val="0"/>
                </a:spcAft>
                <a:buClr>
                  <a:schemeClr val="dk1"/>
                </a:buClr>
                <a:buSzPts val="1300"/>
                <a:buFont typeface="Arial"/>
                <a:buChar char="•"/>
              </a:pPr>
              <a:r>
                <a:rPr b="0" i="0" lang="en-US" sz="1300" u="none" cap="none" strike="noStrike">
                  <a:solidFill>
                    <a:schemeClr val="dk1"/>
                  </a:solidFill>
                  <a:latin typeface="Calibri"/>
                  <a:ea typeface="Calibri"/>
                  <a:cs typeface="Calibri"/>
                  <a:sym typeface="Calibri"/>
                </a:rPr>
                <a:t>investing in the creation of new firms, SMEs and start-ups</a:t>
              </a:r>
              <a:endParaRPr b="0" i="0" sz="1400" u="none" cap="none" strike="noStrike">
                <a:solidFill>
                  <a:srgbClr val="000000"/>
                </a:solidFill>
                <a:latin typeface="Arial"/>
                <a:ea typeface="Arial"/>
                <a:cs typeface="Arial"/>
                <a:sym typeface="Arial"/>
              </a:endParaRPr>
            </a:p>
            <a:p>
              <a:pPr indent="-114300" lvl="1" marL="114300" marR="0" rtl="0" algn="l">
                <a:lnSpc>
                  <a:spcPct val="90000"/>
                </a:lnSpc>
                <a:spcBef>
                  <a:spcPts val="195"/>
                </a:spcBef>
                <a:spcAft>
                  <a:spcPts val="0"/>
                </a:spcAft>
                <a:buClr>
                  <a:schemeClr val="dk1"/>
                </a:buClr>
                <a:buSzPts val="1300"/>
                <a:buFont typeface="Arial"/>
                <a:buChar char="•"/>
              </a:pPr>
              <a:r>
                <a:rPr b="0" i="0" lang="en-US" sz="1300" u="none" cap="none" strike="noStrike">
                  <a:solidFill>
                    <a:schemeClr val="dk1"/>
                  </a:solidFill>
                  <a:latin typeface="Calibri"/>
                  <a:ea typeface="Calibri"/>
                  <a:cs typeface="Calibri"/>
                  <a:sym typeface="Calibri"/>
                </a:rPr>
                <a:t>investing in research and innovation activities</a:t>
              </a:r>
              <a:endParaRPr b="0" i="0" sz="1400" u="none" cap="none" strike="noStrike">
                <a:solidFill>
                  <a:srgbClr val="000000"/>
                </a:solidFill>
                <a:latin typeface="Arial"/>
                <a:ea typeface="Arial"/>
                <a:cs typeface="Arial"/>
                <a:sym typeface="Arial"/>
              </a:endParaRPr>
            </a:p>
          </p:txBody>
        </p:sp>
        <p:sp>
          <p:nvSpPr>
            <p:cNvPr id="324" name="Google Shape;324;p23"/>
            <p:cNvSpPr/>
            <p:nvPr/>
          </p:nvSpPr>
          <p:spPr>
            <a:xfrm>
              <a:off x="7517296" y="80197"/>
              <a:ext cx="3295577" cy="374400"/>
            </a:xfrm>
            <a:prstGeom prst="rect">
              <a:avLst/>
            </a:prstGeom>
            <a:solidFill>
              <a:srgbClr val="0D6DC5"/>
            </a:solidFill>
            <a:ln cap="flat" cmpd="sng" w="12700">
              <a:solidFill>
                <a:srgbClr val="0D6DC5"/>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5" name="Google Shape;325;p23"/>
            <p:cNvSpPr txBox="1"/>
            <p:nvPr/>
          </p:nvSpPr>
          <p:spPr>
            <a:xfrm>
              <a:off x="7517296" y="80197"/>
              <a:ext cx="3295577" cy="374400"/>
            </a:xfrm>
            <a:prstGeom prst="rect">
              <a:avLst/>
            </a:prstGeom>
            <a:noFill/>
            <a:ln>
              <a:noFill/>
            </a:ln>
          </p:spPr>
          <p:txBody>
            <a:bodyPr anchorCtr="0" anchor="ctr" bIns="52825" lIns="92450" spcFirstLastPara="1" rIns="92450" wrap="square" tIns="52825">
              <a:noAutofit/>
            </a:bodyPr>
            <a:lstStyle/>
            <a:p>
              <a:pPr indent="0" lvl="0" marL="0" marR="0" rtl="0" algn="ctr">
                <a:lnSpc>
                  <a:spcPct val="90000"/>
                </a:lnSpc>
                <a:spcBef>
                  <a:spcPts val="0"/>
                </a:spcBef>
                <a:spcAft>
                  <a:spcPts val="0"/>
                </a:spcAft>
                <a:buClr>
                  <a:schemeClr val="lt1"/>
                </a:buClr>
                <a:buSzPts val="1300"/>
                <a:buFont typeface="Calibri"/>
                <a:buNone/>
              </a:pPr>
              <a:r>
                <a:rPr b="1" i="0" lang="en-US" sz="1300" u="none" cap="none" strike="noStrike">
                  <a:solidFill>
                    <a:schemeClr val="lt1"/>
                  </a:solidFill>
                  <a:latin typeface="Calibri"/>
                  <a:ea typeface="Calibri"/>
                  <a:cs typeface="Calibri"/>
                  <a:sym typeface="Calibri"/>
                </a:rPr>
                <a:t>Member States and regions</a:t>
              </a:r>
              <a:endParaRPr b="0" i="0" sz="1300" u="none" cap="none" strike="noStrike">
                <a:solidFill>
                  <a:schemeClr val="lt1"/>
                </a:solidFill>
                <a:latin typeface="Calibri"/>
                <a:ea typeface="Calibri"/>
                <a:cs typeface="Calibri"/>
                <a:sym typeface="Calibri"/>
              </a:endParaRPr>
            </a:p>
          </p:txBody>
        </p:sp>
        <p:sp>
          <p:nvSpPr>
            <p:cNvPr id="326" name="Google Shape;326;p23"/>
            <p:cNvSpPr/>
            <p:nvPr/>
          </p:nvSpPr>
          <p:spPr>
            <a:xfrm>
              <a:off x="7517296" y="454597"/>
              <a:ext cx="3295577" cy="2478992"/>
            </a:xfrm>
            <a:prstGeom prst="rect">
              <a:avLst/>
            </a:prstGeom>
            <a:solidFill>
              <a:srgbClr val="CAD4E8">
                <a:alpha val="89411"/>
              </a:srgbClr>
            </a:solidFill>
            <a:ln cap="flat" cmpd="sng" w="12700">
              <a:solidFill>
                <a:srgbClr val="CAD4E8">
                  <a:alpha val="89411"/>
                </a:srgbClr>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 name="Google Shape;327;p23"/>
            <p:cNvSpPr txBox="1"/>
            <p:nvPr/>
          </p:nvSpPr>
          <p:spPr>
            <a:xfrm>
              <a:off x="7517296" y="454597"/>
              <a:ext cx="3295577" cy="2478992"/>
            </a:xfrm>
            <a:prstGeom prst="rect">
              <a:avLst/>
            </a:prstGeom>
            <a:noFill/>
            <a:ln>
              <a:noFill/>
            </a:ln>
          </p:spPr>
          <p:txBody>
            <a:bodyPr anchorCtr="0" anchor="t" bIns="104000" lIns="69325" spcFirstLastPara="1" rIns="92450" wrap="square" tIns="69325">
              <a:noAutofit/>
            </a:bodyPr>
            <a:lstStyle/>
            <a:p>
              <a:pPr indent="-114300" lvl="1" marL="114300" marR="0" rtl="0" algn="l">
                <a:lnSpc>
                  <a:spcPct val="90000"/>
                </a:lnSpc>
                <a:spcBef>
                  <a:spcPts val="0"/>
                </a:spcBef>
                <a:spcAft>
                  <a:spcPts val="0"/>
                </a:spcAft>
                <a:buClr>
                  <a:schemeClr val="dk1"/>
                </a:buClr>
                <a:buSzPts val="1300"/>
                <a:buFont typeface="Arial"/>
                <a:buChar char="•"/>
              </a:pPr>
              <a:r>
                <a:rPr b="0" i="0" lang="en-US" sz="1300" u="none" cap="none" strike="noStrike">
                  <a:solidFill>
                    <a:schemeClr val="dk1"/>
                  </a:solidFill>
                  <a:latin typeface="Calibri"/>
                  <a:ea typeface="Calibri"/>
                  <a:cs typeface="Calibri"/>
                  <a:sym typeface="Calibri"/>
                </a:rPr>
                <a:t>supporting the transition to low-carbon and climate-resilient activities</a:t>
              </a:r>
              <a:endParaRPr b="0" i="0" sz="1300" u="none" cap="none" strike="noStrike">
                <a:solidFill>
                  <a:schemeClr val="dk1"/>
                </a:solidFill>
                <a:latin typeface="Calibri"/>
                <a:ea typeface="Calibri"/>
                <a:cs typeface="Calibri"/>
                <a:sym typeface="Calibri"/>
              </a:endParaRPr>
            </a:p>
            <a:p>
              <a:pPr indent="-114300" lvl="1" marL="114300" marR="0" rtl="0" algn="l">
                <a:lnSpc>
                  <a:spcPct val="90000"/>
                </a:lnSpc>
                <a:spcBef>
                  <a:spcPts val="195"/>
                </a:spcBef>
                <a:spcAft>
                  <a:spcPts val="0"/>
                </a:spcAft>
                <a:buClr>
                  <a:schemeClr val="dk1"/>
                </a:buClr>
                <a:buSzPts val="1300"/>
                <a:buFont typeface="Arial"/>
                <a:buChar char="•"/>
              </a:pPr>
              <a:r>
                <a:rPr b="0" i="0" lang="en-US" sz="1300" u="none" cap="none" strike="noStrike">
                  <a:solidFill>
                    <a:schemeClr val="dk1"/>
                  </a:solidFill>
                  <a:latin typeface="Calibri"/>
                  <a:ea typeface="Calibri"/>
                  <a:cs typeface="Calibri"/>
                  <a:sym typeface="Calibri"/>
                </a:rPr>
                <a:t>creating new jobs in the green economy</a:t>
              </a:r>
              <a:endParaRPr b="0" i="0" sz="1400" u="none" cap="none" strike="noStrike">
                <a:solidFill>
                  <a:srgbClr val="000000"/>
                </a:solidFill>
                <a:latin typeface="Arial"/>
                <a:ea typeface="Arial"/>
                <a:cs typeface="Arial"/>
                <a:sym typeface="Arial"/>
              </a:endParaRPr>
            </a:p>
            <a:p>
              <a:pPr indent="-114300" lvl="1" marL="114300" marR="0" rtl="0" algn="l">
                <a:lnSpc>
                  <a:spcPct val="90000"/>
                </a:lnSpc>
                <a:spcBef>
                  <a:spcPts val="195"/>
                </a:spcBef>
                <a:spcAft>
                  <a:spcPts val="0"/>
                </a:spcAft>
                <a:buClr>
                  <a:schemeClr val="dk1"/>
                </a:buClr>
                <a:buSzPts val="1300"/>
                <a:buFont typeface="Arial"/>
                <a:buChar char="•"/>
              </a:pPr>
              <a:r>
                <a:rPr b="0" i="0" lang="en-US" sz="1300" u="none" cap="none" strike="noStrike">
                  <a:solidFill>
                    <a:schemeClr val="dk1"/>
                  </a:solidFill>
                  <a:latin typeface="Calibri"/>
                  <a:ea typeface="Calibri"/>
                  <a:cs typeface="Calibri"/>
                  <a:sym typeface="Calibri"/>
                </a:rPr>
                <a:t>investing in public and sustainable transport</a:t>
              </a:r>
              <a:endParaRPr b="0" i="0" sz="1400" u="none" cap="none" strike="noStrike">
                <a:solidFill>
                  <a:srgbClr val="000000"/>
                </a:solidFill>
                <a:latin typeface="Arial"/>
                <a:ea typeface="Arial"/>
                <a:cs typeface="Arial"/>
                <a:sym typeface="Arial"/>
              </a:endParaRPr>
            </a:p>
            <a:p>
              <a:pPr indent="-114300" lvl="1" marL="114300" marR="0" rtl="0" algn="l">
                <a:lnSpc>
                  <a:spcPct val="90000"/>
                </a:lnSpc>
                <a:spcBef>
                  <a:spcPts val="195"/>
                </a:spcBef>
                <a:spcAft>
                  <a:spcPts val="0"/>
                </a:spcAft>
                <a:buClr>
                  <a:schemeClr val="dk1"/>
                </a:buClr>
                <a:buSzPts val="1300"/>
                <a:buFont typeface="Arial"/>
                <a:buChar char="•"/>
              </a:pPr>
              <a:r>
                <a:rPr b="0" i="0" lang="en-US" sz="1300" u="none" cap="none" strike="noStrike">
                  <a:solidFill>
                    <a:schemeClr val="dk1"/>
                  </a:solidFill>
                  <a:latin typeface="Calibri"/>
                  <a:ea typeface="Calibri"/>
                  <a:cs typeface="Calibri"/>
                  <a:sym typeface="Calibri"/>
                </a:rPr>
                <a:t>providing technical assistance</a:t>
              </a:r>
              <a:endParaRPr b="0" i="0" sz="1400" u="none" cap="none" strike="noStrike">
                <a:solidFill>
                  <a:srgbClr val="000000"/>
                </a:solidFill>
                <a:latin typeface="Arial"/>
                <a:ea typeface="Arial"/>
                <a:cs typeface="Arial"/>
                <a:sym typeface="Arial"/>
              </a:endParaRPr>
            </a:p>
            <a:p>
              <a:pPr indent="-114300" lvl="1" marL="114300" marR="0" rtl="0" algn="l">
                <a:lnSpc>
                  <a:spcPct val="90000"/>
                </a:lnSpc>
                <a:spcBef>
                  <a:spcPts val="195"/>
                </a:spcBef>
                <a:spcAft>
                  <a:spcPts val="0"/>
                </a:spcAft>
                <a:buClr>
                  <a:schemeClr val="dk1"/>
                </a:buClr>
                <a:buSzPts val="1300"/>
                <a:buFont typeface="Arial"/>
                <a:buChar char="•"/>
              </a:pPr>
              <a:r>
                <a:rPr b="0" i="0" lang="en-US" sz="1300" u="none" cap="none" strike="noStrike">
                  <a:solidFill>
                    <a:schemeClr val="dk1"/>
                  </a:solidFill>
                  <a:latin typeface="Calibri"/>
                  <a:ea typeface="Calibri"/>
                  <a:cs typeface="Calibri"/>
                  <a:sym typeface="Calibri"/>
                </a:rPr>
                <a:t>investing in renewable energy sources</a:t>
              </a:r>
              <a:endParaRPr b="0" i="0" sz="1400" u="none" cap="none" strike="noStrike">
                <a:solidFill>
                  <a:srgbClr val="000000"/>
                </a:solidFill>
                <a:latin typeface="Arial"/>
                <a:ea typeface="Arial"/>
                <a:cs typeface="Arial"/>
                <a:sym typeface="Arial"/>
              </a:endParaRPr>
            </a:p>
            <a:p>
              <a:pPr indent="-114300" lvl="1" marL="114300" marR="0" rtl="0" algn="l">
                <a:lnSpc>
                  <a:spcPct val="90000"/>
                </a:lnSpc>
                <a:spcBef>
                  <a:spcPts val="195"/>
                </a:spcBef>
                <a:spcAft>
                  <a:spcPts val="0"/>
                </a:spcAft>
                <a:buClr>
                  <a:schemeClr val="dk1"/>
                </a:buClr>
                <a:buSzPts val="1300"/>
                <a:buFont typeface="Arial"/>
                <a:buChar char="•"/>
              </a:pPr>
              <a:r>
                <a:rPr b="0" i="0" lang="en-US" sz="1300" u="none" cap="none" strike="noStrike">
                  <a:solidFill>
                    <a:schemeClr val="dk1"/>
                  </a:solidFill>
                  <a:latin typeface="Calibri"/>
                  <a:ea typeface="Calibri"/>
                  <a:cs typeface="Calibri"/>
                  <a:sym typeface="Calibri"/>
                </a:rPr>
                <a:t>improving digital connectivity</a:t>
              </a:r>
              <a:endParaRPr b="0" i="0" sz="1400" u="none" cap="none" strike="noStrike">
                <a:solidFill>
                  <a:srgbClr val="000000"/>
                </a:solidFill>
                <a:latin typeface="Arial"/>
                <a:ea typeface="Arial"/>
                <a:cs typeface="Arial"/>
                <a:sym typeface="Arial"/>
              </a:endParaRPr>
            </a:p>
            <a:p>
              <a:pPr indent="-114300" lvl="1" marL="114300" marR="0" rtl="0" algn="l">
                <a:lnSpc>
                  <a:spcPct val="90000"/>
                </a:lnSpc>
                <a:spcBef>
                  <a:spcPts val="195"/>
                </a:spcBef>
                <a:spcAft>
                  <a:spcPts val="0"/>
                </a:spcAft>
                <a:buClr>
                  <a:schemeClr val="dk1"/>
                </a:buClr>
                <a:buSzPts val="1300"/>
                <a:buFont typeface="Arial"/>
                <a:buChar char="•"/>
              </a:pPr>
              <a:r>
                <a:rPr b="0" i="0" lang="en-US" sz="1300" u="none" cap="none" strike="noStrike">
                  <a:solidFill>
                    <a:schemeClr val="dk1"/>
                  </a:solidFill>
                  <a:latin typeface="Calibri"/>
                  <a:ea typeface="Calibri"/>
                  <a:cs typeface="Calibri"/>
                  <a:sym typeface="Calibri"/>
                </a:rPr>
                <a:t>providing affordable loans to local public authorities</a:t>
              </a:r>
              <a:endParaRPr b="0" i="0" sz="1400" u="none" cap="none" strike="noStrike">
                <a:solidFill>
                  <a:srgbClr val="000000"/>
                </a:solidFill>
                <a:latin typeface="Arial"/>
                <a:ea typeface="Arial"/>
                <a:cs typeface="Arial"/>
                <a:sym typeface="Arial"/>
              </a:endParaRPr>
            </a:p>
            <a:p>
              <a:pPr indent="-114300" lvl="1" marL="114300" marR="0" rtl="0" algn="l">
                <a:lnSpc>
                  <a:spcPct val="90000"/>
                </a:lnSpc>
                <a:spcBef>
                  <a:spcPts val="195"/>
                </a:spcBef>
                <a:spcAft>
                  <a:spcPts val="0"/>
                </a:spcAft>
                <a:buClr>
                  <a:schemeClr val="dk1"/>
                </a:buClr>
                <a:buSzPts val="1300"/>
                <a:buFont typeface="Arial"/>
                <a:buChar char="•"/>
              </a:pPr>
              <a:r>
                <a:rPr b="0" i="0" lang="en-US" sz="1300" u="none" cap="none" strike="noStrike">
                  <a:solidFill>
                    <a:schemeClr val="dk1"/>
                  </a:solidFill>
                  <a:latin typeface="Calibri"/>
                  <a:ea typeface="Calibri"/>
                  <a:cs typeface="Calibri"/>
                  <a:sym typeface="Calibri"/>
                </a:rPr>
                <a:t>improving energy infrastructure, district heating and transportation networks</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24"/>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case studies</a:t>
            </a:r>
            <a:endParaRPr b="1" cap="small"/>
          </a:p>
        </p:txBody>
      </p:sp>
      <p:sp>
        <p:nvSpPr>
          <p:cNvPr id="333" name="Google Shape;333;p2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888888"/>
              </a:buClr>
              <a:buSzPts val="2400"/>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25"/>
          <p:cNvSpPr txBox="1"/>
          <p:nvPr>
            <p:ph idx="1" type="body"/>
          </p:nvPr>
        </p:nvSpPr>
        <p:spPr>
          <a:xfrm>
            <a:off x="214603" y="1395586"/>
            <a:ext cx="11663072" cy="4351338"/>
          </a:xfrm>
          <a:prstGeom prst="rect">
            <a:avLst/>
          </a:prstGeom>
          <a:noFill/>
          <a:ln>
            <a:noFill/>
          </a:ln>
        </p:spPr>
        <p:txBody>
          <a:bodyPr anchorCtr="0" anchor="t" bIns="45700" lIns="91425" spcFirstLastPara="1" rIns="91425" wrap="square" tIns="45700">
            <a:normAutofit fontScale="92500" lnSpcReduction="10000"/>
          </a:bodyPr>
          <a:lstStyle/>
          <a:p>
            <a:pPr indent="0" lvl="0" marL="0" rtl="0" algn="l">
              <a:lnSpc>
                <a:spcPct val="90000"/>
              </a:lnSpc>
              <a:spcBef>
                <a:spcPts val="0"/>
              </a:spcBef>
              <a:spcAft>
                <a:spcPts val="0"/>
              </a:spcAft>
              <a:buClr>
                <a:schemeClr val="dk1"/>
              </a:buClr>
              <a:buSzPct val="100000"/>
              <a:buNone/>
            </a:pPr>
            <a:r>
              <a:rPr lang="en-US"/>
              <a:t>In the framework of the “Green transition reform support” and considering Greece’s limited experience in developing comprehensive long-term energy and climate strategies, EC and the German development agency, GIZ, is supporting Greece over 2 years through the provision of experts at the Ministry of Environment and Energy to:</a:t>
            </a:r>
            <a:endParaRPr/>
          </a:p>
          <a:p>
            <a:pPr indent="-228600" lvl="0" marL="228600" rtl="0" algn="l">
              <a:lnSpc>
                <a:spcPct val="90000"/>
              </a:lnSpc>
              <a:spcBef>
                <a:spcPts val="1000"/>
              </a:spcBef>
              <a:spcAft>
                <a:spcPts val="0"/>
              </a:spcAft>
              <a:buClr>
                <a:schemeClr val="dk1"/>
              </a:buClr>
              <a:buSzPct val="100000"/>
              <a:buChar char="•"/>
            </a:pPr>
            <a:r>
              <a:rPr lang="en-US"/>
              <a:t>improve the governance and the foundation of long-term energy and climate planning process </a:t>
            </a:r>
            <a:endParaRPr/>
          </a:p>
          <a:p>
            <a:pPr indent="-228600" lvl="0" marL="228600" rtl="0" algn="l">
              <a:lnSpc>
                <a:spcPct val="90000"/>
              </a:lnSpc>
              <a:spcBef>
                <a:spcPts val="1000"/>
              </a:spcBef>
              <a:spcAft>
                <a:spcPts val="0"/>
              </a:spcAft>
              <a:buClr>
                <a:schemeClr val="dk1"/>
              </a:buClr>
              <a:buSzPct val="100000"/>
              <a:buChar char="•"/>
            </a:pPr>
            <a:r>
              <a:rPr lang="en-US"/>
              <a:t>raise awareness and provide trainings on integrating clean and smart energy in the environment</a:t>
            </a:r>
            <a:endParaRPr/>
          </a:p>
          <a:p>
            <a:pPr indent="-228600" lvl="0" marL="228600" rtl="0" algn="l">
              <a:lnSpc>
                <a:spcPct val="90000"/>
              </a:lnSpc>
              <a:spcBef>
                <a:spcPts val="1000"/>
              </a:spcBef>
              <a:spcAft>
                <a:spcPts val="0"/>
              </a:spcAft>
              <a:buClr>
                <a:schemeClr val="dk1"/>
              </a:buClr>
              <a:buSzPct val="100000"/>
              <a:buChar char="•"/>
            </a:pPr>
            <a:r>
              <a:rPr lang="en-US"/>
              <a:t>develop support schemes for clean energy in transport</a:t>
            </a:r>
            <a:endParaRPr/>
          </a:p>
          <a:p>
            <a:pPr indent="-228600" lvl="0" marL="228600" rtl="0" algn="l">
              <a:lnSpc>
                <a:spcPct val="90000"/>
              </a:lnSpc>
              <a:spcBef>
                <a:spcPts val="1000"/>
              </a:spcBef>
              <a:spcAft>
                <a:spcPts val="0"/>
              </a:spcAft>
              <a:buClr>
                <a:schemeClr val="dk1"/>
              </a:buClr>
              <a:buSzPct val="100000"/>
              <a:buChar char="•"/>
            </a:pPr>
            <a:r>
              <a:rPr lang="en-US"/>
              <a:t>analyse investment needs and innovative financing instruments for clean energy technologies</a:t>
            </a:r>
            <a:endParaRPr/>
          </a:p>
        </p:txBody>
      </p:sp>
      <p:sp>
        <p:nvSpPr>
          <p:cNvPr id="339" name="Google Shape;339;p25"/>
          <p:cNvSpPr txBox="1"/>
          <p:nvPr>
            <p:ph type="title"/>
          </p:nvPr>
        </p:nvSpPr>
        <p:spPr>
          <a:xfrm>
            <a:off x="314325" y="681037"/>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Supporting clean energy investments in Greece</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26"/>
          <p:cNvSpPr txBox="1"/>
          <p:nvPr>
            <p:ph idx="1" type="body"/>
          </p:nvPr>
        </p:nvSpPr>
        <p:spPr>
          <a:xfrm>
            <a:off x="264464" y="1395585"/>
            <a:ext cx="11663072" cy="4529353"/>
          </a:xfrm>
          <a:prstGeom prst="rect">
            <a:avLst/>
          </a:prstGeom>
          <a:noFill/>
          <a:ln>
            <a:noFill/>
          </a:ln>
        </p:spPr>
        <p:txBody>
          <a:bodyPr anchorCtr="0" anchor="t" bIns="45700" lIns="91425" spcFirstLastPara="1" rIns="91425" wrap="square" tIns="45700">
            <a:normAutofit fontScale="92500" lnSpcReduction="10000"/>
          </a:bodyPr>
          <a:lstStyle/>
          <a:p>
            <a:pPr indent="0" lvl="0" marL="0" rtl="0" algn="just">
              <a:lnSpc>
                <a:spcPct val="90000"/>
              </a:lnSpc>
              <a:spcBef>
                <a:spcPts val="0"/>
              </a:spcBef>
              <a:spcAft>
                <a:spcPts val="0"/>
              </a:spcAft>
              <a:buClr>
                <a:schemeClr val="dk1"/>
              </a:buClr>
              <a:buSzPct val="100000"/>
              <a:buNone/>
            </a:pPr>
            <a:r>
              <a:rPr lang="en-US" sz="2400"/>
              <a:t>In the framework of the Just Transition Mechanism and Greece’s commitment to withdraw lignite plants by the year 2028 in a coordinated and responsible manner, where jobs will be secured and the high know-how of human resources in these areas will be efficiently utilized.</a:t>
            </a:r>
            <a:endParaRPr/>
          </a:p>
          <a:p>
            <a:pPr indent="0" lvl="0" marL="0" rtl="0" algn="just">
              <a:lnSpc>
                <a:spcPct val="90000"/>
              </a:lnSpc>
              <a:spcBef>
                <a:spcPts val="1000"/>
              </a:spcBef>
              <a:spcAft>
                <a:spcPts val="0"/>
              </a:spcAft>
              <a:buClr>
                <a:schemeClr val="dk1"/>
              </a:buClr>
              <a:buSzPct val="100000"/>
              <a:buNone/>
            </a:pPr>
            <a:r>
              <a:rPr lang="en-US" sz="2400"/>
              <a:t>A</a:t>
            </a:r>
            <a:r>
              <a:rPr b="1" lang="en-US" sz="2400">
                <a:solidFill>
                  <a:srgbClr val="387025"/>
                </a:solidFill>
              </a:rPr>
              <a:t> “Fair Transition and Development Plan” </a:t>
            </a:r>
            <a:r>
              <a:rPr lang="en-US" sz="2400"/>
              <a:t>for the lignite areas of Western Macedonia and the Municipality of Megalopolis has been prepared since November 2020. The Plan is based on five pillars of development , supported by the improvement of infrastructure and the alternative use of the lands currently occupied by lignite mines. The five pillars are: </a:t>
            </a:r>
            <a:endParaRPr/>
          </a:p>
          <a:p>
            <a:pPr indent="-457200" lvl="1" marL="914400" rtl="0" algn="just">
              <a:lnSpc>
                <a:spcPct val="90000"/>
              </a:lnSpc>
              <a:spcBef>
                <a:spcPts val="500"/>
              </a:spcBef>
              <a:spcAft>
                <a:spcPts val="0"/>
              </a:spcAft>
              <a:buClr>
                <a:schemeClr val="dk1"/>
              </a:buClr>
              <a:buSzPct val="100000"/>
              <a:buFont typeface="Calibri"/>
              <a:buAutoNum type="arabicPeriod"/>
            </a:pPr>
            <a:r>
              <a:rPr lang="en-US" sz="2000"/>
              <a:t>Green energy, </a:t>
            </a:r>
            <a:endParaRPr/>
          </a:p>
          <a:p>
            <a:pPr indent="-457200" lvl="1" marL="914400" rtl="0" algn="just">
              <a:lnSpc>
                <a:spcPct val="90000"/>
              </a:lnSpc>
              <a:spcBef>
                <a:spcPts val="500"/>
              </a:spcBef>
              <a:spcAft>
                <a:spcPts val="0"/>
              </a:spcAft>
              <a:buClr>
                <a:schemeClr val="dk1"/>
              </a:buClr>
              <a:buSzPct val="100000"/>
              <a:buFont typeface="Calibri"/>
              <a:buAutoNum type="arabicPeriod"/>
            </a:pPr>
            <a:r>
              <a:rPr lang="en-US" sz="2000"/>
              <a:t>“Smart" agriculture, </a:t>
            </a:r>
            <a:endParaRPr/>
          </a:p>
          <a:p>
            <a:pPr indent="-457200" lvl="1" marL="914400" rtl="0" algn="just">
              <a:lnSpc>
                <a:spcPct val="90000"/>
              </a:lnSpc>
              <a:spcBef>
                <a:spcPts val="500"/>
              </a:spcBef>
              <a:spcAft>
                <a:spcPts val="0"/>
              </a:spcAft>
              <a:buClr>
                <a:schemeClr val="dk1"/>
              </a:buClr>
              <a:buSzPct val="100000"/>
              <a:buFont typeface="Calibri"/>
              <a:buAutoNum type="arabicPeriod"/>
            </a:pPr>
            <a:r>
              <a:rPr lang="en-US" sz="2000"/>
              <a:t>Sustainable tourism, </a:t>
            </a:r>
            <a:endParaRPr/>
          </a:p>
          <a:p>
            <a:pPr indent="-457200" lvl="1" marL="914400" rtl="0" algn="just">
              <a:lnSpc>
                <a:spcPct val="90000"/>
              </a:lnSpc>
              <a:spcBef>
                <a:spcPts val="500"/>
              </a:spcBef>
              <a:spcAft>
                <a:spcPts val="0"/>
              </a:spcAft>
              <a:buClr>
                <a:schemeClr val="dk1"/>
              </a:buClr>
              <a:buSzPct val="100000"/>
              <a:buFont typeface="Calibri"/>
              <a:buAutoNum type="arabicPeriod"/>
            </a:pPr>
            <a:r>
              <a:rPr lang="en-US" sz="2000"/>
              <a:t>Handicrafts and industry and </a:t>
            </a:r>
            <a:endParaRPr/>
          </a:p>
          <a:p>
            <a:pPr indent="-457200" lvl="1" marL="914400" rtl="0" algn="just">
              <a:lnSpc>
                <a:spcPct val="90000"/>
              </a:lnSpc>
              <a:spcBef>
                <a:spcPts val="500"/>
              </a:spcBef>
              <a:spcAft>
                <a:spcPts val="0"/>
              </a:spcAft>
              <a:buClr>
                <a:schemeClr val="dk1"/>
              </a:buClr>
              <a:buSzPct val="100000"/>
              <a:buFont typeface="Calibri"/>
              <a:buAutoNum type="arabicPeriod"/>
            </a:pPr>
            <a:r>
              <a:rPr lang="en-US" sz="2000"/>
              <a:t>Digital economy and education.</a:t>
            </a:r>
            <a:endParaRPr/>
          </a:p>
          <a:p>
            <a:pPr indent="0" lvl="0" marL="0" rtl="0" algn="just">
              <a:lnSpc>
                <a:spcPct val="90000"/>
              </a:lnSpc>
              <a:spcBef>
                <a:spcPts val="1000"/>
              </a:spcBef>
              <a:spcAft>
                <a:spcPts val="0"/>
              </a:spcAft>
              <a:buClr>
                <a:schemeClr val="dk1"/>
              </a:buClr>
              <a:buSzPct val="100000"/>
              <a:buNone/>
            </a:pPr>
            <a:r>
              <a:rPr lang="en-US" sz="2400"/>
              <a:t>It also includes enhanced tax incentives to attract investment, specific land uses for the tens of thousands of acres of lignite mines being released, actions to develop alternative agriculture, industry and services, and detailed investment timetables. </a:t>
            </a:r>
            <a:endParaRPr sz="2400"/>
          </a:p>
        </p:txBody>
      </p:sp>
      <p:sp>
        <p:nvSpPr>
          <p:cNvPr id="345" name="Google Shape;345;p26"/>
          <p:cNvSpPr txBox="1"/>
          <p:nvPr>
            <p:ph type="title"/>
          </p:nvPr>
        </p:nvSpPr>
        <p:spPr>
          <a:xfrm>
            <a:off x="127712" y="575787"/>
            <a:ext cx="11799823" cy="714549"/>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alibri"/>
              <a:buNone/>
            </a:pPr>
            <a:r>
              <a:rPr b="1" lang="en-US"/>
              <a:t>Just Transition Programme of Greece for 2021-2027 (1/2)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27"/>
          <p:cNvSpPr txBox="1"/>
          <p:nvPr>
            <p:ph idx="1" type="body"/>
          </p:nvPr>
        </p:nvSpPr>
        <p:spPr>
          <a:xfrm>
            <a:off x="264464" y="1395585"/>
            <a:ext cx="11663072" cy="4529353"/>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chemeClr val="dk1"/>
              </a:buClr>
              <a:buSzPts val="2400"/>
              <a:buNone/>
            </a:pPr>
            <a:r>
              <a:rPr lang="en-US" sz="2400"/>
              <a:t>In October 2021, the 1</a:t>
            </a:r>
            <a:r>
              <a:rPr baseline="30000" lang="en-US" sz="2400"/>
              <a:t>st</a:t>
            </a:r>
            <a:r>
              <a:rPr lang="en-US" sz="2400"/>
              <a:t> official version of the Greek Fair Transition and Development Program 2021-2027 to the European Commission was submitted , focusing on the territories of Western Macedonia, Megalopolis and the North-South Aegean and Crete Islands. </a:t>
            </a:r>
            <a:endParaRPr/>
          </a:p>
          <a:p>
            <a:pPr indent="0" lvl="0" marL="0" rtl="0" algn="just">
              <a:lnSpc>
                <a:spcPct val="90000"/>
              </a:lnSpc>
              <a:spcBef>
                <a:spcPts val="1000"/>
              </a:spcBef>
              <a:spcAft>
                <a:spcPts val="0"/>
              </a:spcAft>
              <a:buClr>
                <a:schemeClr val="dk1"/>
              </a:buClr>
              <a:buSzPts val="2400"/>
              <a:buNone/>
            </a:pPr>
            <a:r>
              <a:rPr lang="en-US" sz="2400"/>
              <a:t>The main actions included are :</a:t>
            </a:r>
            <a:endParaRPr/>
          </a:p>
          <a:p>
            <a:pPr indent="0" lvl="1" marL="457200" rtl="0" algn="just">
              <a:lnSpc>
                <a:spcPct val="90000"/>
              </a:lnSpc>
              <a:spcBef>
                <a:spcPts val="500"/>
              </a:spcBef>
              <a:spcAft>
                <a:spcPts val="0"/>
              </a:spcAft>
              <a:buClr>
                <a:schemeClr val="dk1"/>
              </a:buClr>
              <a:buSzPts val="2000"/>
              <a:buNone/>
            </a:pPr>
            <a:r>
              <a:rPr lang="en-US" sz="2000"/>
              <a:t> 1) Promoting the employment of the unemployed and the self-employed and the  adaptability of employees and companies.</a:t>
            </a:r>
            <a:endParaRPr/>
          </a:p>
          <a:p>
            <a:pPr indent="0" lvl="1" marL="457200" rtl="0" algn="just">
              <a:lnSpc>
                <a:spcPct val="90000"/>
              </a:lnSpc>
              <a:spcBef>
                <a:spcPts val="500"/>
              </a:spcBef>
              <a:spcAft>
                <a:spcPts val="0"/>
              </a:spcAft>
              <a:buClr>
                <a:schemeClr val="dk1"/>
              </a:buClr>
              <a:buSzPts val="2000"/>
              <a:buNone/>
            </a:pPr>
            <a:r>
              <a:rPr lang="en-US" sz="2000"/>
              <a:t> 2) Addressing social impacts and strengthening social cohesion.</a:t>
            </a:r>
            <a:endParaRPr/>
          </a:p>
          <a:p>
            <a:pPr indent="0" lvl="1" marL="457200" rtl="0" algn="just">
              <a:lnSpc>
                <a:spcPct val="90000"/>
              </a:lnSpc>
              <a:spcBef>
                <a:spcPts val="500"/>
              </a:spcBef>
              <a:spcAft>
                <a:spcPts val="0"/>
              </a:spcAft>
              <a:buClr>
                <a:schemeClr val="dk1"/>
              </a:buClr>
              <a:buSzPts val="2000"/>
              <a:buNone/>
            </a:pPr>
            <a:r>
              <a:rPr lang="en-US" sz="2000"/>
              <a:t> 3) Preparation of economic and productive diversification (including the primary sector).</a:t>
            </a:r>
            <a:endParaRPr/>
          </a:p>
          <a:p>
            <a:pPr indent="0" lvl="1" marL="457200" rtl="0" algn="just">
              <a:lnSpc>
                <a:spcPct val="90000"/>
              </a:lnSpc>
              <a:spcBef>
                <a:spcPts val="500"/>
              </a:spcBef>
              <a:spcAft>
                <a:spcPts val="0"/>
              </a:spcAft>
              <a:buClr>
                <a:schemeClr val="dk1"/>
              </a:buClr>
              <a:buSzPts val="2000"/>
              <a:buNone/>
            </a:pPr>
            <a:r>
              <a:rPr lang="en-US" sz="2000"/>
              <a:t> 4) Enhancing entrepreneurship and attracting investments.</a:t>
            </a:r>
            <a:endParaRPr/>
          </a:p>
          <a:p>
            <a:pPr indent="0" lvl="1" marL="457200" rtl="0" algn="just">
              <a:lnSpc>
                <a:spcPct val="90000"/>
              </a:lnSpc>
              <a:spcBef>
                <a:spcPts val="500"/>
              </a:spcBef>
              <a:spcAft>
                <a:spcPts val="0"/>
              </a:spcAft>
              <a:buClr>
                <a:schemeClr val="dk1"/>
              </a:buClr>
              <a:buSzPts val="2000"/>
              <a:buNone/>
            </a:pPr>
            <a:r>
              <a:rPr lang="en-US" sz="2000"/>
              <a:t> 5) Restructuring of the energy identity and rationalization of the utilization and use of environmental resources.</a:t>
            </a:r>
            <a:endParaRPr/>
          </a:p>
          <a:p>
            <a:pPr indent="0" lvl="1" marL="457200" rtl="0" algn="just">
              <a:lnSpc>
                <a:spcPct val="90000"/>
              </a:lnSpc>
              <a:spcBef>
                <a:spcPts val="500"/>
              </a:spcBef>
              <a:spcAft>
                <a:spcPts val="0"/>
              </a:spcAft>
              <a:buClr>
                <a:schemeClr val="dk1"/>
              </a:buClr>
              <a:buSzPts val="2000"/>
              <a:buNone/>
            </a:pPr>
            <a:r>
              <a:rPr lang="en-US" sz="2000"/>
              <a:t> 6) Promotion of urban revitalization and Sustainable Urban Mobility.</a:t>
            </a:r>
            <a:endParaRPr/>
          </a:p>
        </p:txBody>
      </p:sp>
      <p:sp>
        <p:nvSpPr>
          <p:cNvPr id="351" name="Google Shape;351;p27"/>
          <p:cNvSpPr txBox="1"/>
          <p:nvPr>
            <p:ph type="title"/>
          </p:nvPr>
        </p:nvSpPr>
        <p:spPr>
          <a:xfrm>
            <a:off x="0" y="681037"/>
            <a:ext cx="12388645" cy="714549"/>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alibri"/>
              <a:buNone/>
            </a:pPr>
            <a:r>
              <a:rPr b="1" lang="en-US"/>
              <a:t>Just Transition Programme of Greece for 2021-2027 (2/2)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28"/>
          <p:cNvSpPr txBox="1"/>
          <p:nvPr>
            <p:ph type="title"/>
          </p:nvPr>
        </p:nvSpPr>
        <p:spPr>
          <a:xfrm>
            <a:off x="831850" y="1133963"/>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Additional materials </a:t>
            </a:r>
            <a:br>
              <a:rPr b="1" lang="en-US" cap="small"/>
            </a:br>
            <a:r>
              <a:rPr b="1" lang="en-US" cap="small"/>
              <a:t>and sources of information</a:t>
            </a:r>
            <a:endParaRPr b="1" cap="small"/>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3"/>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Objectives of the Training Module</a:t>
            </a:r>
            <a:endParaRPr b="1"/>
          </a:p>
        </p:txBody>
      </p:sp>
      <p:sp>
        <p:nvSpPr>
          <p:cNvPr id="98" name="Google Shape;98;p3"/>
          <p:cNvSpPr txBox="1"/>
          <p:nvPr>
            <p:ph idx="1" type="body"/>
          </p:nvPr>
        </p:nvSpPr>
        <p:spPr>
          <a:xfrm>
            <a:off x="539465" y="1629682"/>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just">
              <a:lnSpc>
                <a:spcPct val="90000"/>
              </a:lnSpc>
              <a:spcBef>
                <a:spcPts val="0"/>
              </a:spcBef>
              <a:spcAft>
                <a:spcPts val="0"/>
              </a:spcAft>
              <a:buClr>
                <a:schemeClr val="dk1"/>
              </a:buClr>
              <a:buSzPts val="2400"/>
              <a:buChar char="•"/>
            </a:pPr>
            <a:r>
              <a:rPr lang="en-US" sz="2400"/>
              <a:t>To introduce key features and gain understanding on Financing the European Green Deal via the </a:t>
            </a:r>
            <a:r>
              <a:rPr b="1" lang="en-US" sz="2400">
                <a:solidFill>
                  <a:srgbClr val="0B9B74"/>
                </a:solidFill>
              </a:rPr>
              <a:t>Sustainable Europe Investment Plan: </a:t>
            </a:r>
            <a:endParaRPr/>
          </a:p>
          <a:p>
            <a:pPr indent="-228600" lvl="1" marL="685800" rtl="0" algn="just">
              <a:lnSpc>
                <a:spcPct val="90000"/>
              </a:lnSpc>
              <a:spcBef>
                <a:spcPts val="500"/>
              </a:spcBef>
              <a:spcAft>
                <a:spcPts val="0"/>
              </a:spcAft>
              <a:buClr>
                <a:srgbClr val="0B9B74"/>
              </a:buClr>
              <a:buSzPts val="1500"/>
              <a:buChar char="•"/>
            </a:pPr>
            <a:r>
              <a:rPr i="1" lang="en-US" sz="1500">
                <a:solidFill>
                  <a:srgbClr val="0B9B74"/>
                </a:solidFill>
              </a:rPr>
              <a:t>Next Generation EU</a:t>
            </a:r>
            <a:endParaRPr/>
          </a:p>
          <a:p>
            <a:pPr indent="-228600" lvl="1" marL="685800" rtl="0" algn="just">
              <a:lnSpc>
                <a:spcPct val="90000"/>
              </a:lnSpc>
              <a:spcBef>
                <a:spcPts val="500"/>
              </a:spcBef>
              <a:spcAft>
                <a:spcPts val="0"/>
              </a:spcAft>
              <a:buClr>
                <a:srgbClr val="0B9B74"/>
              </a:buClr>
              <a:buSzPts val="1500"/>
              <a:buChar char="•"/>
            </a:pPr>
            <a:r>
              <a:rPr i="1" lang="en-US" sz="1500">
                <a:solidFill>
                  <a:srgbClr val="0B9B74"/>
                </a:solidFill>
              </a:rPr>
              <a:t>Next Generation EU green bonds</a:t>
            </a:r>
            <a:endParaRPr/>
          </a:p>
          <a:p>
            <a:pPr indent="-228600" lvl="1" marL="685800" rtl="0" algn="just">
              <a:lnSpc>
                <a:spcPct val="90000"/>
              </a:lnSpc>
              <a:spcBef>
                <a:spcPts val="500"/>
              </a:spcBef>
              <a:spcAft>
                <a:spcPts val="0"/>
              </a:spcAft>
              <a:buClr>
                <a:srgbClr val="0B9B74"/>
              </a:buClr>
              <a:buSzPts val="1500"/>
              <a:buChar char="•"/>
            </a:pPr>
            <a:r>
              <a:rPr i="1" lang="en-US" sz="1500">
                <a:solidFill>
                  <a:srgbClr val="0B9B74"/>
                </a:solidFill>
              </a:rPr>
              <a:t>Sustainable finance</a:t>
            </a:r>
            <a:endParaRPr/>
          </a:p>
          <a:p>
            <a:pPr indent="-228600" lvl="1" marL="685800" rtl="0" algn="just">
              <a:lnSpc>
                <a:spcPct val="90000"/>
              </a:lnSpc>
              <a:spcBef>
                <a:spcPts val="500"/>
              </a:spcBef>
              <a:spcAft>
                <a:spcPts val="0"/>
              </a:spcAft>
              <a:buClr>
                <a:srgbClr val="0B9B74"/>
              </a:buClr>
              <a:buSzPts val="1500"/>
              <a:buChar char="•"/>
            </a:pPr>
            <a:r>
              <a:rPr i="1" lang="en-US" sz="1500">
                <a:solidFill>
                  <a:srgbClr val="0B9B74"/>
                </a:solidFill>
              </a:rPr>
              <a:t>Green transition reform support</a:t>
            </a:r>
            <a:endParaRPr/>
          </a:p>
          <a:p>
            <a:pPr indent="-228600" lvl="1" marL="685800" rtl="0" algn="just">
              <a:lnSpc>
                <a:spcPct val="90000"/>
              </a:lnSpc>
              <a:spcBef>
                <a:spcPts val="500"/>
              </a:spcBef>
              <a:spcAft>
                <a:spcPts val="0"/>
              </a:spcAft>
              <a:buClr>
                <a:srgbClr val="0B9B74"/>
              </a:buClr>
              <a:buSzPts val="1500"/>
              <a:buChar char="•"/>
            </a:pPr>
            <a:r>
              <a:rPr i="1" lang="en-US" sz="1500">
                <a:solidFill>
                  <a:srgbClr val="0B9B74"/>
                </a:solidFill>
              </a:rPr>
              <a:t>Recovery and Resilience Facility</a:t>
            </a:r>
            <a:endParaRPr/>
          </a:p>
          <a:p>
            <a:pPr indent="-228600" lvl="0" marL="228600" rtl="0" algn="just">
              <a:lnSpc>
                <a:spcPct val="90000"/>
              </a:lnSpc>
              <a:spcBef>
                <a:spcPts val="1000"/>
              </a:spcBef>
              <a:spcAft>
                <a:spcPts val="0"/>
              </a:spcAft>
              <a:buClr>
                <a:schemeClr val="dk1"/>
              </a:buClr>
              <a:buSzPts val="2400"/>
              <a:buChar char="•"/>
            </a:pPr>
            <a:r>
              <a:rPr lang="en-US" sz="2400"/>
              <a:t>To introduce key features and gain understanding on </a:t>
            </a:r>
            <a:r>
              <a:rPr b="1" lang="en-US" sz="2400">
                <a:solidFill>
                  <a:srgbClr val="0B9B74"/>
                </a:solidFill>
              </a:rPr>
              <a:t>Just Transition Mechanism </a:t>
            </a:r>
            <a:r>
              <a:rPr lang="en-US" sz="2400"/>
              <a:t>and </a:t>
            </a:r>
            <a:r>
              <a:rPr b="1" lang="en-US" sz="2400">
                <a:solidFill>
                  <a:srgbClr val="0B9B74"/>
                </a:solidFill>
              </a:rPr>
              <a:t>Just Transition Fund</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29"/>
          <p:cNvSpPr txBox="1"/>
          <p:nvPr>
            <p:ph idx="1" type="body"/>
          </p:nvPr>
        </p:nvSpPr>
        <p:spPr>
          <a:xfrm>
            <a:off x="446314" y="1415078"/>
            <a:ext cx="11745686" cy="4833496"/>
          </a:xfrm>
          <a:prstGeom prst="rect">
            <a:avLst/>
          </a:prstGeom>
          <a:noFill/>
          <a:ln>
            <a:noFill/>
          </a:ln>
        </p:spPr>
        <p:txBody>
          <a:bodyPr anchorCtr="0" anchor="t" bIns="45700" lIns="91425" spcFirstLastPara="1" rIns="91425" wrap="square" tIns="45700">
            <a:normAutofit fontScale="92500" lnSpcReduction="20000"/>
          </a:bodyPr>
          <a:lstStyle/>
          <a:p>
            <a:pPr indent="-228600" lvl="0" marL="228600" rtl="0" algn="l">
              <a:lnSpc>
                <a:spcPct val="90000"/>
              </a:lnSpc>
              <a:spcBef>
                <a:spcPts val="0"/>
              </a:spcBef>
              <a:spcAft>
                <a:spcPts val="0"/>
              </a:spcAft>
              <a:buClr>
                <a:schemeClr val="dk1"/>
              </a:buClr>
              <a:buSzPct val="100000"/>
              <a:buChar char="•"/>
            </a:pPr>
            <a:r>
              <a:rPr b="1" lang="en-US" sz="1800">
                <a:solidFill>
                  <a:schemeClr val="dk1"/>
                </a:solidFill>
              </a:rPr>
              <a:t>Finance and the Green Deal </a:t>
            </a:r>
            <a:r>
              <a:rPr lang="en-US" sz="1800" u="sng">
                <a:solidFill>
                  <a:schemeClr val="hlink"/>
                </a:solidFill>
                <a:hlinkClick r:id="rId3"/>
              </a:rPr>
              <a:t>https://ec.europa.eu/info/strategy/priorities-2019-2024/european-green-deal/finance-and-green-deal_en</a:t>
            </a:r>
            <a:r>
              <a:rPr lang="en-US" sz="1800"/>
              <a:t> </a:t>
            </a:r>
            <a:endParaRPr/>
          </a:p>
          <a:p>
            <a:pPr indent="-228600" lvl="0" marL="228600" rtl="0" algn="l">
              <a:lnSpc>
                <a:spcPct val="90000"/>
              </a:lnSpc>
              <a:spcBef>
                <a:spcPts val="1000"/>
              </a:spcBef>
              <a:spcAft>
                <a:spcPts val="0"/>
              </a:spcAft>
              <a:buClr>
                <a:schemeClr val="dk1"/>
              </a:buClr>
              <a:buSzPct val="100000"/>
              <a:buChar char="•"/>
            </a:pPr>
            <a:r>
              <a:rPr b="1" lang="en-US" sz="1800">
                <a:solidFill>
                  <a:schemeClr val="dk1"/>
                </a:solidFill>
              </a:rPr>
              <a:t>Recovery plan for Europe </a:t>
            </a:r>
            <a:r>
              <a:rPr lang="en-US" sz="1800" u="sng">
                <a:solidFill>
                  <a:schemeClr val="hlink"/>
                </a:solidFill>
                <a:hlinkClick r:id="rId4"/>
              </a:rPr>
              <a:t>https://ec.europa.eu/info/strategy/recovery-plan-europe_en</a:t>
            </a:r>
            <a:endParaRPr sz="1800"/>
          </a:p>
          <a:p>
            <a:pPr indent="-228600" lvl="0" marL="228600" rtl="0" algn="l">
              <a:lnSpc>
                <a:spcPct val="90000"/>
              </a:lnSpc>
              <a:spcBef>
                <a:spcPts val="1000"/>
              </a:spcBef>
              <a:spcAft>
                <a:spcPts val="0"/>
              </a:spcAft>
              <a:buClr>
                <a:schemeClr val="dk1"/>
              </a:buClr>
              <a:buSzPct val="100000"/>
              <a:buChar char="•"/>
            </a:pPr>
            <a:r>
              <a:rPr b="1" lang="en-US" sz="1800">
                <a:solidFill>
                  <a:schemeClr val="dk1"/>
                </a:solidFill>
              </a:rPr>
              <a:t>Recovery and Resilience Facility </a:t>
            </a:r>
            <a:r>
              <a:rPr lang="en-US" sz="1800" u="sng">
                <a:solidFill>
                  <a:schemeClr val="hlink"/>
                </a:solidFill>
                <a:hlinkClick r:id="rId5"/>
              </a:rPr>
              <a:t>https://ec.europa.eu/info/business-economy-euro/recovery-coronavirus/recovery-and-resilience-facility_en</a:t>
            </a:r>
            <a:r>
              <a:rPr lang="en-US" sz="1800"/>
              <a:t> </a:t>
            </a:r>
            <a:endParaRPr/>
          </a:p>
          <a:p>
            <a:pPr indent="-228600" lvl="0" marL="228600" rtl="0" algn="l">
              <a:lnSpc>
                <a:spcPct val="90000"/>
              </a:lnSpc>
              <a:spcBef>
                <a:spcPts val="1000"/>
              </a:spcBef>
              <a:spcAft>
                <a:spcPts val="0"/>
              </a:spcAft>
              <a:buClr>
                <a:schemeClr val="dk1"/>
              </a:buClr>
              <a:buSzPct val="100000"/>
              <a:buChar char="•"/>
            </a:pPr>
            <a:r>
              <a:rPr b="1" lang="en-US" sz="1800">
                <a:solidFill>
                  <a:schemeClr val="dk1"/>
                </a:solidFill>
              </a:rPr>
              <a:t>The Just Transition Mechanism </a:t>
            </a:r>
            <a:r>
              <a:rPr lang="en-US" sz="1800" u="sng">
                <a:solidFill>
                  <a:srgbClr val="F49100"/>
                </a:solidFill>
                <a:hlinkClick r:id="rId6">
                  <a:extLst>
                    <a:ext uri="{A12FA001-AC4F-418D-AE19-62706E023703}">
                      <ahyp:hlinkClr val="tx"/>
                    </a:ext>
                  </a:extLst>
                </a:hlinkClick>
              </a:rPr>
              <a:t>https://ec.europa.eu/info/strategy/priorities-2019-2024/european-green-deal/finance-and-green-deal/just-transition-mechanism_en</a:t>
            </a:r>
            <a:r>
              <a:rPr lang="en-US" sz="1800"/>
              <a:t> </a:t>
            </a:r>
            <a:endParaRPr/>
          </a:p>
          <a:p>
            <a:pPr indent="-228600" lvl="0" marL="228600" rtl="0" algn="l">
              <a:lnSpc>
                <a:spcPct val="90000"/>
              </a:lnSpc>
              <a:spcBef>
                <a:spcPts val="1000"/>
              </a:spcBef>
              <a:spcAft>
                <a:spcPts val="0"/>
              </a:spcAft>
              <a:buClr>
                <a:schemeClr val="dk1"/>
              </a:buClr>
              <a:buSzPct val="100000"/>
              <a:buChar char="•"/>
            </a:pPr>
            <a:r>
              <a:rPr b="1" lang="en-US" sz="1800">
                <a:solidFill>
                  <a:schemeClr val="dk1"/>
                </a:solidFill>
              </a:rPr>
              <a:t>Green Bonds </a:t>
            </a:r>
            <a:r>
              <a:rPr lang="en-US" sz="1800" u="sng">
                <a:solidFill>
                  <a:srgbClr val="F49100"/>
                </a:solidFill>
                <a:hlinkClick r:id="rId7">
                  <a:extLst>
                    <a:ext uri="{A12FA001-AC4F-418D-AE19-62706E023703}">
                      <ahyp:hlinkClr val="tx"/>
                    </a:ext>
                  </a:extLst>
                </a:hlinkClick>
              </a:rPr>
              <a:t>https://ec.europa.eu/info/strategy/eu-budget/eu-borrower-investor-relations/sure-social-bonds_en#green-bonds</a:t>
            </a:r>
            <a:endParaRPr sz="1800"/>
          </a:p>
          <a:p>
            <a:pPr indent="-228600" lvl="0" marL="228600" rtl="0" algn="l">
              <a:lnSpc>
                <a:spcPct val="90000"/>
              </a:lnSpc>
              <a:spcBef>
                <a:spcPts val="1000"/>
              </a:spcBef>
              <a:spcAft>
                <a:spcPts val="0"/>
              </a:spcAft>
              <a:buClr>
                <a:schemeClr val="dk1"/>
              </a:buClr>
              <a:buSzPct val="100000"/>
              <a:buChar char="•"/>
            </a:pPr>
            <a:r>
              <a:rPr b="1" lang="en-US" sz="1800">
                <a:solidFill>
                  <a:schemeClr val="dk1"/>
                </a:solidFill>
              </a:rPr>
              <a:t>Sustainable finance </a:t>
            </a:r>
            <a:r>
              <a:rPr lang="en-US" sz="1800" u="sng">
                <a:solidFill>
                  <a:srgbClr val="F49100"/>
                </a:solidFill>
                <a:hlinkClick r:id="rId8">
                  <a:extLst>
                    <a:ext uri="{A12FA001-AC4F-418D-AE19-62706E023703}">
                      <ahyp:hlinkClr val="tx"/>
                    </a:ext>
                  </a:extLst>
                </a:hlinkClick>
              </a:rPr>
              <a:t>https://ec.europa.eu/info/business-economy-euro/banking-and-finance/sustainable-finance_en</a:t>
            </a:r>
            <a:r>
              <a:rPr lang="en-US" sz="1800"/>
              <a:t> </a:t>
            </a:r>
            <a:endParaRPr/>
          </a:p>
          <a:p>
            <a:pPr indent="-228600" lvl="0" marL="228600" rtl="0" algn="l">
              <a:lnSpc>
                <a:spcPct val="90000"/>
              </a:lnSpc>
              <a:spcBef>
                <a:spcPts val="1000"/>
              </a:spcBef>
              <a:spcAft>
                <a:spcPts val="0"/>
              </a:spcAft>
              <a:buClr>
                <a:schemeClr val="dk1"/>
              </a:buClr>
              <a:buSzPct val="100000"/>
              <a:buChar char="•"/>
            </a:pPr>
            <a:r>
              <a:rPr b="1" lang="en-US" sz="1800">
                <a:solidFill>
                  <a:schemeClr val="dk1"/>
                </a:solidFill>
              </a:rPr>
              <a:t>Sustainable finance </a:t>
            </a:r>
            <a:r>
              <a:rPr lang="en-US" sz="1800" u="sng">
                <a:solidFill>
                  <a:schemeClr val="hlink"/>
                </a:solidFill>
                <a:hlinkClick r:id="rId9"/>
              </a:rPr>
              <a:t>https://ec.europa.eu/info/business-economy-euro/banking-and-finance/sustainable-finance/overview-sustainable-finance/platform-sustainable-finance_en</a:t>
            </a:r>
            <a:endParaRPr sz="1800"/>
          </a:p>
          <a:p>
            <a:pPr indent="-228600" lvl="0" marL="228600" rtl="0" algn="l">
              <a:lnSpc>
                <a:spcPct val="90000"/>
              </a:lnSpc>
              <a:spcBef>
                <a:spcPts val="1000"/>
              </a:spcBef>
              <a:spcAft>
                <a:spcPts val="0"/>
              </a:spcAft>
              <a:buSzPct val="100000"/>
              <a:buChar char="•"/>
            </a:pPr>
            <a:r>
              <a:rPr b="1" lang="en-US" sz="1800">
                <a:solidFill>
                  <a:schemeClr val="dk1"/>
                </a:solidFill>
              </a:rPr>
              <a:t>Reform Support </a:t>
            </a:r>
            <a:r>
              <a:rPr lang="en-US" sz="1800" u="sng">
                <a:solidFill>
                  <a:schemeClr val="hlink"/>
                </a:solidFill>
                <a:hlinkClick r:id="rId10"/>
              </a:rPr>
              <a:t>https://ec.europa.eu/reform-support/what-we-do/green-transition_en</a:t>
            </a:r>
            <a:r>
              <a:rPr lang="en-US" sz="1800"/>
              <a:t> </a:t>
            </a:r>
            <a:endParaRPr/>
          </a:p>
          <a:p>
            <a:pPr indent="-228600" lvl="0" marL="228600" rtl="0" algn="l">
              <a:lnSpc>
                <a:spcPct val="90000"/>
              </a:lnSpc>
              <a:spcBef>
                <a:spcPts val="1000"/>
              </a:spcBef>
              <a:spcAft>
                <a:spcPts val="0"/>
              </a:spcAft>
              <a:buClr>
                <a:schemeClr val="dk1"/>
              </a:buClr>
              <a:buSzPct val="100000"/>
              <a:buChar char="•"/>
            </a:pPr>
            <a:r>
              <a:rPr b="1" lang="en-US" sz="1800">
                <a:solidFill>
                  <a:schemeClr val="dk1"/>
                </a:solidFill>
              </a:rPr>
              <a:t>Strategy for Financing the Transition to a Sustainable Economy </a:t>
            </a:r>
            <a:r>
              <a:rPr lang="en-US" sz="1800" u="sng">
                <a:solidFill>
                  <a:srgbClr val="F49100"/>
                </a:solidFill>
                <a:hlinkClick r:id="rId11">
                  <a:extLst>
                    <a:ext uri="{A12FA001-AC4F-418D-AE19-62706E023703}">
                      <ahyp:hlinkClr val="tx"/>
                    </a:ext>
                  </a:extLst>
                </a:hlinkClick>
              </a:rPr>
              <a:t>https://eur-lex.europa.eu/legal-content/EN/TXT/?uri=CELEX:52021DC0390</a:t>
            </a:r>
            <a:endParaRPr sz="1800"/>
          </a:p>
          <a:p>
            <a:pPr indent="-228600" lvl="0" marL="228600" rtl="0" algn="l">
              <a:lnSpc>
                <a:spcPct val="90000"/>
              </a:lnSpc>
              <a:spcBef>
                <a:spcPts val="1000"/>
              </a:spcBef>
              <a:spcAft>
                <a:spcPts val="0"/>
              </a:spcAft>
              <a:buClr>
                <a:schemeClr val="dk1"/>
              </a:buClr>
              <a:buSzPct val="100000"/>
              <a:buChar char="•"/>
            </a:pPr>
            <a:r>
              <a:rPr b="1" lang="en-US" sz="1800">
                <a:solidFill>
                  <a:schemeClr val="dk1"/>
                </a:solidFill>
              </a:rPr>
              <a:t>ESG</a:t>
            </a:r>
            <a:r>
              <a:rPr lang="en-US" sz="1800" u="sng">
                <a:solidFill>
                  <a:srgbClr val="F49100"/>
                </a:solidFill>
                <a:hlinkClick r:id="rId12">
                  <a:extLst>
                    <a:ext uri="{A12FA001-AC4F-418D-AE19-62706E023703}">
                      <ahyp:hlinkClr val="tx"/>
                    </a:ext>
                  </a:extLst>
                </a:hlinkClick>
              </a:rPr>
              <a:t> https://op.europa.eu/en/publication-detail/-/publication/ce43e64f-06e0-11ec-b5d3-01aa75ed71a1/language-en</a:t>
            </a:r>
            <a:endParaRPr sz="1800"/>
          </a:p>
          <a:p>
            <a:pPr indent="-228600" lvl="0" marL="228600" rtl="0" algn="l">
              <a:lnSpc>
                <a:spcPct val="90000"/>
              </a:lnSpc>
              <a:spcBef>
                <a:spcPts val="1000"/>
              </a:spcBef>
              <a:spcAft>
                <a:spcPts val="0"/>
              </a:spcAft>
              <a:buClr>
                <a:schemeClr val="dk1"/>
              </a:buClr>
              <a:buSzPct val="100000"/>
              <a:buChar char="•"/>
            </a:pPr>
            <a:r>
              <a:rPr b="1" lang="en-US" sz="1800">
                <a:solidFill>
                  <a:schemeClr val="dk1"/>
                </a:solidFill>
              </a:rPr>
              <a:t>Green transition reform support/ Greece </a:t>
            </a:r>
            <a:r>
              <a:rPr lang="en-US" sz="1800" u="sng">
                <a:solidFill>
                  <a:srgbClr val="F49100"/>
                </a:solidFill>
                <a:hlinkClick r:id="rId13">
                  <a:extLst>
                    <a:ext uri="{A12FA001-AC4F-418D-AE19-62706E023703}">
                      <ahyp:hlinkClr val="tx"/>
                    </a:ext>
                  </a:extLst>
                </a:hlinkClick>
              </a:rPr>
              <a:t>https://ec.europa.eu/reform-support/supporting-clean-energy-investments-greece_en</a:t>
            </a:r>
            <a:endParaRPr sz="1800"/>
          </a:p>
          <a:p>
            <a:pPr indent="-228600" lvl="0" marL="228600" rtl="0" algn="l">
              <a:lnSpc>
                <a:spcPct val="90000"/>
              </a:lnSpc>
              <a:spcBef>
                <a:spcPts val="1000"/>
              </a:spcBef>
              <a:spcAft>
                <a:spcPts val="0"/>
              </a:spcAft>
              <a:buClr>
                <a:schemeClr val="dk1"/>
              </a:buClr>
              <a:buSzPct val="100000"/>
              <a:buChar char="•"/>
            </a:pPr>
            <a:r>
              <a:rPr b="1" lang="en-US" sz="1800">
                <a:solidFill>
                  <a:schemeClr val="dk1"/>
                </a:solidFill>
              </a:rPr>
              <a:t>Just Transition Programme of Greece  </a:t>
            </a:r>
            <a:r>
              <a:rPr lang="en-US" sz="1800" u="sng">
                <a:solidFill>
                  <a:srgbClr val="F49100"/>
                </a:solidFill>
                <a:hlinkClick r:id="rId14">
                  <a:extLst>
                    <a:ext uri="{A12FA001-AC4F-418D-AE19-62706E023703}">
                      <ahyp:hlinkClr val="tx"/>
                    </a:ext>
                  </a:extLst>
                </a:hlinkClick>
              </a:rPr>
              <a:t>https://www.sdam.gr/</a:t>
            </a:r>
            <a:r>
              <a:rPr lang="en-US" sz="1800"/>
              <a:t> </a:t>
            </a:r>
            <a:endParaRPr/>
          </a:p>
          <a:p>
            <a:pPr indent="-111125" lvl="0" marL="228600" rtl="0" algn="l">
              <a:lnSpc>
                <a:spcPct val="90000"/>
              </a:lnSpc>
              <a:spcBef>
                <a:spcPts val="1000"/>
              </a:spcBef>
              <a:spcAft>
                <a:spcPts val="0"/>
              </a:spcAft>
              <a:buClr>
                <a:schemeClr val="dk1"/>
              </a:buClr>
              <a:buSzPct val="100000"/>
              <a:buNone/>
            </a:pPr>
            <a:r>
              <a:t/>
            </a:r>
            <a:endParaRPr sz="2000"/>
          </a:p>
        </p:txBody>
      </p:sp>
      <p:sp>
        <p:nvSpPr>
          <p:cNvPr id="362" name="Google Shape;362;p29"/>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Sources of Information and Materials</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30"/>
          <p:cNvSpPr txBox="1"/>
          <p:nvPr>
            <p:ph type="title"/>
          </p:nvPr>
        </p:nvSpPr>
        <p:spPr>
          <a:xfrm>
            <a:off x="831850" y="1133963"/>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Quiz</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31"/>
          <p:cNvSpPr txBox="1"/>
          <p:nvPr>
            <p:ph idx="1" type="body"/>
          </p:nvPr>
        </p:nvSpPr>
        <p:spPr>
          <a:xfrm>
            <a:off x="151427" y="1323975"/>
            <a:ext cx="11745298" cy="477824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00B050"/>
              </a:buClr>
              <a:buSzPts val="2800"/>
              <a:buNone/>
            </a:pPr>
            <a:r>
              <a:rPr b="1" lang="en-US">
                <a:solidFill>
                  <a:srgbClr val="00B050"/>
                </a:solidFill>
              </a:rPr>
              <a:t>Question 1: </a:t>
            </a:r>
            <a:r>
              <a:rPr lang="en-US"/>
              <a:t>Sustainable Europe Investment Plan will mobilise through the EU budget and other instruments at least EUR 1 billion of private and public sustainable investments</a:t>
            </a:r>
            <a:r>
              <a:rPr lang="en-US"/>
              <a:t>  </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True</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solidFill>
                  <a:schemeClr val="dk1"/>
                </a:solidFill>
              </a:rPr>
              <a:t>False</a:t>
            </a:r>
            <a:endParaRPr>
              <a:solidFill>
                <a:schemeClr val="dk1"/>
              </a:solidFill>
            </a:endParaRPr>
          </a:p>
          <a:p>
            <a:pPr indent="0" lvl="0" marL="0" rtl="0" algn="l">
              <a:lnSpc>
                <a:spcPct val="90000"/>
              </a:lnSpc>
              <a:spcBef>
                <a:spcPts val="1000"/>
              </a:spcBef>
              <a:spcAft>
                <a:spcPts val="0"/>
              </a:spcAft>
              <a:buClr>
                <a:srgbClr val="00B050"/>
              </a:buClr>
              <a:buSzPts val="2800"/>
              <a:buNone/>
            </a:pPr>
            <a:r>
              <a:rPr b="1" lang="en-US">
                <a:solidFill>
                  <a:srgbClr val="00B050"/>
                </a:solidFill>
              </a:rPr>
              <a:t>Question 2: </a:t>
            </a:r>
            <a:r>
              <a:rPr lang="en-US"/>
              <a:t>What is the % of the EU’s multiannual budget (2021-2028) and Next Generation EU allocated for green investments?</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solidFill>
                  <a:schemeClr val="dk1"/>
                </a:solidFill>
              </a:rPr>
              <a:t>30%</a:t>
            </a:r>
            <a:endParaRPr>
              <a:solidFill>
                <a:schemeClr val="dk1"/>
              </a:solidFill>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20%</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10%</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50%</a:t>
            </a:r>
            <a:endParaRPr b="1">
              <a:solidFill>
                <a:srgbClr val="00B050"/>
              </a:solidFill>
            </a:endParaRPr>
          </a:p>
          <a:p>
            <a:pPr indent="0" lvl="0" marL="0" rtl="0" algn="l">
              <a:lnSpc>
                <a:spcPct val="90000"/>
              </a:lnSpc>
              <a:spcBef>
                <a:spcPts val="1000"/>
              </a:spcBef>
              <a:spcAft>
                <a:spcPts val="0"/>
              </a:spcAft>
              <a:buClr>
                <a:schemeClr val="dk1"/>
              </a:buClr>
              <a:buSzPts val="2800"/>
              <a:buNone/>
            </a:pPr>
            <a:r>
              <a:t/>
            </a:r>
            <a:endParaRPr/>
          </a:p>
        </p:txBody>
      </p:sp>
      <p:sp>
        <p:nvSpPr>
          <p:cNvPr id="373" name="Google Shape;373;p31"/>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Quiz</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32"/>
          <p:cNvSpPr txBox="1"/>
          <p:nvPr>
            <p:ph idx="1" type="body"/>
          </p:nvPr>
        </p:nvSpPr>
        <p:spPr>
          <a:xfrm>
            <a:off x="113327" y="1390261"/>
            <a:ext cx="11745298" cy="4627984"/>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00B050"/>
              </a:buClr>
              <a:buSzPts val="2800"/>
              <a:buNone/>
            </a:pPr>
            <a:r>
              <a:rPr b="1" lang="en-US">
                <a:solidFill>
                  <a:srgbClr val="00B050"/>
                </a:solidFill>
              </a:rPr>
              <a:t>Question 3: </a:t>
            </a:r>
            <a:r>
              <a:rPr lang="en-US"/>
              <a:t>To finance Next Generation EU, the European Commission, on behalf of the EU, will borrow on the capital markets. </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solidFill>
                  <a:schemeClr val="dk1"/>
                </a:solidFill>
              </a:rPr>
              <a:t>True </a:t>
            </a:r>
            <a:endParaRPr>
              <a:solidFill>
                <a:schemeClr val="dk1"/>
              </a:solidFill>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solidFill>
                  <a:schemeClr val="dk1"/>
                </a:solidFill>
              </a:rPr>
              <a:t>False</a:t>
            </a:r>
            <a:endParaRPr>
              <a:solidFill>
                <a:schemeClr val="dk1"/>
              </a:solidFill>
            </a:endParaRPr>
          </a:p>
          <a:p>
            <a:pPr indent="0" lvl="0" marL="0" rtl="0" algn="l">
              <a:lnSpc>
                <a:spcPct val="90000"/>
              </a:lnSpc>
              <a:spcBef>
                <a:spcPts val="1000"/>
              </a:spcBef>
              <a:spcAft>
                <a:spcPts val="0"/>
              </a:spcAft>
              <a:buClr>
                <a:schemeClr val="dk1"/>
              </a:buClr>
              <a:buSzPts val="2800"/>
              <a:buNone/>
            </a:pPr>
            <a:r>
              <a:t/>
            </a:r>
            <a:endParaRPr b="1">
              <a:solidFill>
                <a:srgbClr val="00B050"/>
              </a:solidFill>
            </a:endParaRPr>
          </a:p>
          <a:p>
            <a:pPr indent="0" lvl="0" marL="0" rtl="0" algn="l">
              <a:lnSpc>
                <a:spcPct val="90000"/>
              </a:lnSpc>
              <a:spcBef>
                <a:spcPts val="1000"/>
              </a:spcBef>
              <a:spcAft>
                <a:spcPts val="0"/>
              </a:spcAft>
              <a:buClr>
                <a:srgbClr val="00B050"/>
              </a:buClr>
              <a:buSzPts val="2800"/>
              <a:buNone/>
            </a:pPr>
            <a:r>
              <a:rPr b="1" lang="en-US">
                <a:solidFill>
                  <a:srgbClr val="00B050"/>
                </a:solidFill>
              </a:rPr>
              <a:t>Question 4: </a:t>
            </a:r>
            <a:r>
              <a:rPr lang="en-US"/>
              <a:t>ESG factors stands for:</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solidFill>
                  <a:schemeClr val="dk1"/>
                </a:solidFill>
              </a:rPr>
              <a:t>Environmental, Social, Governance</a:t>
            </a:r>
            <a:endParaRPr>
              <a:solidFill>
                <a:schemeClr val="dk1"/>
              </a:solidFill>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Energy, Social, Governance</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Environmental, Special, Governance</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Environmental, Social, Government </a:t>
            </a:r>
            <a:endParaRPr/>
          </a:p>
          <a:p>
            <a:pPr indent="0" lvl="0" marL="0" rtl="0" algn="l">
              <a:lnSpc>
                <a:spcPct val="90000"/>
              </a:lnSpc>
              <a:spcBef>
                <a:spcPts val="1000"/>
              </a:spcBef>
              <a:spcAft>
                <a:spcPts val="0"/>
              </a:spcAft>
              <a:buClr>
                <a:schemeClr val="dk1"/>
              </a:buClr>
              <a:buSzPts val="2800"/>
              <a:buNone/>
            </a:pPr>
            <a:r>
              <a:t/>
            </a:r>
            <a:endParaRPr b="1">
              <a:solidFill>
                <a:srgbClr val="00B050"/>
              </a:solidFill>
            </a:endParaRPr>
          </a:p>
          <a:p>
            <a:pPr indent="0" lvl="0" marL="0" rtl="0" algn="l">
              <a:lnSpc>
                <a:spcPct val="90000"/>
              </a:lnSpc>
              <a:spcBef>
                <a:spcPts val="1000"/>
              </a:spcBef>
              <a:spcAft>
                <a:spcPts val="0"/>
              </a:spcAft>
              <a:buClr>
                <a:schemeClr val="dk1"/>
              </a:buClr>
              <a:buSzPts val="2800"/>
              <a:buNone/>
            </a:pPr>
            <a:r>
              <a:t/>
            </a:r>
            <a:endParaRPr/>
          </a:p>
        </p:txBody>
      </p:sp>
      <p:sp>
        <p:nvSpPr>
          <p:cNvPr id="379" name="Google Shape;379;p32"/>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Quiz</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33"/>
          <p:cNvSpPr txBox="1"/>
          <p:nvPr>
            <p:ph idx="1" type="body"/>
          </p:nvPr>
        </p:nvSpPr>
        <p:spPr>
          <a:xfrm>
            <a:off x="223351" y="1323975"/>
            <a:ext cx="11745298" cy="4783575"/>
          </a:xfrm>
          <a:prstGeom prst="rect">
            <a:avLst/>
          </a:prstGeom>
          <a:noFill/>
          <a:ln>
            <a:noFill/>
          </a:ln>
        </p:spPr>
        <p:txBody>
          <a:bodyPr anchorCtr="0" anchor="t" bIns="45700" lIns="91425" spcFirstLastPara="1" rIns="91425" wrap="square" tIns="45700">
            <a:normAutofit fontScale="92500" lnSpcReduction="10000"/>
          </a:bodyPr>
          <a:lstStyle/>
          <a:p>
            <a:pPr indent="0" lvl="0" marL="0" rtl="0" algn="l">
              <a:lnSpc>
                <a:spcPct val="90000"/>
              </a:lnSpc>
              <a:spcBef>
                <a:spcPts val="0"/>
              </a:spcBef>
              <a:spcAft>
                <a:spcPts val="0"/>
              </a:spcAft>
              <a:buClr>
                <a:srgbClr val="00B050"/>
              </a:buClr>
              <a:buSzPct val="100000"/>
              <a:buNone/>
            </a:pPr>
            <a:r>
              <a:rPr b="1" lang="en-US">
                <a:solidFill>
                  <a:srgbClr val="00B050"/>
                </a:solidFill>
              </a:rPr>
              <a:t>Question 5: </a:t>
            </a:r>
            <a:r>
              <a:rPr lang="en-US"/>
              <a:t>Just Transition Mechanism and Just Transition Fund are the same. </a:t>
            </a:r>
            <a:endParaRPr/>
          </a:p>
          <a:p>
            <a:pPr indent="-514350" lvl="1" marL="971550" rtl="0" algn="l">
              <a:lnSpc>
                <a:spcPct val="90000"/>
              </a:lnSpc>
              <a:spcBef>
                <a:spcPts val="500"/>
              </a:spcBef>
              <a:spcAft>
                <a:spcPts val="0"/>
              </a:spcAft>
              <a:buClr>
                <a:schemeClr val="dk1"/>
              </a:buClr>
              <a:buSzPct val="100000"/>
              <a:buFont typeface="Calibri"/>
              <a:buAutoNum type="alphaLcParenR"/>
            </a:pPr>
            <a:r>
              <a:rPr lang="en-US"/>
              <a:t>Yes</a:t>
            </a:r>
            <a:endParaRPr/>
          </a:p>
          <a:p>
            <a:pPr indent="-514350" lvl="1" marL="971550" rtl="0" algn="l">
              <a:lnSpc>
                <a:spcPct val="90000"/>
              </a:lnSpc>
              <a:spcBef>
                <a:spcPts val="500"/>
              </a:spcBef>
              <a:spcAft>
                <a:spcPts val="0"/>
              </a:spcAft>
              <a:buClr>
                <a:schemeClr val="dk1"/>
              </a:buClr>
              <a:buSzPct val="100000"/>
              <a:buFont typeface="Calibri"/>
              <a:buAutoNum type="alphaLcParenR"/>
            </a:pPr>
            <a:r>
              <a:rPr lang="en-US">
                <a:solidFill>
                  <a:schemeClr val="dk1"/>
                </a:solidFill>
              </a:rPr>
              <a:t>No</a:t>
            </a:r>
            <a:endParaRPr>
              <a:solidFill>
                <a:schemeClr val="dk1"/>
              </a:solidFill>
            </a:endParaRPr>
          </a:p>
          <a:p>
            <a:pPr indent="0" lvl="0" marL="0" rtl="0" algn="l">
              <a:lnSpc>
                <a:spcPct val="90000"/>
              </a:lnSpc>
              <a:spcBef>
                <a:spcPts val="1000"/>
              </a:spcBef>
              <a:spcAft>
                <a:spcPts val="0"/>
              </a:spcAft>
              <a:buClr>
                <a:srgbClr val="00B050"/>
              </a:buClr>
              <a:buSzPct val="100000"/>
              <a:buNone/>
            </a:pPr>
            <a:r>
              <a:rPr b="1" lang="en-US">
                <a:solidFill>
                  <a:srgbClr val="00B050"/>
                </a:solidFill>
              </a:rPr>
              <a:t>Question 6: </a:t>
            </a:r>
            <a:r>
              <a:rPr lang="en-US"/>
              <a:t>The Just Transition Mechanism will only support Member State with carbon-intensive regions</a:t>
            </a:r>
            <a:endParaRPr/>
          </a:p>
          <a:p>
            <a:pPr indent="-514350" lvl="1" marL="971550" rtl="0" algn="l">
              <a:lnSpc>
                <a:spcPct val="90000"/>
              </a:lnSpc>
              <a:spcBef>
                <a:spcPts val="500"/>
              </a:spcBef>
              <a:spcAft>
                <a:spcPts val="0"/>
              </a:spcAft>
              <a:buClr>
                <a:schemeClr val="dk1"/>
              </a:buClr>
              <a:buSzPct val="100000"/>
              <a:buFont typeface="Calibri"/>
              <a:buAutoNum type="alphaLcParenR"/>
            </a:pPr>
            <a:r>
              <a:rPr lang="en-US"/>
              <a:t>True</a:t>
            </a:r>
            <a:endParaRPr/>
          </a:p>
          <a:p>
            <a:pPr indent="-514350" lvl="1" marL="971550" rtl="0" algn="l">
              <a:lnSpc>
                <a:spcPct val="90000"/>
              </a:lnSpc>
              <a:spcBef>
                <a:spcPts val="500"/>
              </a:spcBef>
              <a:spcAft>
                <a:spcPts val="0"/>
              </a:spcAft>
              <a:buClr>
                <a:schemeClr val="dk1"/>
              </a:buClr>
              <a:buSzPct val="100000"/>
              <a:buFont typeface="Calibri"/>
              <a:buAutoNum type="alphaLcParenR"/>
            </a:pPr>
            <a:r>
              <a:rPr lang="en-US">
                <a:solidFill>
                  <a:schemeClr val="dk1"/>
                </a:solidFill>
              </a:rPr>
              <a:t>False</a:t>
            </a:r>
            <a:endParaRPr>
              <a:solidFill>
                <a:schemeClr val="dk1"/>
              </a:solidFill>
            </a:endParaRPr>
          </a:p>
          <a:p>
            <a:pPr indent="0" lvl="0" marL="0" rtl="0" algn="l">
              <a:lnSpc>
                <a:spcPct val="90000"/>
              </a:lnSpc>
              <a:spcBef>
                <a:spcPts val="1000"/>
              </a:spcBef>
              <a:spcAft>
                <a:spcPts val="0"/>
              </a:spcAft>
              <a:buClr>
                <a:srgbClr val="00B050"/>
              </a:buClr>
              <a:buSzPct val="100000"/>
              <a:buNone/>
            </a:pPr>
            <a:r>
              <a:rPr b="1" lang="en-US">
                <a:solidFill>
                  <a:srgbClr val="00B050"/>
                </a:solidFill>
              </a:rPr>
              <a:t>Question 7: </a:t>
            </a:r>
            <a:r>
              <a:rPr lang="en-US"/>
              <a:t>The Just Transition Mechanism’s objectives include </a:t>
            </a:r>
            <a:endParaRPr/>
          </a:p>
          <a:p>
            <a:pPr indent="-514350" lvl="1" marL="971550" rtl="0" algn="l">
              <a:lnSpc>
                <a:spcPct val="90000"/>
              </a:lnSpc>
              <a:spcBef>
                <a:spcPts val="500"/>
              </a:spcBef>
              <a:spcAft>
                <a:spcPts val="0"/>
              </a:spcAft>
              <a:buClr>
                <a:schemeClr val="dk1"/>
              </a:buClr>
              <a:buSzPct val="100000"/>
              <a:buFont typeface="Calibri"/>
              <a:buAutoNum type="alphaLcParenR"/>
            </a:pPr>
            <a:r>
              <a:rPr lang="en-US"/>
              <a:t>creating new jobs in the green economy</a:t>
            </a:r>
            <a:endParaRPr/>
          </a:p>
          <a:p>
            <a:pPr indent="-514350" lvl="1" marL="971550" rtl="0" algn="l">
              <a:lnSpc>
                <a:spcPct val="90000"/>
              </a:lnSpc>
              <a:spcBef>
                <a:spcPts val="500"/>
              </a:spcBef>
              <a:spcAft>
                <a:spcPts val="0"/>
              </a:spcAft>
              <a:buClr>
                <a:schemeClr val="dk1"/>
              </a:buClr>
              <a:buSzPct val="100000"/>
              <a:buFont typeface="Calibri"/>
              <a:buAutoNum type="alphaLcParenR"/>
            </a:pPr>
            <a:r>
              <a:rPr lang="en-US"/>
              <a:t>investing in public and sustainable transport</a:t>
            </a:r>
            <a:endParaRPr/>
          </a:p>
          <a:p>
            <a:pPr indent="-514350" lvl="1" marL="971550" rtl="0" algn="l">
              <a:lnSpc>
                <a:spcPct val="90000"/>
              </a:lnSpc>
              <a:spcBef>
                <a:spcPts val="500"/>
              </a:spcBef>
              <a:spcAft>
                <a:spcPts val="0"/>
              </a:spcAft>
              <a:buClr>
                <a:schemeClr val="dk1"/>
              </a:buClr>
              <a:buSzPct val="100000"/>
              <a:buFont typeface="Calibri"/>
              <a:buAutoNum type="alphaLcParenR"/>
            </a:pPr>
            <a:r>
              <a:rPr lang="en-US"/>
              <a:t>investing in renewable energy sources;</a:t>
            </a:r>
            <a:endParaRPr/>
          </a:p>
          <a:p>
            <a:pPr indent="-514350" lvl="1" marL="971550" rtl="0" algn="l">
              <a:lnSpc>
                <a:spcPct val="90000"/>
              </a:lnSpc>
              <a:spcBef>
                <a:spcPts val="500"/>
              </a:spcBef>
              <a:spcAft>
                <a:spcPts val="0"/>
              </a:spcAft>
              <a:buClr>
                <a:schemeClr val="dk1"/>
              </a:buClr>
              <a:buSzPct val="100000"/>
              <a:buFont typeface="Calibri"/>
              <a:buAutoNum type="alphaLcParenR"/>
            </a:pPr>
            <a:r>
              <a:rPr lang="en-US"/>
              <a:t>improving energy infrastructure, district heating and transportation networks</a:t>
            </a:r>
            <a:endParaRPr/>
          </a:p>
          <a:p>
            <a:pPr indent="-514350" lvl="1" marL="971550" rtl="0" algn="l">
              <a:lnSpc>
                <a:spcPct val="90000"/>
              </a:lnSpc>
              <a:spcBef>
                <a:spcPts val="500"/>
              </a:spcBef>
              <a:spcAft>
                <a:spcPts val="0"/>
              </a:spcAft>
              <a:buClr>
                <a:schemeClr val="dk1"/>
              </a:buClr>
              <a:buSzPct val="100000"/>
              <a:buFont typeface="Calibri"/>
              <a:buAutoNum type="alphaLcParenR"/>
            </a:pPr>
            <a:r>
              <a:rPr lang="en-US">
                <a:solidFill>
                  <a:schemeClr val="dk1"/>
                </a:solidFill>
              </a:rPr>
              <a:t>All the above</a:t>
            </a:r>
            <a:endParaRPr>
              <a:solidFill>
                <a:schemeClr val="dk1"/>
              </a:solidFill>
            </a:endParaRPr>
          </a:p>
          <a:p>
            <a:pPr indent="0" lvl="0" marL="0" rtl="0" algn="l">
              <a:lnSpc>
                <a:spcPct val="90000"/>
              </a:lnSpc>
              <a:spcBef>
                <a:spcPts val="1000"/>
              </a:spcBef>
              <a:spcAft>
                <a:spcPts val="0"/>
              </a:spcAft>
              <a:buClr>
                <a:schemeClr val="dk1"/>
              </a:buClr>
              <a:buSzPct val="100000"/>
              <a:buNone/>
            </a:pPr>
            <a:r>
              <a:t/>
            </a:r>
            <a:endParaRPr/>
          </a:p>
        </p:txBody>
      </p:sp>
      <p:sp>
        <p:nvSpPr>
          <p:cNvPr id="385" name="Google Shape;385;p33"/>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Quiz</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46"/>
          <p:cNvSpPr txBox="1"/>
          <p:nvPr>
            <p:ph type="title"/>
          </p:nvPr>
        </p:nvSpPr>
        <p:spPr>
          <a:xfrm>
            <a:off x="135193" y="671185"/>
            <a:ext cx="11879825" cy="774157"/>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Content of the Training Module</a:t>
            </a:r>
            <a:endParaRPr b="1"/>
          </a:p>
        </p:txBody>
      </p:sp>
      <p:sp>
        <p:nvSpPr>
          <p:cNvPr id="104" name="Google Shape;104;p46"/>
          <p:cNvSpPr txBox="1"/>
          <p:nvPr>
            <p:ph idx="1" type="body"/>
          </p:nvPr>
        </p:nvSpPr>
        <p:spPr>
          <a:xfrm>
            <a:off x="323156" y="1445342"/>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just">
              <a:lnSpc>
                <a:spcPct val="90000"/>
              </a:lnSpc>
              <a:spcBef>
                <a:spcPts val="0"/>
              </a:spcBef>
              <a:spcAft>
                <a:spcPts val="0"/>
              </a:spcAft>
              <a:buClr>
                <a:schemeClr val="dk1"/>
              </a:buClr>
              <a:buSzPts val="2400"/>
              <a:buChar char="•"/>
            </a:pPr>
            <a:r>
              <a:rPr b="1" lang="en-US" sz="2400">
                <a:solidFill>
                  <a:schemeClr val="dk1"/>
                </a:solidFill>
              </a:rPr>
              <a:t>Sustainable Europe Investment Plan: </a:t>
            </a:r>
            <a:endParaRPr sz="2400">
              <a:solidFill>
                <a:schemeClr val="dk1"/>
              </a:solidFill>
            </a:endParaRPr>
          </a:p>
          <a:p>
            <a:pPr indent="-228600" lvl="1" marL="685800" rtl="0" algn="just">
              <a:lnSpc>
                <a:spcPct val="90000"/>
              </a:lnSpc>
              <a:spcBef>
                <a:spcPts val="500"/>
              </a:spcBef>
              <a:spcAft>
                <a:spcPts val="0"/>
              </a:spcAft>
              <a:buClr>
                <a:srgbClr val="0B9B74"/>
              </a:buClr>
              <a:buSzPts val="1500"/>
              <a:buChar char="•"/>
            </a:pPr>
            <a:r>
              <a:rPr i="1" lang="en-US">
                <a:solidFill>
                  <a:schemeClr val="dk1"/>
                </a:solidFill>
              </a:rPr>
              <a:t>Next Generation EU</a:t>
            </a:r>
            <a:endParaRPr>
              <a:solidFill>
                <a:schemeClr val="dk1"/>
              </a:solidFill>
            </a:endParaRPr>
          </a:p>
          <a:p>
            <a:pPr indent="-228600" lvl="1" marL="685800" rtl="0" algn="just">
              <a:lnSpc>
                <a:spcPct val="90000"/>
              </a:lnSpc>
              <a:spcBef>
                <a:spcPts val="500"/>
              </a:spcBef>
              <a:spcAft>
                <a:spcPts val="0"/>
              </a:spcAft>
              <a:buClr>
                <a:srgbClr val="0B9B74"/>
              </a:buClr>
              <a:buSzPts val="1500"/>
              <a:buChar char="•"/>
            </a:pPr>
            <a:r>
              <a:rPr i="1" lang="en-US">
                <a:solidFill>
                  <a:schemeClr val="dk1"/>
                </a:solidFill>
              </a:rPr>
              <a:t>Next Generation EU green bonds</a:t>
            </a:r>
            <a:endParaRPr>
              <a:solidFill>
                <a:schemeClr val="dk1"/>
              </a:solidFill>
            </a:endParaRPr>
          </a:p>
          <a:p>
            <a:pPr indent="-228600" lvl="1" marL="685800" rtl="0" algn="just">
              <a:lnSpc>
                <a:spcPct val="90000"/>
              </a:lnSpc>
              <a:spcBef>
                <a:spcPts val="500"/>
              </a:spcBef>
              <a:spcAft>
                <a:spcPts val="0"/>
              </a:spcAft>
              <a:buClr>
                <a:srgbClr val="0B9B74"/>
              </a:buClr>
              <a:buSzPts val="1500"/>
              <a:buChar char="•"/>
            </a:pPr>
            <a:r>
              <a:rPr i="1" lang="en-US">
                <a:solidFill>
                  <a:schemeClr val="dk1"/>
                </a:solidFill>
              </a:rPr>
              <a:t>Sustainable finance</a:t>
            </a:r>
            <a:endParaRPr>
              <a:solidFill>
                <a:schemeClr val="dk1"/>
              </a:solidFill>
            </a:endParaRPr>
          </a:p>
          <a:p>
            <a:pPr indent="-228600" lvl="1" marL="685800" rtl="0" algn="just">
              <a:lnSpc>
                <a:spcPct val="90000"/>
              </a:lnSpc>
              <a:spcBef>
                <a:spcPts val="500"/>
              </a:spcBef>
              <a:spcAft>
                <a:spcPts val="0"/>
              </a:spcAft>
              <a:buClr>
                <a:srgbClr val="0B9B74"/>
              </a:buClr>
              <a:buSzPts val="1500"/>
              <a:buChar char="•"/>
            </a:pPr>
            <a:r>
              <a:rPr i="1" lang="en-US">
                <a:solidFill>
                  <a:schemeClr val="dk1"/>
                </a:solidFill>
              </a:rPr>
              <a:t>Green transition reform support</a:t>
            </a:r>
            <a:endParaRPr>
              <a:solidFill>
                <a:schemeClr val="dk1"/>
              </a:solidFill>
            </a:endParaRPr>
          </a:p>
          <a:p>
            <a:pPr indent="-228600" lvl="1" marL="685800" rtl="0" algn="just">
              <a:lnSpc>
                <a:spcPct val="90000"/>
              </a:lnSpc>
              <a:spcBef>
                <a:spcPts val="500"/>
              </a:spcBef>
              <a:spcAft>
                <a:spcPts val="0"/>
              </a:spcAft>
              <a:buClr>
                <a:srgbClr val="0B9B74"/>
              </a:buClr>
              <a:buSzPts val="1500"/>
              <a:buChar char="•"/>
            </a:pPr>
            <a:r>
              <a:rPr i="1" lang="en-US">
                <a:solidFill>
                  <a:schemeClr val="dk1"/>
                </a:solidFill>
              </a:rPr>
              <a:t>Recovery and Resilience Facility</a:t>
            </a:r>
            <a:endParaRPr>
              <a:solidFill>
                <a:schemeClr val="dk1"/>
              </a:solidFill>
            </a:endParaRPr>
          </a:p>
          <a:p>
            <a:pPr indent="-228600" lvl="0" marL="228600" rtl="0" algn="just">
              <a:lnSpc>
                <a:spcPct val="90000"/>
              </a:lnSpc>
              <a:spcBef>
                <a:spcPts val="1000"/>
              </a:spcBef>
              <a:spcAft>
                <a:spcPts val="0"/>
              </a:spcAft>
              <a:buClr>
                <a:schemeClr val="dk1"/>
              </a:buClr>
              <a:buSzPts val="2400"/>
              <a:buChar char="•"/>
            </a:pPr>
            <a:r>
              <a:rPr b="1" lang="en-US" sz="2400">
                <a:solidFill>
                  <a:schemeClr val="dk1"/>
                </a:solidFill>
              </a:rPr>
              <a:t>Just Transition Mechanism </a:t>
            </a:r>
            <a:r>
              <a:rPr lang="en-US" sz="2400">
                <a:solidFill>
                  <a:schemeClr val="dk1"/>
                </a:solidFill>
              </a:rPr>
              <a:t>and </a:t>
            </a:r>
            <a:r>
              <a:rPr b="1" lang="en-US" sz="2400">
                <a:solidFill>
                  <a:schemeClr val="dk1"/>
                </a:solidFill>
              </a:rPr>
              <a:t>Just Transition Fund</a:t>
            </a:r>
            <a:endParaRPr/>
          </a:p>
          <a:p>
            <a:pPr indent="-76200" lvl="0" marL="228600" rtl="0" algn="just">
              <a:lnSpc>
                <a:spcPct val="90000"/>
              </a:lnSpc>
              <a:spcBef>
                <a:spcPts val="1000"/>
              </a:spcBef>
              <a:spcAft>
                <a:spcPts val="0"/>
              </a:spcAft>
              <a:buClr>
                <a:schemeClr val="dk1"/>
              </a:buClr>
              <a:buSzPts val="2400"/>
              <a:buNone/>
            </a:pPr>
            <a:r>
              <a:t/>
            </a:r>
            <a:endParaRPr b="1" sz="2400">
              <a:solidFill>
                <a:schemeClr val="dk1"/>
              </a:solidFill>
            </a:endParaRPr>
          </a:p>
          <a:p>
            <a:pPr indent="0" lvl="0" marL="0" rtl="0" algn="l">
              <a:lnSpc>
                <a:spcPct val="90000"/>
              </a:lnSpc>
              <a:spcBef>
                <a:spcPts val="1000"/>
              </a:spcBef>
              <a:spcAft>
                <a:spcPts val="0"/>
              </a:spcAft>
              <a:buClr>
                <a:schemeClr val="dk1"/>
              </a:buClr>
              <a:buSzPts val="2400"/>
              <a:buNone/>
            </a:pPr>
            <a:r>
              <a:rPr b="1" lang="en-US" sz="2400"/>
              <a:t>Teaching methods: </a:t>
            </a:r>
            <a:r>
              <a:rPr lang="en-US" sz="2400"/>
              <a:t>lectures, case study, quiz, self-study of additional materials</a:t>
            </a:r>
            <a:endParaRPr/>
          </a:p>
          <a:p>
            <a:pPr indent="0" lvl="0" marL="0" rtl="0" algn="l">
              <a:lnSpc>
                <a:spcPct val="90000"/>
              </a:lnSpc>
              <a:spcBef>
                <a:spcPts val="1000"/>
              </a:spcBef>
              <a:spcAft>
                <a:spcPts val="0"/>
              </a:spcAft>
              <a:buClr>
                <a:schemeClr val="dk1"/>
              </a:buClr>
              <a:buSzPts val="2400"/>
              <a:buNone/>
            </a:pPr>
            <a:r>
              <a:rPr b="1" lang="en-US" sz="2400"/>
              <a:t>Duration: </a:t>
            </a:r>
            <a:r>
              <a:rPr lang="en-US" sz="2400"/>
              <a:t>2.5 hours</a:t>
            </a:r>
            <a:endParaRPr/>
          </a:p>
          <a:p>
            <a:pPr indent="-76200" lvl="0" marL="228600" rtl="0" algn="just">
              <a:lnSpc>
                <a:spcPct val="90000"/>
              </a:lnSpc>
              <a:spcBef>
                <a:spcPts val="1000"/>
              </a:spcBef>
              <a:spcAft>
                <a:spcPts val="0"/>
              </a:spcAft>
              <a:buClr>
                <a:schemeClr val="dk1"/>
              </a:buClr>
              <a:buSzPts val="2400"/>
              <a:buNone/>
            </a:pPr>
            <a:r>
              <a:t/>
            </a:r>
            <a:endParaRPr>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4"/>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Glossary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5"/>
          <p:cNvSpPr txBox="1"/>
          <p:nvPr>
            <p:ph type="title"/>
          </p:nvPr>
        </p:nvSpPr>
        <p:spPr>
          <a:xfrm>
            <a:off x="323850" y="638001"/>
            <a:ext cx="10515600" cy="638349"/>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alibri"/>
              <a:buNone/>
            </a:pPr>
            <a:r>
              <a:rPr b="1" lang="en-US"/>
              <a:t>Glossary</a:t>
            </a:r>
            <a:endParaRPr b="1"/>
          </a:p>
        </p:txBody>
      </p:sp>
      <p:sp>
        <p:nvSpPr>
          <p:cNvPr id="115" name="Google Shape;115;p5"/>
          <p:cNvSpPr txBox="1"/>
          <p:nvPr>
            <p:ph idx="1" type="body"/>
          </p:nvPr>
        </p:nvSpPr>
        <p:spPr>
          <a:xfrm>
            <a:off x="247650" y="1276350"/>
            <a:ext cx="116205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
        <p:nvSpPr>
          <p:cNvPr id="116" name="Google Shape;116;p5"/>
          <p:cNvSpPr txBox="1"/>
          <p:nvPr/>
        </p:nvSpPr>
        <p:spPr>
          <a:xfrm>
            <a:off x="323850" y="1276350"/>
            <a:ext cx="11620500" cy="4480638"/>
          </a:xfrm>
          <a:prstGeom prst="rect">
            <a:avLst/>
          </a:prstGeom>
          <a:noFill/>
          <a:ln>
            <a:noFill/>
          </a:ln>
        </p:spPr>
        <p:txBody>
          <a:bodyPr anchorCtr="0" anchor="t" bIns="45700" lIns="91425" spcFirstLastPara="1" rIns="91425" wrap="square" tIns="45700">
            <a:normAutofit fontScale="92500" lnSpcReduction="10000"/>
          </a:bodyPr>
          <a:lstStyle/>
          <a:p>
            <a:pPr indent="0" lvl="0" marL="0" marR="0" rtl="0" algn="just">
              <a:lnSpc>
                <a:spcPct val="150000"/>
              </a:lnSpc>
              <a:spcBef>
                <a:spcPts val="0"/>
              </a:spcBef>
              <a:spcAft>
                <a:spcPts val="0"/>
              </a:spcAft>
              <a:buClr>
                <a:srgbClr val="0B9B74"/>
              </a:buClr>
              <a:buSzPct val="100000"/>
              <a:buFont typeface="Arial"/>
              <a:buNone/>
            </a:pPr>
            <a:r>
              <a:rPr b="1" i="0" lang="en-US" sz="2400" u="none" cap="none" strike="noStrike">
                <a:solidFill>
                  <a:srgbClr val="0B9B74"/>
                </a:solidFill>
                <a:latin typeface="Calibri"/>
                <a:ea typeface="Calibri"/>
                <a:cs typeface="Calibri"/>
                <a:sym typeface="Calibri"/>
              </a:rPr>
              <a:t>Sustainable finance. </a:t>
            </a:r>
            <a:r>
              <a:rPr b="0" i="0" lang="en-US" sz="2400" u="none" cap="none" strike="noStrike">
                <a:solidFill>
                  <a:schemeClr val="dk1"/>
                </a:solidFill>
                <a:latin typeface="Calibri"/>
                <a:ea typeface="Calibri"/>
                <a:cs typeface="Calibri"/>
                <a:sym typeface="Calibri"/>
              </a:rPr>
              <a:t>The process of considering environmental, social and governance aspects during investment's decision-making in the financial sector. </a:t>
            </a:r>
            <a:endParaRPr b="0" i="0" sz="1400" u="none" cap="none" strike="noStrike">
              <a:solidFill>
                <a:srgbClr val="000000"/>
              </a:solidFill>
              <a:latin typeface="Arial"/>
              <a:ea typeface="Arial"/>
              <a:cs typeface="Arial"/>
              <a:sym typeface="Arial"/>
            </a:endParaRPr>
          </a:p>
          <a:p>
            <a:pPr indent="0" lvl="0" marL="0" marR="0" rtl="0" algn="just">
              <a:lnSpc>
                <a:spcPct val="150000"/>
              </a:lnSpc>
              <a:spcBef>
                <a:spcPts val="1000"/>
              </a:spcBef>
              <a:spcAft>
                <a:spcPts val="0"/>
              </a:spcAft>
              <a:buClr>
                <a:srgbClr val="0B9B74"/>
              </a:buClr>
              <a:buSzPct val="100000"/>
              <a:buFont typeface="Arial"/>
              <a:buNone/>
            </a:pPr>
            <a:r>
              <a:rPr b="1" i="0" lang="en-US" sz="2400" u="none" cap="none" strike="noStrike">
                <a:solidFill>
                  <a:srgbClr val="0B9B74"/>
                </a:solidFill>
                <a:latin typeface="Calibri"/>
                <a:ea typeface="Calibri"/>
                <a:cs typeface="Calibri"/>
                <a:sym typeface="Calibri"/>
              </a:rPr>
              <a:t>Next Generation EU. </a:t>
            </a:r>
            <a:r>
              <a:rPr b="0" i="0" lang="en-US" sz="2400" u="none" cap="none" strike="noStrike">
                <a:solidFill>
                  <a:schemeClr val="dk1"/>
                </a:solidFill>
                <a:latin typeface="Calibri"/>
                <a:ea typeface="Calibri"/>
                <a:cs typeface="Calibri"/>
                <a:sym typeface="Calibri"/>
              </a:rPr>
              <a:t>EU’s temporary instrument developed and designed to support the recovery and the immediate economic and social damage caused by the coronavirus pandemic.</a:t>
            </a:r>
            <a:endParaRPr b="0" i="0" sz="1400" u="none" cap="none" strike="noStrike">
              <a:solidFill>
                <a:srgbClr val="000000"/>
              </a:solidFill>
              <a:latin typeface="Arial"/>
              <a:ea typeface="Arial"/>
              <a:cs typeface="Arial"/>
              <a:sym typeface="Arial"/>
            </a:endParaRPr>
          </a:p>
          <a:p>
            <a:pPr indent="0" lvl="0" marL="0" marR="0" rtl="0" algn="just">
              <a:lnSpc>
                <a:spcPct val="150000"/>
              </a:lnSpc>
              <a:spcBef>
                <a:spcPts val="1000"/>
              </a:spcBef>
              <a:spcAft>
                <a:spcPts val="0"/>
              </a:spcAft>
              <a:buClr>
                <a:srgbClr val="0B9B74"/>
              </a:buClr>
              <a:buSzPct val="100000"/>
              <a:buFont typeface="Arial"/>
              <a:buNone/>
            </a:pPr>
            <a:r>
              <a:rPr b="1" i="0" lang="en-US" sz="2400" u="none" cap="none" strike="noStrike">
                <a:solidFill>
                  <a:srgbClr val="0B9B74"/>
                </a:solidFill>
                <a:latin typeface="Calibri"/>
                <a:ea typeface="Calibri"/>
                <a:cs typeface="Calibri"/>
                <a:sym typeface="Calibri"/>
              </a:rPr>
              <a:t>Recovery and Resilience Facility</a:t>
            </a:r>
            <a:r>
              <a:rPr b="0" i="0" lang="en-US" sz="2400" u="none" cap="none" strike="noStrike">
                <a:solidFill>
                  <a:schemeClr val="dk1"/>
                </a:solidFill>
                <a:latin typeface="Calibri"/>
                <a:ea typeface="Calibri"/>
                <a:cs typeface="Calibri"/>
                <a:sym typeface="Calibri"/>
              </a:rPr>
              <a:t>. EU’s temporary instrument, part of Next Generation EU, for providing grants and loans to support reforms and investments in the EU Member States.</a:t>
            </a:r>
            <a:endParaRPr b="0" i="0" sz="1400" u="none" cap="none" strike="noStrike">
              <a:solidFill>
                <a:srgbClr val="000000"/>
              </a:solidFill>
              <a:latin typeface="Arial"/>
              <a:ea typeface="Arial"/>
              <a:cs typeface="Arial"/>
              <a:sym typeface="Arial"/>
            </a:endParaRPr>
          </a:p>
          <a:p>
            <a:pPr indent="0" lvl="0" marL="0" marR="0" rtl="0" algn="just">
              <a:lnSpc>
                <a:spcPct val="150000"/>
              </a:lnSpc>
              <a:spcBef>
                <a:spcPts val="1000"/>
              </a:spcBef>
              <a:spcAft>
                <a:spcPts val="0"/>
              </a:spcAft>
              <a:buClr>
                <a:srgbClr val="0B9B74"/>
              </a:buClr>
              <a:buSzPct val="100000"/>
              <a:buFont typeface="Arial"/>
              <a:buNone/>
            </a:pPr>
            <a:r>
              <a:rPr b="1" i="0" lang="en-US" sz="2400" u="none" cap="none" strike="noStrike">
                <a:solidFill>
                  <a:srgbClr val="0B9B74"/>
                </a:solidFill>
                <a:latin typeface="Calibri"/>
                <a:ea typeface="Calibri"/>
                <a:cs typeface="Calibri"/>
                <a:sym typeface="Calibri"/>
              </a:rPr>
              <a:t>Just Transition Mechanism. </a:t>
            </a:r>
            <a:r>
              <a:rPr b="0" i="0" lang="en-US" sz="2400" u="none" cap="none" strike="noStrike">
                <a:solidFill>
                  <a:schemeClr val="dk1"/>
                </a:solidFill>
                <a:latin typeface="Calibri"/>
                <a:ea typeface="Calibri"/>
                <a:cs typeface="Calibri"/>
                <a:sym typeface="Calibri"/>
              </a:rPr>
              <a:t>EU’s instrument tool to ensure that the transition towards a climate-neutral economy happens in a fair way, leaving no one behind.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6"/>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Teaching  materials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7"/>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European Green Deal </a:t>
            </a:r>
            <a:endParaRPr b="1"/>
          </a:p>
        </p:txBody>
      </p:sp>
      <p:sp>
        <p:nvSpPr>
          <p:cNvPr id="127" name="Google Shape;127;p7"/>
          <p:cNvSpPr txBox="1"/>
          <p:nvPr>
            <p:ph idx="1" type="body"/>
          </p:nvPr>
        </p:nvSpPr>
        <p:spPr>
          <a:xfrm>
            <a:off x="219075" y="1397000"/>
            <a:ext cx="11563350" cy="4351338"/>
          </a:xfrm>
          <a:prstGeom prst="rect">
            <a:avLst/>
          </a:prstGeom>
          <a:noFill/>
          <a:ln>
            <a:noFill/>
          </a:ln>
        </p:spPr>
        <p:txBody>
          <a:bodyPr anchorCtr="0" anchor="t" bIns="45700" lIns="91425" spcFirstLastPara="1" rIns="91425" wrap="square" tIns="45700">
            <a:normAutofit/>
          </a:bodyPr>
          <a:lstStyle/>
          <a:p>
            <a:pPr indent="0" lvl="0" marL="0" rtl="0" algn="just">
              <a:lnSpc>
                <a:spcPct val="107000"/>
              </a:lnSpc>
              <a:spcBef>
                <a:spcPts val="0"/>
              </a:spcBef>
              <a:spcAft>
                <a:spcPts val="0"/>
              </a:spcAft>
              <a:buClr>
                <a:schemeClr val="dk1"/>
              </a:buClr>
              <a:buSzPts val="1800"/>
              <a:buNone/>
            </a:pPr>
            <a:r>
              <a:rPr b="1" lang="en-US" sz="1800">
                <a:latin typeface="Calibri"/>
                <a:ea typeface="Calibri"/>
                <a:cs typeface="Calibri"/>
                <a:sym typeface="Calibri"/>
              </a:rPr>
              <a:t>The European Green Deal </a:t>
            </a:r>
            <a:r>
              <a:rPr lang="en-US" sz="1800">
                <a:latin typeface="Calibri"/>
                <a:ea typeface="Calibri"/>
                <a:cs typeface="Calibri"/>
                <a:sym typeface="Calibri"/>
              </a:rPr>
              <a:t>is the roadmap for making the EU's economy sustainable, by turning climate and environmental challenges into opportunities, and making the transition just and inclusive for all.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en-US" sz="1800">
                <a:latin typeface="Calibri"/>
                <a:ea typeface="Calibri"/>
                <a:cs typeface="Calibri"/>
                <a:sym typeface="Calibri"/>
              </a:rPr>
              <a:t>Recognising that climate change and environmental degradation </a:t>
            </a:r>
            <a:r>
              <a:rPr lang="en-US" sz="1800">
                <a:latin typeface="Calibri"/>
                <a:ea typeface="Calibri"/>
                <a:cs typeface="Calibri"/>
                <a:sym typeface="Calibri"/>
              </a:rPr>
              <a:t>are existential threats to Europe and the world, the EGD provides an ambitious package of measures, followed by EU Green Deal Action Plan. These measures include cutting greenhouse gas emissions, investing in cutting-edge research and innovation, and preserving Europe's natural environment.</a:t>
            </a:r>
            <a:endParaRPr sz="1800">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en-US" sz="1800">
                <a:latin typeface="Calibri"/>
                <a:ea typeface="Calibri"/>
                <a:cs typeface="Calibri"/>
                <a:sym typeface="Calibri"/>
              </a:rPr>
              <a:t>Fighting climate change and achieving the transition to a climate-neutral society </a:t>
            </a:r>
            <a:r>
              <a:rPr lang="en-US" sz="1800">
                <a:latin typeface="Calibri"/>
                <a:ea typeface="Calibri"/>
                <a:cs typeface="Calibri"/>
                <a:sym typeface="Calibri"/>
              </a:rPr>
              <a:t>requires significant investments, research and innovation, new ways of producing and consuming, managing waste, and changes in how we work, use transport and live together.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lang="en-US" sz="1800">
                <a:latin typeface="Calibri"/>
                <a:ea typeface="Calibri"/>
                <a:cs typeface="Calibri"/>
                <a:sym typeface="Calibri"/>
              </a:rPr>
              <a:t>Since solid waste, wastewater, water supply, energy efficiency, air pollution – all these things affect climate change, the EGD addresses environment (waste and recycling) among the key action areas also towards being climate neutral in 2050</a:t>
            </a:r>
            <a:endParaRPr>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8"/>
          <p:cNvSpPr/>
          <p:nvPr/>
        </p:nvSpPr>
        <p:spPr>
          <a:xfrm>
            <a:off x="2195512" y="4354501"/>
            <a:ext cx="7800975" cy="1234394"/>
          </a:xfrm>
          <a:prstGeom prst="ellipse">
            <a:avLst/>
          </a:prstGeom>
          <a:solidFill>
            <a:schemeClr val="l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3" name="Google Shape;133;p8"/>
          <p:cNvSpPr/>
          <p:nvPr/>
        </p:nvSpPr>
        <p:spPr>
          <a:xfrm>
            <a:off x="4330449" y="826254"/>
            <a:ext cx="3719061" cy="3719061"/>
          </a:xfrm>
          <a:prstGeom prst="ellipse">
            <a:avLst/>
          </a:prstGeom>
          <a:solidFill>
            <a:srgbClr val="09B6BF"/>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4" name="Google Shape;134;p8"/>
          <p:cNvSpPr/>
          <p:nvPr/>
        </p:nvSpPr>
        <p:spPr>
          <a:xfrm>
            <a:off x="7874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Increasing  EU’s Climate ambition for 2030 and 2050</a:t>
            </a:r>
            <a:endParaRPr b="1" i="0" sz="1800" u="none" cap="none" strike="noStrike">
              <a:solidFill>
                <a:schemeClr val="lt1"/>
              </a:solidFill>
              <a:latin typeface="Calibri"/>
              <a:ea typeface="Calibri"/>
              <a:cs typeface="Calibri"/>
              <a:sym typeface="Calibri"/>
            </a:endParaRPr>
          </a:p>
        </p:txBody>
      </p:sp>
      <p:sp>
        <p:nvSpPr>
          <p:cNvPr id="135" name="Google Shape;135;p8"/>
          <p:cNvSpPr/>
          <p:nvPr/>
        </p:nvSpPr>
        <p:spPr>
          <a:xfrm>
            <a:off x="7874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Supplying Clean, affordable and secure energy</a:t>
            </a:r>
            <a:endParaRPr b="1" i="0" sz="1800" u="none" cap="none" strike="noStrike">
              <a:solidFill>
                <a:schemeClr val="lt1"/>
              </a:solidFill>
              <a:latin typeface="Times New Roman"/>
              <a:ea typeface="Times New Roman"/>
              <a:cs typeface="Times New Roman"/>
              <a:sym typeface="Times New Roman"/>
            </a:endParaRPr>
          </a:p>
        </p:txBody>
      </p:sp>
      <p:sp>
        <p:nvSpPr>
          <p:cNvPr id="136" name="Google Shape;136;p8"/>
          <p:cNvSpPr/>
          <p:nvPr/>
        </p:nvSpPr>
        <p:spPr>
          <a:xfrm>
            <a:off x="7874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Mobilising industry for a clean and circular economy</a:t>
            </a:r>
            <a:endParaRPr b="0" i="0" sz="1800" u="none" cap="none" strike="noStrike">
              <a:solidFill>
                <a:schemeClr val="lt1"/>
              </a:solidFill>
              <a:latin typeface="Calibri"/>
              <a:ea typeface="Calibri"/>
              <a:cs typeface="Calibri"/>
              <a:sym typeface="Calibri"/>
            </a:endParaRPr>
          </a:p>
        </p:txBody>
      </p:sp>
      <p:sp>
        <p:nvSpPr>
          <p:cNvPr id="137" name="Google Shape;137;p8"/>
          <p:cNvSpPr/>
          <p:nvPr/>
        </p:nvSpPr>
        <p:spPr>
          <a:xfrm>
            <a:off x="787400" y="3805059"/>
            <a:ext cx="3799840" cy="624840"/>
          </a:xfrm>
          <a:prstGeom prst="round2DiagRect">
            <a:avLst>
              <a:gd fmla="val 16667" name="adj1"/>
              <a:gd fmla="val 0" name="adj2"/>
            </a:avLst>
          </a:prstGeom>
          <a:solidFill>
            <a:srgbClr val="0075A2"/>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Building and renovating in an energy and resource efficient way</a:t>
            </a:r>
            <a:endParaRPr b="1" i="0" sz="1800" u="none" cap="none" strike="noStrike">
              <a:solidFill>
                <a:schemeClr val="lt1"/>
              </a:solidFill>
              <a:latin typeface="Calibri"/>
              <a:ea typeface="Calibri"/>
              <a:cs typeface="Calibri"/>
              <a:sym typeface="Calibri"/>
            </a:endParaRPr>
          </a:p>
        </p:txBody>
      </p:sp>
      <p:sp>
        <p:nvSpPr>
          <p:cNvPr id="138" name="Google Shape;138;p8"/>
          <p:cNvSpPr/>
          <p:nvPr/>
        </p:nvSpPr>
        <p:spPr>
          <a:xfrm>
            <a:off x="77978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A zero-pollution ambition for a toxic free environment</a:t>
            </a:r>
            <a:endParaRPr b="0" i="0" sz="1800" u="none" cap="none" strike="noStrike">
              <a:solidFill>
                <a:schemeClr val="lt1"/>
              </a:solidFill>
              <a:latin typeface="Calibri"/>
              <a:ea typeface="Calibri"/>
              <a:cs typeface="Calibri"/>
              <a:sym typeface="Calibri"/>
            </a:endParaRPr>
          </a:p>
        </p:txBody>
      </p:sp>
      <p:sp>
        <p:nvSpPr>
          <p:cNvPr id="139" name="Google Shape;139;p8"/>
          <p:cNvSpPr/>
          <p:nvPr/>
        </p:nvSpPr>
        <p:spPr>
          <a:xfrm>
            <a:off x="77978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Preserving and restoring ecosystems and biodiversity</a:t>
            </a:r>
            <a:endParaRPr b="0" i="0" sz="1800" u="none" cap="none" strike="noStrike">
              <a:solidFill>
                <a:schemeClr val="lt1"/>
              </a:solidFill>
              <a:latin typeface="Calibri"/>
              <a:ea typeface="Calibri"/>
              <a:cs typeface="Calibri"/>
              <a:sym typeface="Calibri"/>
            </a:endParaRPr>
          </a:p>
        </p:txBody>
      </p:sp>
      <p:sp>
        <p:nvSpPr>
          <p:cNvPr id="140" name="Google Shape;140;p8"/>
          <p:cNvSpPr/>
          <p:nvPr/>
        </p:nvSpPr>
        <p:spPr>
          <a:xfrm>
            <a:off x="77978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chemeClr val="lt1"/>
                </a:solidFill>
                <a:latin typeface="Calibri"/>
                <a:ea typeface="Calibri"/>
                <a:cs typeface="Calibri"/>
                <a:sym typeface="Calibri"/>
              </a:rPr>
              <a:t>From “Farm to Fork” : a fair, healthy and environmentally friendly food system </a:t>
            </a:r>
            <a:endParaRPr b="0" i="0" sz="1600" u="none" cap="none" strike="noStrike">
              <a:solidFill>
                <a:schemeClr val="lt1"/>
              </a:solidFill>
              <a:latin typeface="Calibri"/>
              <a:ea typeface="Calibri"/>
              <a:cs typeface="Calibri"/>
              <a:sym typeface="Calibri"/>
            </a:endParaRPr>
          </a:p>
        </p:txBody>
      </p:sp>
      <p:sp>
        <p:nvSpPr>
          <p:cNvPr id="141" name="Google Shape;141;p8"/>
          <p:cNvSpPr/>
          <p:nvPr/>
        </p:nvSpPr>
        <p:spPr>
          <a:xfrm>
            <a:off x="7797800" y="3805059"/>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Accelerating the shift to sustainable and smart mobility </a:t>
            </a:r>
            <a:endParaRPr b="0" i="0" sz="1800" u="none" cap="none" strike="noStrike">
              <a:solidFill>
                <a:schemeClr val="lt1"/>
              </a:solidFill>
              <a:latin typeface="Calibri"/>
              <a:ea typeface="Calibri"/>
              <a:cs typeface="Calibri"/>
              <a:sym typeface="Calibri"/>
            </a:endParaRPr>
          </a:p>
        </p:txBody>
      </p:sp>
      <p:sp>
        <p:nvSpPr>
          <p:cNvPr id="142" name="Google Shape;142;p8"/>
          <p:cNvSpPr txBox="1"/>
          <p:nvPr/>
        </p:nvSpPr>
        <p:spPr>
          <a:xfrm>
            <a:off x="83820" y="5632242"/>
            <a:ext cx="2842895"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The EU as a global leader</a:t>
            </a:r>
            <a:endParaRPr b="0" i="0" sz="1800" u="none" cap="none" strike="noStrike">
              <a:solidFill>
                <a:schemeClr val="dk1"/>
              </a:solidFill>
              <a:latin typeface="Calibri"/>
              <a:ea typeface="Calibri"/>
              <a:cs typeface="Calibri"/>
              <a:sym typeface="Calibri"/>
            </a:endParaRPr>
          </a:p>
        </p:txBody>
      </p:sp>
      <p:sp>
        <p:nvSpPr>
          <p:cNvPr id="143" name="Google Shape;143;p8"/>
          <p:cNvSpPr txBox="1"/>
          <p:nvPr/>
        </p:nvSpPr>
        <p:spPr>
          <a:xfrm>
            <a:off x="9258300" y="5632242"/>
            <a:ext cx="2707640"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A European Climate Pact</a:t>
            </a:r>
            <a:endParaRPr b="1" i="0" sz="1800" u="none" cap="none" strike="noStrike">
              <a:solidFill>
                <a:schemeClr val="dk1"/>
              </a:solidFill>
              <a:latin typeface="Calibri"/>
              <a:ea typeface="Calibri"/>
              <a:cs typeface="Calibri"/>
              <a:sym typeface="Calibri"/>
            </a:endParaRPr>
          </a:p>
        </p:txBody>
      </p:sp>
      <p:sp>
        <p:nvSpPr>
          <p:cNvPr id="144" name="Google Shape;144;p8"/>
          <p:cNvSpPr/>
          <p:nvPr/>
        </p:nvSpPr>
        <p:spPr>
          <a:xfrm>
            <a:off x="5257800" y="1789192"/>
            <a:ext cx="1864360" cy="1864360"/>
          </a:xfrm>
          <a:prstGeom prst="ellipse">
            <a:avLst/>
          </a:prstGeom>
          <a:solidFill>
            <a:srgbClr val="FFC000"/>
          </a:solidFill>
          <a:ln cap="flat" cmpd="sng" w="12700">
            <a:solidFill>
              <a:srgbClr val="FFC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The  European Green Deal</a:t>
            </a:r>
            <a:endParaRPr b="0" i="0" sz="1400" u="none" cap="none" strike="noStrike">
              <a:solidFill>
                <a:srgbClr val="000000"/>
              </a:solidFill>
              <a:latin typeface="Arial"/>
              <a:ea typeface="Arial"/>
              <a:cs typeface="Arial"/>
              <a:sym typeface="Arial"/>
            </a:endParaRPr>
          </a:p>
        </p:txBody>
      </p:sp>
      <p:sp>
        <p:nvSpPr>
          <p:cNvPr id="145" name="Google Shape;145;p8"/>
          <p:cNvSpPr/>
          <p:nvPr/>
        </p:nvSpPr>
        <p:spPr>
          <a:xfrm>
            <a:off x="5030470" y="711066"/>
            <a:ext cx="2324100" cy="847749"/>
          </a:xfrm>
          <a:prstGeom prst="round2DiagRect">
            <a:avLst>
              <a:gd fmla="val 16667" name="adj1"/>
              <a:gd fmla="val 0" name="adj2"/>
            </a:avLst>
          </a:prstGeom>
          <a:solidFill>
            <a:srgbClr val="54A838"/>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lt1"/>
                </a:solidFill>
                <a:latin typeface="Calibri"/>
                <a:ea typeface="Calibri"/>
                <a:cs typeface="Calibri"/>
                <a:sym typeface="Calibri"/>
              </a:rPr>
              <a:t>Transforming EU’s economy for a sustainable future</a:t>
            </a:r>
            <a:endParaRPr b="1" i="0" sz="1500" u="none" cap="none" strike="noStrike">
              <a:solidFill>
                <a:schemeClr val="lt1"/>
              </a:solidFill>
              <a:latin typeface="Calibri"/>
              <a:ea typeface="Calibri"/>
              <a:cs typeface="Calibri"/>
              <a:sym typeface="Calibri"/>
            </a:endParaRPr>
          </a:p>
        </p:txBody>
      </p:sp>
      <p:sp>
        <p:nvSpPr>
          <p:cNvPr id="146" name="Google Shape;146;p8"/>
          <p:cNvSpPr/>
          <p:nvPr/>
        </p:nvSpPr>
        <p:spPr>
          <a:xfrm>
            <a:off x="2800350" y="4659278"/>
            <a:ext cx="3076961"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Financing the Transition</a:t>
            </a:r>
            <a:endParaRPr b="1" i="0" sz="1800" u="none" cap="none" strike="noStrike">
              <a:solidFill>
                <a:schemeClr val="lt1"/>
              </a:solidFill>
              <a:latin typeface="Calibri"/>
              <a:ea typeface="Calibri"/>
              <a:cs typeface="Calibri"/>
              <a:sym typeface="Calibri"/>
            </a:endParaRPr>
          </a:p>
        </p:txBody>
      </p:sp>
      <p:sp>
        <p:nvSpPr>
          <p:cNvPr id="147" name="Google Shape;147;p8"/>
          <p:cNvSpPr/>
          <p:nvPr/>
        </p:nvSpPr>
        <p:spPr>
          <a:xfrm>
            <a:off x="6096000" y="4659278"/>
            <a:ext cx="3162300"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ctr">
              <a:lnSpc>
                <a:spcPct val="115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Leave no one behind (Just Transition)</a:t>
            </a:r>
            <a:endParaRPr b="1" i="0" sz="1800" u="none" cap="none" strike="noStrike">
              <a:solidFill>
                <a:schemeClr val="lt1"/>
              </a:solidFill>
              <a:latin typeface="Calibri"/>
              <a:ea typeface="Calibri"/>
              <a:cs typeface="Calibri"/>
              <a:sym typeface="Calibri"/>
            </a:endParaRPr>
          </a:p>
        </p:txBody>
      </p:sp>
      <p:sp>
        <p:nvSpPr>
          <p:cNvPr id="148" name="Google Shape;148;p8"/>
          <p:cNvSpPr/>
          <p:nvPr/>
        </p:nvSpPr>
        <p:spPr>
          <a:xfrm>
            <a:off x="5959156" y="5588894"/>
            <a:ext cx="136844" cy="228597"/>
          </a:xfrm>
          <a:prstGeom prst="downArrow">
            <a:avLst>
              <a:gd fmla="val 50000" name="adj1"/>
              <a:gd fmla="val 50000" name="adj2"/>
            </a:avLst>
          </a:pr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9" name="Google Shape;149;p8"/>
          <p:cNvSpPr txBox="1"/>
          <p:nvPr/>
        </p:nvSpPr>
        <p:spPr>
          <a:xfrm>
            <a:off x="4121150" y="5805099"/>
            <a:ext cx="367665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0B9B74"/>
                </a:solidFill>
                <a:latin typeface="Calibri"/>
                <a:ea typeface="Calibri"/>
                <a:cs typeface="Calibri"/>
                <a:sym typeface="Calibri"/>
              </a:rPr>
              <a:t>Sustainable Europe Investment Plan</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Motyw pakietu Office">
  <a:themeElements>
    <a:clrScheme name="Niebieski">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2021-03-17T15:35:01Z</dcterms:created>
  <dc:creator>Danuta Szpilko</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0x0101006BB1CE6E337D584EAB9F6A325E920394</vt:lpwstr>
  </property>
</Properties>
</file>