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6858000" cx="12192000"/>
  <p:notesSz cx="6858000" cy="9144000"/>
  <p:embeddedFontLst>
    <p:embeddedFont>
      <p:font typeface="Quattrocento Sans"/>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0" roundtripDataSignature="AMtx7mg7FuG3K3ZWtZq/sG/mBF50IcrVp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D1364BA-F4EB-40FA-9006-4D8A43BC3B6F}">
  <a:tblStyle styleId="{4D1364BA-F4EB-40FA-9006-4D8A43BC3B6F}" styleName="Table_0">
    <a:wholeTbl>
      <a:tcTxStyle b="off" i="off">
        <a:font>
          <a:latin typeface="Calibri"/>
          <a:ea typeface="Calibri"/>
          <a:cs typeface="Calibri"/>
        </a:font>
        <a:schemeClr val="dk1"/>
      </a:tcTxStyle>
      <a:tcStyle>
        <a:tcBdr>
          <a:left>
            <a:ln cap="flat" cmpd="sng" w="9525">
              <a:solidFill>
                <a:schemeClr val="accent5"/>
              </a:solidFill>
              <a:prstDash val="solid"/>
              <a:round/>
              <a:headEnd len="sm" w="sm" type="none"/>
              <a:tailEnd len="sm" w="sm" type="none"/>
            </a:ln>
          </a:left>
          <a:right>
            <a:ln cap="flat" cmpd="sng" w="9525">
              <a:solidFill>
                <a:schemeClr val="accent5"/>
              </a:solidFill>
              <a:prstDash val="solid"/>
              <a:round/>
              <a:headEnd len="sm" w="sm" type="none"/>
              <a:tailEnd len="sm" w="sm" type="none"/>
            </a:ln>
          </a:right>
          <a:top>
            <a:ln cap="flat" cmpd="sng" w="9525">
              <a:solidFill>
                <a:schemeClr val="accent5"/>
              </a:solidFill>
              <a:prstDash val="solid"/>
              <a:round/>
              <a:headEnd len="sm" w="sm" type="none"/>
              <a:tailEnd len="sm" w="sm" type="none"/>
            </a:ln>
          </a:top>
          <a:bottom>
            <a:ln cap="flat" cmpd="sng" w="9525">
              <a:solidFill>
                <a:schemeClr val="accent5"/>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5"/>
              </a:solidFill>
              <a:prstDash val="solid"/>
              <a:round/>
              <a:headEnd len="sm" w="sm" type="none"/>
              <a:tailEnd len="sm" w="sm" type="none"/>
            </a:ln>
          </a:top>
          <a:bottom>
            <a:ln cap="flat" cmpd="sng" w="9525">
              <a:solidFill>
                <a:schemeClr val="accent5"/>
              </a:solidFill>
              <a:prstDash val="solid"/>
              <a:round/>
              <a:headEnd len="sm" w="sm" type="none"/>
              <a:tailEnd len="sm" w="sm" type="none"/>
            </a:ln>
          </a:bottom>
        </a:tcBdr>
      </a:tcStyle>
    </a:band1H>
    <a:band2H>
      <a:tcTxStyle/>
    </a:band2H>
    <a:band1V>
      <a:tcTxStyle/>
      <a:tcStyle>
        <a:tcBdr>
          <a:left>
            <a:ln cap="flat" cmpd="sng" w="9525">
              <a:solidFill>
                <a:schemeClr val="accent5"/>
              </a:solidFill>
              <a:prstDash val="solid"/>
              <a:round/>
              <a:headEnd len="sm" w="sm" type="none"/>
              <a:tailEnd len="sm" w="sm" type="none"/>
            </a:ln>
          </a:left>
          <a:right>
            <a:ln cap="flat" cmpd="sng" w="9525">
              <a:solidFill>
                <a:schemeClr val="accent5"/>
              </a:solidFill>
              <a:prstDash val="solid"/>
              <a:round/>
              <a:headEnd len="sm" w="sm" type="none"/>
              <a:tailEnd len="sm" w="sm" type="none"/>
            </a:ln>
          </a:right>
        </a:tcBdr>
      </a:tcStyle>
    </a:band1V>
    <a:band2V>
      <a:tcTxStyle/>
      <a:tcStyle>
        <a:tcBdr>
          <a:left>
            <a:ln cap="flat" cmpd="sng" w="9525">
              <a:solidFill>
                <a:schemeClr val="accent5"/>
              </a:solidFill>
              <a:prstDash val="solid"/>
              <a:round/>
              <a:headEnd len="sm" w="sm" type="none"/>
              <a:tailEnd len="sm" w="sm" type="none"/>
            </a:ln>
          </a:left>
          <a:right>
            <a:ln cap="flat" cmpd="sng" w="9525">
              <a:solidFill>
                <a:schemeClr val="accent5"/>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5"/>
              </a:solidFill>
              <a:prstDash val="solid"/>
              <a:round/>
              <a:headEnd len="sm" w="sm" type="none"/>
              <a:tailEnd len="sm" w="sm" type="none"/>
            </a:ln>
          </a:top>
        </a:tcBdr>
      </a:tcStyle>
    </a:lastRow>
    <a:seCell>
      <a:tcTxStyle/>
    </a:seCell>
    <a:swCell>
      <a:tcTxStyle/>
    </a:swCell>
    <a:firstRow>
      <a:tcTxStyle b="on" i="off">
        <a:font>
          <a:latin typeface="Calibri"/>
          <a:ea typeface="Calibri"/>
          <a:cs typeface="Calibri"/>
        </a:font>
        <a:schemeClr val="lt1"/>
      </a:tcTxStyle>
      <a:tcStyle>
        <a:fill>
          <a:solidFill>
            <a:schemeClr val="accent5"/>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QuattrocentoSans-bold.fntdata"/><Relationship Id="rId14" Type="http://schemas.openxmlformats.org/officeDocument/2006/relationships/slide" Target="slides/slide9.xml"/><Relationship Id="rId36" Type="http://schemas.openxmlformats.org/officeDocument/2006/relationships/font" Target="fonts/QuattrocentoSans-regular.fntdata"/><Relationship Id="rId17" Type="http://schemas.openxmlformats.org/officeDocument/2006/relationships/slide" Target="slides/slide12.xml"/><Relationship Id="rId39" Type="http://schemas.openxmlformats.org/officeDocument/2006/relationships/font" Target="fonts/QuattrocentoSans-boldItalic.fntdata"/><Relationship Id="rId16" Type="http://schemas.openxmlformats.org/officeDocument/2006/relationships/slide" Target="slides/slide11.xml"/><Relationship Id="rId38" Type="http://schemas.openxmlformats.org/officeDocument/2006/relationships/font" Target="fonts/QuattrocentoSans-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 name="Google Shape;15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9" name="Google Shape;16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7" name="Google Shape;187;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9" name="Google Shape;199;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 name="Google Shape;23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4" name="Google Shape;24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9" name="Google Shape;249;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7" name="Google Shape;267;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5" name="Google Shape;295;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
        <p:nvSpPr>
          <p:cNvPr id="105" name="Google Shape;105;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 name="Google Shape;11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 name="Google Shape;12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5" name="Shape 15"/>
        <p:cNvGrpSpPr/>
        <p:nvPr/>
      </p:nvGrpSpPr>
      <p:grpSpPr>
        <a:xfrm>
          <a:off x="0" y="0"/>
          <a:ext cx="0" cy="0"/>
          <a:chOff x="0" y="0"/>
          <a:chExt cx="0" cy="0"/>
        </a:xfrm>
      </p:grpSpPr>
      <p:sp>
        <p:nvSpPr>
          <p:cNvPr id="16" name="Google Shape;16;p3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72" name="Shape 72"/>
        <p:cNvGrpSpPr/>
        <p:nvPr/>
      </p:nvGrpSpPr>
      <p:grpSpPr>
        <a:xfrm>
          <a:off x="0" y="0"/>
          <a:ext cx="0" cy="0"/>
          <a:chOff x="0" y="0"/>
          <a:chExt cx="0" cy="0"/>
        </a:xfrm>
      </p:grpSpPr>
      <p:sp>
        <p:nvSpPr>
          <p:cNvPr id="73" name="Google Shape;73;p41"/>
          <p:cNvSpPr txBox="1"/>
          <p:nvPr>
            <p:ph type="title"/>
          </p:nvPr>
        </p:nvSpPr>
        <p:spPr>
          <a:xfrm>
            <a:off x="838200" y="556953"/>
            <a:ext cx="10515600" cy="117897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8" name="Shape 78"/>
        <p:cNvGrpSpPr/>
        <p:nvPr/>
      </p:nvGrpSpPr>
      <p:grpSpPr>
        <a:xfrm>
          <a:off x="0" y="0"/>
          <a:ext cx="0" cy="0"/>
          <a:chOff x="0" y="0"/>
          <a:chExt cx="0" cy="0"/>
        </a:xfrm>
      </p:grpSpPr>
      <p:sp>
        <p:nvSpPr>
          <p:cNvPr id="79" name="Google Shape;79;p42"/>
          <p:cNvSpPr txBox="1"/>
          <p:nvPr>
            <p:ph type="title"/>
          </p:nvPr>
        </p:nvSpPr>
        <p:spPr>
          <a:xfrm rot="5400000">
            <a:off x="7233501" y="2056664"/>
            <a:ext cx="561169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2"/>
          <p:cNvSpPr txBox="1"/>
          <p:nvPr>
            <p:ph idx="1" type="body"/>
          </p:nvPr>
        </p:nvSpPr>
        <p:spPr>
          <a:xfrm rot="5400000">
            <a:off x="1899501" y="-496036"/>
            <a:ext cx="561169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21" name="Shape 21"/>
        <p:cNvGrpSpPr/>
        <p:nvPr/>
      </p:nvGrpSpPr>
      <p:grpSpPr>
        <a:xfrm>
          <a:off x="0" y="0"/>
          <a:ext cx="0" cy="0"/>
          <a:chOff x="0" y="0"/>
          <a:chExt cx="0" cy="0"/>
        </a:xfrm>
      </p:grpSpPr>
      <p:sp>
        <p:nvSpPr>
          <p:cNvPr id="22" name="Google Shape;22;p33"/>
          <p:cNvSpPr txBox="1"/>
          <p:nvPr>
            <p:ph type="title"/>
          </p:nvPr>
        </p:nvSpPr>
        <p:spPr>
          <a:xfrm>
            <a:off x="831850" y="1670858"/>
            <a:ext cx="10515600" cy="28916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4" name="Google Shape;24;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type="obj">
  <p:cSld name="OBJECT">
    <p:spTree>
      <p:nvGrpSpPr>
        <p:cNvPr id="27" name="Shape 27"/>
        <p:cNvGrpSpPr/>
        <p:nvPr/>
      </p:nvGrpSpPr>
      <p:grpSpPr>
        <a:xfrm>
          <a:off x="0" y="0"/>
          <a:ext cx="0" cy="0"/>
          <a:chOff x="0" y="0"/>
          <a:chExt cx="0" cy="0"/>
        </a:xfrm>
      </p:grpSpPr>
      <p:sp>
        <p:nvSpPr>
          <p:cNvPr id="28" name="Google Shape;28;p34"/>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3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33" name="Shape 33"/>
        <p:cNvGrpSpPr/>
        <p:nvPr/>
      </p:nvGrpSpPr>
      <p:grpSpPr>
        <a:xfrm>
          <a:off x="0" y="0"/>
          <a:ext cx="0" cy="0"/>
          <a:chOff x="0" y="0"/>
          <a:chExt cx="0" cy="0"/>
        </a:xfrm>
      </p:grpSpPr>
      <p:sp>
        <p:nvSpPr>
          <p:cNvPr id="34" name="Google Shape;34;p35"/>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3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3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40" name="Shape 40"/>
        <p:cNvGrpSpPr/>
        <p:nvPr/>
      </p:nvGrpSpPr>
      <p:grpSpPr>
        <a:xfrm>
          <a:off x="0" y="0"/>
          <a:ext cx="0" cy="0"/>
          <a:chOff x="0" y="0"/>
          <a:chExt cx="0" cy="0"/>
        </a:xfrm>
      </p:grpSpPr>
      <p:sp>
        <p:nvSpPr>
          <p:cNvPr id="41" name="Google Shape;41;p36"/>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3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3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3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3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9" name="Shape 49"/>
        <p:cNvGrpSpPr/>
        <p:nvPr/>
      </p:nvGrpSpPr>
      <p:grpSpPr>
        <a:xfrm>
          <a:off x="0" y="0"/>
          <a:ext cx="0" cy="0"/>
          <a:chOff x="0" y="0"/>
          <a:chExt cx="0" cy="0"/>
        </a:xfrm>
      </p:grpSpPr>
      <p:sp>
        <p:nvSpPr>
          <p:cNvPr id="50" name="Google Shape;50;p37"/>
          <p:cNvSpPr txBox="1"/>
          <p:nvPr>
            <p:ph type="title"/>
          </p:nvPr>
        </p:nvSpPr>
        <p:spPr>
          <a:xfrm>
            <a:off x="838200" y="53137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4" name="Shape 54"/>
        <p:cNvGrpSpPr/>
        <p:nvPr/>
      </p:nvGrpSpPr>
      <p:grpSpPr>
        <a:xfrm>
          <a:off x="0" y="0"/>
          <a:ext cx="0" cy="0"/>
          <a:chOff x="0" y="0"/>
          <a:chExt cx="0" cy="0"/>
        </a:xfrm>
      </p:grpSpPr>
      <p:sp>
        <p:nvSpPr>
          <p:cNvPr id="55" name="Google Shape;55;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8" name="Shape 58"/>
        <p:cNvGrpSpPr/>
        <p:nvPr/>
      </p:nvGrpSpPr>
      <p:grpSpPr>
        <a:xfrm>
          <a:off x="0" y="0"/>
          <a:ext cx="0" cy="0"/>
          <a:chOff x="0" y="0"/>
          <a:chExt cx="0" cy="0"/>
        </a:xfrm>
      </p:grpSpPr>
      <p:sp>
        <p:nvSpPr>
          <p:cNvPr id="59" name="Google Shape;59;p3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3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5" name="Shape 65"/>
        <p:cNvGrpSpPr/>
        <p:nvPr/>
      </p:nvGrpSpPr>
      <p:grpSpPr>
        <a:xfrm>
          <a:off x="0" y="0"/>
          <a:ext cx="0" cy="0"/>
          <a:chOff x="0" y="0"/>
          <a:chExt cx="0" cy="0"/>
        </a:xfrm>
      </p:grpSpPr>
      <p:sp>
        <p:nvSpPr>
          <p:cNvPr id="66" name="Google Shape;66;p40"/>
          <p:cNvSpPr txBox="1"/>
          <p:nvPr>
            <p:ph type="title"/>
          </p:nvPr>
        </p:nvSpPr>
        <p:spPr>
          <a:xfrm>
            <a:off x="839788" y="540326"/>
            <a:ext cx="3932237" cy="151707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0"/>
          <p:cNvSpPr/>
          <p:nvPr>
            <p:ph idx="2" type="pic"/>
          </p:nvPr>
        </p:nvSpPr>
        <p:spPr>
          <a:xfrm>
            <a:off x="5183188" y="987425"/>
            <a:ext cx="6172200" cy="4873625"/>
          </a:xfrm>
          <a:prstGeom prst="rect">
            <a:avLst/>
          </a:prstGeom>
          <a:noFill/>
          <a:ln>
            <a:noFill/>
          </a:ln>
        </p:spPr>
      </p:sp>
      <p:sp>
        <p:nvSpPr>
          <p:cNvPr id="68" name="Google Shape;68;p4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31"/>
          <p:cNvSpPr txBox="1"/>
          <p:nvPr>
            <p:ph type="title"/>
          </p:nvPr>
        </p:nvSpPr>
        <p:spPr>
          <a:xfrm>
            <a:off x="838200" y="573577"/>
            <a:ext cx="10515600" cy="1180407"/>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s://ec.europa.eu/info/sites/default/files/economy-finance/dp140_en.pdf" TargetMode="External"/><Relationship Id="rId4" Type="http://schemas.openxmlformats.org/officeDocument/2006/relationships/hyperlink" Target="https://ec.europa.eu/info/sites/default/files/economy-finance/dp140_en.pdf" TargetMode="External"/><Relationship Id="rId5" Type="http://schemas.openxmlformats.org/officeDocument/2006/relationships/hyperlink" Target="https://eur-lex.europa.eu/legal-content/EN/TXT/?uri=uriserv%3AOJ.C_.2022.080.01.0001.01.ENG&amp;toc=OJ%3AC%3A2022%3A080%3ATOC" TargetMode="External"/><Relationship Id="rId6" Type="http://schemas.openxmlformats.org/officeDocument/2006/relationships/hyperlink" Target="https://eur-lex.europa.eu/legal-content/EN/TXT/?uri=uriserv%3AOJ.C_.2022.080.01.0001.01.ENG&amp;toc=OJ%3AC%3A2022%3A080%3ATOC" TargetMode="External"/><Relationship Id="rId7" Type="http://schemas.openxmlformats.org/officeDocument/2006/relationships/hyperlink" Target="https://eur-lex.europa.eu/legal-content/EN/TXT/?uri=uriserv%3AOJ.C_.2022.080.01.0001.01.ENG&amp;toc=OJ%3AC%3A2022%3A080%3ATOC" TargetMode="External"/><Relationship Id="rId8" Type="http://schemas.openxmlformats.org/officeDocument/2006/relationships/hyperlink" Target="https://eur-lex.europa.eu/legal-content/EN/TXT/?uri=uriserv%3AOJ.C_.2022.080.01.0001.01.ENG&amp;toc=OJ%3AC%3A2022%3A080%3ATOC"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txBox="1"/>
          <p:nvPr>
            <p:ph type="ctrTitle"/>
          </p:nvPr>
        </p:nvSpPr>
        <p:spPr>
          <a:xfrm>
            <a:off x="1440110" y="2634143"/>
            <a:ext cx="9144000" cy="900986"/>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US" cap="small"/>
              <a:t>Transformative Mindset Course</a:t>
            </a:r>
            <a:endParaRPr/>
          </a:p>
        </p:txBody>
      </p:sp>
      <p:sp>
        <p:nvSpPr>
          <p:cNvPr id="89" name="Google Shape;89;p1"/>
          <p:cNvSpPr txBox="1"/>
          <p:nvPr>
            <p:ph idx="1" type="subTitle"/>
          </p:nvPr>
        </p:nvSpPr>
        <p:spPr>
          <a:xfrm>
            <a:off x="1524000" y="3943738"/>
            <a:ext cx="9144000" cy="80443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b="1" lang="en-US"/>
              <a:t>Module 10. Greening national budgets and sending the right price signals</a:t>
            </a:r>
            <a:endParaRPr b="1"/>
          </a:p>
        </p:txBody>
      </p:sp>
      <p:pic>
        <p:nvPicPr>
          <p:cNvPr descr="Obraz zawierający tekst&#10;&#10;Opis wygenerowany automatycznie" id="90" name="Google Shape;90;p1"/>
          <p:cNvPicPr preferRelativeResize="0"/>
          <p:nvPr/>
        </p:nvPicPr>
        <p:blipFill rotWithShape="1">
          <a:blip r:embed="rId3">
            <a:alphaModFix/>
          </a:blip>
          <a:srcRect b="0" l="0" r="0" t="0"/>
          <a:stretch/>
        </p:blipFill>
        <p:spPr>
          <a:xfrm>
            <a:off x="3433960" y="515092"/>
            <a:ext cx="4901130" cy="1929468"/>
          </a:xfrm>
          <a:prstGeom prst="rect">
            <a:avLst/>
          </a:prstGeom>
          <a:noFill/>
          <a:ln>
            <a:noFill/>
          </a:ln>
        </p:spPr>
      </p:pic>
      <p:sp>
        <p:nvSpPr>
          <p:cNvPr id="91" name="Google Shape;91;p1"/>
          <p:cNvSpPr txBox="1"/>
          <p:nvPr/>
        </p:nvSpPr>
        <p:spPr>
          <a:xfrm>
            <a:off x="7235302" y="4748169"/>
            <a:ext cx="4843446" cy="1293303"/>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l">
              <a:lnSpc>
                <a:spcPct val="90000"/>
              </a:lnSpc>
              <a:spcBef>
                <a:spcPts val="0"/>
              </a:spcBef>
              <a:spcAft>
                <a:spcPts val="0"/>
              </a:spcAft>
              <a:buClr>
                <a:schemeClr val="dk1"/>
              </a:buClr>
              <a:buSzPct val="100000"/>
              <a:buFont typeface="Arial"/>
              <a:buNone/>
            </a:pPr>
            <a:r>
              <a:rPr b="1" i="0" lang="en-US" sz="2000" u="none" cap="none" strike="noStrike">
                <a:solidFill>
                  <a:schemeClr val="dk1"/>
                </a:solidFill>
                <a:latin typeface="Calibri"/>
                <a:ea typeface="Calibri"/>
                <a:cs typeface="Calibri"/>
                <a:sym typeface="Calibri"/>
              </a:rPr>
              <a:t>Authors</a:t>
            </a:r>
            <a:r>
              <a:rPr b="0" i="0" lang="en-US" sz="2000" u="none" cap="none" strike="noStrike">
                <a:solidFill>
                  <a:schemeClr val="dk1"/>
                </a:solidFill>
                <a:latin typeface="Calibri"/>
                <a:ea typeface="Calibri"/>
                <a:cs typeface="Calibri"/>
                <a:sym typeface="Calibri"/>
              </a:rPr>
              <a:t>:</a:t>
            </a:r>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Evangelia Michalaki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rPr b="1" i="0" lang="en-US" sz="2000" u="none" cap="none" strike="noStrike">
                <a:solidFill>
                  <a:schemeClr val="dk1"/>
                </a:solidFill>
                <a:latin typeface="Calibri"/>
                <a:ea typeface="Calibri"/>
                <a:cs typeface="Calibri"/>
                <a:sym typeface="Calibri"/>
              </a:rPr>
              <a:t>Institution</a:t>
            </a:r>
            <a:r>
              <a:rPr b="0" i="0" lang="en-US" sz="2000" u="none" cap="none" strike="noStrike">
                <a:solidFill>
                  <a:schemeClr val="dk1"/>
                </a:solidFill>
                <a:latin typeface="Calibri"/>
                <a:ea typeface="Calibri"/>
                <a:cs typeface="Calibri"/>
                <a:sym typeface="Calibri"/>
              </a:rPr>
              <a:t>:</a:t>
            </a:r>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Kokkalis Foundation</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10"/>
          <p:cNvSpPr txBox="1"/>
          <p:nvPr>
            <p:ph type="title"/>
          </p:nvPr>
        </p:nvSpPr>
        <p:spPr>
          <a:xfrm>
            <a:off x="223933" y="489101"/>
            <a:ext cx="12406603" cy="71454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800"/>
              <a:buFont typeface="Calibri"/>
              <a:buNone/>
            </a:pPr>
            <a:r>
              <a:rPr b="1" lang="en-US" sz="3800"/>
              <a:t>European Growth Model for a green  resilient economy (1/3)</a:t>
            </a:r>
            <a:endParaRPr b="1" sz="3800"/>
          </a:p>
        </p:txBody>
      </p:sp>
      <p:sp>
        <p:nvSpPr>
          <p:cNvPr id="159" name="Google Shape;159;p10"/>
          <p:cNvSpPr txBox="1"/>
          <p:nvPr>
            <p:ph idx="1" type="body"/>
          </p:nvPr>
        </p:nvSpPr>
        <p:spPr>
          <a:xfrm>
            <a:off x="295275" y="1390261"/>
            <a:ext cx="11451966" cy="4264089"/>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0B9B74"/>
              </a:buClr>
              <a:buSzPts val="2800"/>
              <a:buNone/>
            </a:pPr>
            <a:r>
              <a:rPr lang="en-US">
                <a:solidFill>
                  <a:srgbClr val="0B9B74"/>
                </a:solidFill>
              </a:rPr>
              <a:t>“The green transition is an opportunity to put Europe on a new path of a sustainable and inclusive growth”</a:t>
            </a:r>
            <a:endParaRPr/>
          </a:p>
          <a:p>
            <a:pPr indent="-228600" lvl="0" marL="228600" rtl="0" algn="just">
              <a:lnSpc>
                <a:spcPct val="90000"/>
              </a:lnSpc>
              <a:spcBef>
                <a:spcPts val="1000"/>
              </a:spcBef>
              <a:spcAft>
                <a:spcPts val="0"/>
              </a:spcAft>
              <a:buClr>
                <a:schemeClr val="dk1"/>
              </a:buClr>
              <a:buSzPts val="2800"/>
              <a:buChar char="•"/>
            </a:pPr>
            <a:r>
              <a:rPr lang="en-US"/>
              <a:t>On March 2022, EC published the COM(22)83 final Communication: Towards a green, digital and resilient economy: our European Growth Model</a:t>
            </a:r>
            <a:endParaRPr/>
          </a:p>
          <a:p>
            <a:pPr indent="-228600" lvl="0" marL="228600" rtl="0" algn="just">
              <a:lnSpc>
                <a:spcPct val="90000"/>
              </a:lnSpc>
              <a:spcBef>
                <a:spcPts val="1000"/>
              </a:spcBef>
              <a:spcAft>
                <a:spcPts val="0"/>
              </a:spcAft>
              <a:buClr>
                <a:schemeClr val="dk1"/>
              </a:buClr>
              <a:buSzPts val="2800"/>
              <a:buChar char="•"/>
            </a:pPr>
            <a:r>
              <a:rPr lang="en-US"/>
              <a:t>EGD sets out the framework for making EU’s economy sustainable in a fair and inclusive manner, tackling climate and environmental-related challenges.</a:t>
            </a:r>
            <a:endParaRPr/>
          </a:p>
          <a:p>
            <a:pPr indent="-228600" lvl="0" marL="228600" rtl="0" algn="just">
              <a:lnSpc>
                <a:spcPct val="90000"/>
              </a:lnSpc>
              <a:spcBef>
                <a:spcPts val="1000"/>
              </a:spcBef>
              <a:spcAft>
                <a:spcPts val="0"/>
              </a:spcAft>
              <a:buClr>
                <a:schemeClr val="dk1"/>
              </a:buClr>
              <a:buSzPts val="2800"/>
              <a:buChar char="•"/>
            </a:pPr>
            <a:r>
              <a:rPr lang="en-US"/>
              <a:t>There is need to increase the annual investments by around EUR 520 billion till 2030 to ensure EGD is delivered</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11"/>
          <p:cNvSpPr txBox="1"/>
          <p:nvPr>
            <p:ph type="title"/>
          </p:nvPr>
        </p:nvSpPr>
        <p:spPr>
          <a:xfrm>
            <a:off x="295275" y="590765"/>
            <a:ext cx="12406603" cy="71454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800"/>
              <a:buFont typeface="Calibri"/>
              <a:buNone/>
            </a:pPr>
            <a:r>
              <a:rPr b="1" lang="en-US" sz="3800"/>
              <a:t>European Growth Model for a green  resilient economy (2/3)</a:t>
            </a:r>
            <a:endParaRPr b="1" sz="3800"/>
          </a:p>
        </p:txBody>
      </p:sp>
      <p:sp>
        <p:nvSpPr>
          <p:cNvPr id="165" name="Google Shape;165;p11"/>
          <p:cNvSpPr txBox="1"/>
          <p:nvPr>
            <p:ph idx="1" type="body"/>
          </p:nvPr>
        </p:nvSpPr>
        <p:spPr>
          <a:xfrm>
            <a:off x="295275" y="1390261"/>
            <a:ext cx="11451966" cy="615821"/>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800"/>
              <a:buNone/>
            </a:pPr>
            <a:r>
              <a:rPr lang="en-US"/>
              <a:t>A breakdown of the additional investments needed is provided below: </a:t>
            </a:r>
            <a:endParaRPr/>
          </a:p>
          <a:p>
            <a:pPr indent="0" lvl="0" marL="0" rtl="0" algn="just">
              <a:lnSpc>
                <a:spcPct val="90000"/>
              </a:lnSpc>
              <a:spcBef>
                <a:spcPts val="1000"/>
              </a:spcBef>
              <a:spcAft>
                <a:spcPts val="0"/>
              </a:spcAft>
              <a:buClr>
                <a:schemeClr val="dk1"/>
              </a:buClr>
              <a:buSzPts val="2800"/>
              <a:buNone/>
            </a:pPr>
            <a:r>
              <a:t/>
            </a:r>
            <a:endParaRPr/>
          </a:p>
        </p:txBody>
      </p:sp>
      <p:graphicFrame>
        <p:nvGraphicFramePr>
          <p:cNvPr id="166" name="Google Shape;166;p11"/>
          <p:cNvGraphicFramePr/>
          <p:nvPr/>
        </p:nvGraphicFramePr>
        <p:xfrm>
          <a:off x="444758" y="2006081"/>
          <a:ext cx="3000000" cy="3000000"/>
        </p:xfrm>
        <a:graphic>
          <a:graphicData uri="http://schemas.openxmlformats.org/drawingml/2006/table">
            <a:tbl>
              <a:tblPr bandRow="1" firstRow="1">
                <a:noFill/>
                <a:tableStyleId>{4D1364BA-F4EB-40FA-9006-4D8A43BC3B6F}</a:tableStyleId>
              </a:tblPr>
              <a:tblGrid>
                <a:gridCol w="7458275"/>
                <a:gridCol w="3592275"/>
              </a:tblGrid>
              <a:tr h="450975">
                <a:tc>
                  <a:txBody>
                    <a:bodyPr/>
                    <a:lstStyle/>
                    <a:p>
                      <a:pPr indent="0" lvl="0" marL="0" marR="0" rtl="0" algn="l">
                        <a:spcBef>
                          <a:spcPts val="0"/>
                        </a:spcBef>
                        <a:spcAft>
                          <a:spcPts val="0"/>
                        </a:spcAft>
                        <a:buNone/>
                      </a:pPr>
                      <a:r>
                        <a:rPr lang="en-US" sz="1800" u="none" cap="none" strike="noStrike"/>
                        <a:t>Environmental Objective</a:t>
                      </a:r>
                      <a:endParaRPr sz="1800"/>
                    </a:p>
                  </a:txBody>
                  <a:tcPr marT="45725" marB="45725" marR="91450" marL="91450"/>
                </a:tc>
                <a:tc>
                  <a:txBody>
                    <a:bodyPr/>
                    <a:lstStyle/>
                    <a:p>
                      <a:pPr indent="0" lvl="0" marL="0" marR="0" rtl="0" algn="l">
                        <a:spcBef>
                          <a:spcPts val="0"/>
                        </a:spcBef>
                        <a:spcAft>
                          <a:spcPts val="0"/>
                        </a:spcAft>
                        <a:buNone/>
                      </a:pPr>
                      <a:r>
                        <a:rPr lang="en-US" sz="1800"/>
                        <a:t>Annual investment needs (EUR bn)</a:t>
                      </a:r>
                      <a:endParaRPr sz="1800"/>
                    </a:p>
                  </a:txBody>
                  <a:tcPr marT="45725" marB="45725" marR="91450" marL="91450"/>
                </a:tc>
              </a:tr>
              <a:tr h="450975">
                <a:tc>
                  <a:txBody>
                    <a:bodyPr/>
                    <a:lstStyle/>
                    <a:p>
                      <a:pPr indent="0" lvl="0" marL="0" marR="0" rtl="0" algn="l">
                        <a:spcBef>
                          <a:spcPts val="0"/>
                        </a:spcBef>
                        <a:spcAft>
                          <a:spcPts val="0"/>
                        </a:spcAft>
                        <a:buNone/>
                      </a:pPr>
                      <a:r>
                        <a:rPr lang="en-US" sz="1800"/>
                        <a:t>Protection of biodiversity and ecosystems</a:t>
                      </a:r>
                      <a:endParaRPr sz="1800"/>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Calibri"/>
                        <a:buNone/>
                      </a:pPr>
                      <a:r>
                        <a:rPr lang="en-US" sz="1800"/>
                        <a:t>7</a:t>
                      </a:r>
                      <a:endParaRPr sz="1800"/>
                    </a:p>
                  </a:txBody>
                  <a:tcPr marT="45725" marB="45725" marR="91450" marL="91450"/>
                </a:tc>
              </a:tr>
              <a:tr h="450975">
                <a:tc>
                  <a:txBody>
                    <a:bodyPr/>
                    <a:lstStyle/>
                    <a:p>
                      <a:pPr indent="0" lvl="0" marL="0" marR="0" rtl="0" algn="l">
                        <a:spcBef>
                          <a:spcPts val="0"/>
                        </a:spcBef>
                        <a:spcAft>
                          <a:spcPts val="0"/>
                        </a:spcAft>
                        <a:buNone/>
                      </a:pPr>
                      <a:r>
                        <a:rPr lang="en-US" sz="1800"/>
                        <a:t>Circular Economy and Resource Efficiency</a:t>
                      </a:r>
                      <a:endParaRPr sz="1800"/>
                    </a:p>
                  </a:txBody>
                  <a:tcPr marT="45725" marB="45725" marR="91450" marL="91450"/>
                </a:tc>
                <a:tc>
                  <a:txBody>
                    <a:bodyPr/>
                    <a:lstStyle/>
                    <a:p>
                      <a:pPr indent="0" lvl="0" marL="0" marR="0" rtl="0" algn="l">
                        <a:spcBef>
                          <a:spcPts val="0"/>
                        </a:spcBef>
                        <a:spcAft>
                          <a:spcPts val="0"/>
                        </a:spcAft>
                        <a:buNone/>
                      </a:pPr>
                      <a:r>
                        <a:rPr lang="en-US" sz="1800"/>
                        <a:t>35</a:t>
                      </a:r>
                      <a:endParaRPr sz="1800"/>
                    </a:p>
                  </a:txBody>
                  <a:tcPr marT="45725" marB="45725" marR="91450" marL="91450"/>
                </a:tc>
              </a:tr>
              <a:tr h="450975">
                <a:tc>
                  <a:txBody>
                    <a:bodyPr/>
                    <a:lstStyle/>
                    <a:p>
                      <a:pPr indent="0" lvl="0" marL="0" marR="0" rtl="0" algn="l">
                        <a:spcBef>
                          <a:spcPts val="0"/>
                        </a:spcBef>
                        <a:spcAft>
                          <a:spcPts val="0"/>
                        </a:spcAft>
                        <a:buNone/>
                      </a:pPr>
                      <a:r>
                        <a:rPr lang="en-US" sz="1800"/>
                        <a:t>Pollution prevention and control</a:t>
                      </a:r>
                      <a:endParaRPr/>
                    </a:p>
                  </a:txBody>
                  <a:tcPr marT="45725" marB="45725" marR="91450" marL="91450"/>
                </a:tc>
                <a:tc>
                  <a:txBody>
                    <a:bodyPr/>
                    <a:lstStyle/>
                    <a:p>
                      <a:pPr indent="0" lvl="0" marL="0" marR="0" rtl="0" algn="l">
                        <a:spcBef>
                          <a:spcPts val="0"/>
                        </a:spcBef>
                        <a:spcAft>
                          <a:spcPts val="0"/>
                        </a:spcAft>
                        <a:buNone/>
                      </a:pPr>
                      <a:r>
                        <a:rPr lang="en-US" sz="1800"/>
                        <a:t>46</a:t>
                      </a:r>
                      <a:endParaRPr sz="1800"/>
                    </a:p>
                  </a:txBody>
                  <a:tcPr marT="45725" marB="45725" marR="91450" marL="91450"/>
                </a:tc>
              </a:tr>
              <a:tr h="450975">
                <a:tc>
                  <a:txBody>
                    <a:bodyPr/>
                    <a:lstStyle/>
                    <a:p>
                      <a:pPr indent="0" lvl="0" marL="0" marR="0" rtl="0" algn="l">
                        <a:spcBef>
                          <a:spcPts val="0"/>
                        </a:spcBef>
                        <a:spcAft>
                          <a:spcPts val="0"/>
                        </a:spcAft>
                        <a:buNone/>
                      </a:pPr>
                      <a:r>
                        <a:rPr lang="en-US" sz="1800"/>
                        <a:t>Water protection and management</a:t>
                      </a:r>
                      <a:endParaRPr/>
                    </a:p>
                  </a:txBody>
                  <a:tcPr marT="45725" marB="45725" marR="91450" marL="91450"/>
                </a:tc>
                <a:tc>
                  <a:txBody>
                    <a:bodyPr/>
                    <a:lstStyle/>
                    <a:p>
                      <a:pPr indent="0" lvl="0" marL="0" marR="0" rtl="0" algn="l">
                        <a:spcBef>
                          <a:spcPts val="0"/>
                        </a:spcBef>
                        <a:spcAft>
                          <a:spcPts val="0"/>
                        </a:spcAft>
                        <a:buNone/>
                      </a:pPr>
                      <a:r>
                        <a:rPr lang="en-US" sz="1800"/>
                        <a:t>36</a:t>
                      </a:r>
                      <a:endParaRPr sz="1800"/>
                    </a:p>
                  </a:txBody>
                  <a:tcPr marT="45725" marB="45725" marR="91450" marL="91450"/>
                </a:tc>
              </a:tr>
              <a:tr h="450975">
                <a:tc>
                  <a:txBody>
                    <a:bodyPr/>
                    <a:lstStyle/>
                    <a:p>
                      <a:pPr indent="0" lvl="0" marL="0" marR="0" rtl="0" algn="l">
                        <a:spcBef>
                          <a:spcPts val="0"/>
                        </a:spcBef>
                        <a:spcAft>
                          <a:spcPts val="0"/>
                        </a:spcAft>
                        <a:buNone/>
                      </a:pPr>
                      <a:r>
                        <a:rPr lang="en-US" sz="1800"/>
                        <a:t>Energy supply </a:t>
                      </a:r>
                      <a:endParaRPr sz="1800"/>
                    </a:p>
                  </a:txBody>
                  <a:tcPr marT="45725" marB="45725" marR="91450" marL="91450"/>
                </a:tc>
                <a:tc>
                  <a:txBody>
                    <a:bodyPr/>
                    <a:lstStyle/>
                    <a:p>
                      <a:pPr indent="0" lvl="0" marL="0" marR="0" rtl="0" algn="l">
                        <a:spcBef>
                          <a:spcPts val="0"/>
                        </a:spcBef>
                        <a:spcAft>
                          <a:spcPts val="0"/>
                        </a:spcAft>
                        <a:buNone/>
                      </a:pPr>
                      <a:r>
                        <a:rPr lang="en-US" sz="1800"/>
                        <a:t>56</a:t>
                      </a:r>
                      <a:endParaRPr sz="1800"/>
                    </a:p>
                  </a:txBody>
                  <a:tcPr marT="45725" marB="45725" marR="91450" marL="91450"/>
                </a:tc>
              </a:tr>
              <a:tr h="450975">
                <a:tc>
                  <a:txBody>
                    <a:bodyPr/>
                    <a:lstStyle/>
                    <a:p>
                      <a:pPr indent="0" lvl="0" marL="0" marR="0" rtl="0" algn="l">
                        <a:lnSpc>
                          <a:spcPct val="100000"/>
                        </a:lnSpc>
                        <a:spcBef>
                          <a:spcPts val="0"/>
                        </a:spcBef>
                        <a:spcAft>
                          <a:spcPts val="0"/>
                        </a:spcAft>
                        <a:buClr>
                          <a:schemeClr val="dk1"/>
                        </a:buClr>
                        <a:buSzPts val="1800"/>
                        <a:buFont typeface="Calibri"/>
                        <a:buNone/>
                      </a:pPr>
                      <a:r>
                        <a:rPr lang="en-US" sz="1800"/>
                        <a:t>Energy demand</a:t>
                      </a:r>
                      <a:endParaRPr sz="1800"/>
                    </a:p>
                  </a:txBody>
                  <a:tcPr marT="45725" marB="45725" marR="91450" marL="91450"/>
                </a:tc>
                <a:tc>
                  <a:txBody>
                    <a:bodyPr/>
                    <a:lstStyle/>
                    <a:p>
                      <a:pPr indent="0" lvl="0" marL="0" marR="0" rtl="0" algn="l">
                        <a:spcBef>
                          <a:spcPts val="0"/>
                        </a:spcBef>
                        <a:spcAft>
                          <a:spcPts val="0"/>
                        </a:spcAft>
                        <a:buNone/>
                      </a:pPr>
                      <a:r>
                        <a:rPr lang="en-US" sz="1800"/>
                        <a:t>335</a:t>
                      </a:r>
                      <a:endParaRPr sz="1800"/>
                    </a:p>
                  </a:txBody>
                  <a:tcPr marT="45725" marB="45725" marR="91450" marL="91450"/>
                </a:tc>
              </a:tr>
              <a:tr h="450975">
                <a:tc>
                  <a:txBody>
                    <a:bodyPr/>
                    <a:lstStyle/>
                    <a:p>
                      <a:pPr indent="0" lvl="0" marL="0" marR="0" rtl="0" algn="l">
                        <a:spcBef>
                          <a:spcPts val="0"/>
                        </a:spcBef>
                        <a:spcAft>
                          <a:spcPts val="0"/>
                        </a:spcAft>
                        <a:buNone/>
                      </a:pPr>
                      <a:r>
                        <a:rPr lang="en-US" sz="1800"/>
                        <a:t>Research and Development</a:t>
                      </a:r>
                      <a:endParaRPr/>
                    </a:p>
                  </a:txBody>
                  <a:tcPr marT="45725" marB="45725" marR="91450" marL="91450"/>
                </a:tc>
                <a:tc>
                  <a:txBody>
                    <a:bodyPr/>
                    <a:lstStyle/>
                    <a:p>
                      <a:pPr indent="0" lvl="0" marL="0" marR="0" rtl="0" algn="l">
                        <a:spcBef>
                          <a:spcPts val="0"/>
                        </a:spcBef>
                        <a:spcAft>
                          <a:spcPts val="0"/>
                        </a:spcAft>
                        <a:buNone/>
                      </a:pPr>
                      <a:r>
                        <a:rPr lang="en-US" sz="1800"/>
                        <a:t>7</a:t>
                      </a:r>
                      <a:endParaRPr sz="1800"/>
                    </a:p>
                  </a:txBody>
                  <a:tcPr marT="45725" marB="45725" marR="91450" marL="91450"/>
                </a:tc>
              </a:tr>
              <a:tr h="450975">
                <a:tc>
                  <a:txBody>
                    <a:bodyPr/>
                    <a:lstStyle/>
                    <a:p>
                      <a:pPr indent="0" lvl="0" marL="0" marR="0" rtl="0" algn="r">
                        <a:spcBef>
                          <a:spcPts val="0"/>
                        </a:spcBef>
                        <a:spcAft>
                          <a:spcPts val="0"/>
                        </a:spcAft>
                        <a:buNone/>
                      </a:pPr>
                      <a:r>
                        <a:rPr b="1" lang="en-US" sz="1800"/>
                        <a:t>Total</a:t>
                      </a:r>
                      <a:endParaRPr b="1" sz="1800"/>
                    </a:p>
                  </a:txBody>
                  <a:tcPr marT="45725" marB="45725" marR="91450" marL="91450"/>
                </a:tc>
                <a:tc>
                  <a:txBody>
                    <a:bodyPr/>
                    <a:lstStyle/>
                    <a:p>
                      <a:pPr indent="0" lvl="0" marL="0" marR="0" rtl="0" algn="l">
                        <a:spcBef>
                          <a:spcPts val="0"/>
                        </a:spcBef>
                        <a:spcAft>
                          <a:spcPts val="0"/>
                        </a:spcAft>
                        <a:buNone/>
                      </a:pPr>
                      <a:r>
                        <a:rPr b="1" lang="en-US" sz="1800"/>
                        <a:t>522</a:t>
                      </a:r>
                      <a:endParaRPr b="1" sz="1800"/>
                    </a:p>
                  </a:txBody>
                  <a:tcPr marT="45725" marB="45725" marR="91450" marL="91450"/>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12"/>
          <p:cNvSpPr txBox="1"/>
          <p:nvPr>
            <p:ph type="title"/>
          </p:nvPr>
        </p:nvSpPr>
        <p:spPr>
          <a:xfrm>
            <a:off x="295275" y="572104"/>
            <a:ext cx="12406603" cy="71454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800"/>
              <a:buFont typeface="Calibri"/>
              <a:buNone/>
            </a:pPr>
            <a:r>
              <a:rPr b="1" lang="en-US" sz="3800"/>
              <a:t>European Growth Model for a green  resilient economy (3/3)</a:t>
            </a:r>
            <a:endParaRPr b="1" sz="3800"/>
          </a:p>
        </p:txBody>
      </p:sp>
      <p:sp>
        <p:nvSpPr>
          <p:cNvPr id="172" name="Google Shape;172;p12"/>
          <p:cNvSpPr txBox="1"/>
          <p:nvPr>
            <p:ph idx="1" type="body"/>
          </p:nvPr>
        </p:nvSpPr>
        <p:spPr>
          <a:xfrm>
            <a:off x="295275" y="1390261"/>
            <a:ext cx="11451966" cy="4264089"/>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rgbClr val="0B9B74"/>
              </a:buClr>
              <a:buSzPts val="2800"/>
              <a:buNone/>
            </a:pPr>
            <a:r>
              <a:rPr lang="en-US">
                <a:solidFill>
                  <a:srgbClr val="0B9B74"/>
                </a:solidFill>
              </a:rPr>
              <a:t>How to ensure a fair and inclusive economic transformation and growth</a:t>
            </a:r>
            <a:endParaRPr/>
          </a:p>
          <a:p>
            <a:pPr indent="-228600" lvl="0" marL="228600" rtl="0" algn="just">
              <a:lnSpc>
                <a:spcPct val="90000"/>
              </a:lnSpc>
              <a:spcBef>
                <a:spcPts val="1000"/>
              </a:spcBef>
              <a:spcAft>
                <a:spcPts val="0"/>
              </a:spcAft>
              <a:buClr>
                <a:schemeClr val="dk1"/>
              </a:buClr>
              <a:buSzPts val="2800"/>
              <a:buChar char="•"/>
            </a:pPr>
            <a:r>
              <a:rPr lang="en-US"/>
              <a:t>A strong policy response</a:t>
            </a:r>
            <a:endParaRPr/>
          </a:p>
          <a:p>
            <a:pPr indent="-228600" lvl="0" marL="228600" rtl="0" algn="just">
              <a:lnSpc>
                <a:spcPct val="90000"/>
              </a:lnSpc>
              <a:spcBef>
                <a:spcPts val="1000"/>
              </a:spcBef>
              <a:spcAft>
                <a:spcPts val="0"/>
              </a:spcAft>
              <a:buClr>
                <a:schemeClr val="dk1"/>
              </a:buClr>
              <a:buSzPts val="2800"/>
              <a:buChar char="•"/>
            </a:pPr>
            <a:r>
              <a:rPr lang="en-US"/>
              <a:t>Labour reallocation within and between sectors </a:t>
            </a:r>
            <a:endParaRPr/>
          </a:p>
          <a:p>
            <a:pPr indent="-228600" lvl="0" marL="228600" rtl="0" algn="just">
              <a:lnSpc>
                <a:spcPct val="90000"/>
              </a:lnSpc>
              <a:spcBef>
                <a:spcPts val="1000"/>
              </a:spcBef>
              <a:spcAft>
                <a:spcPts val="0"/>
              </a:spcAft>
              <a:buClr>
                <a:schemeClr val="dk1"/>
              </a:buClr>
              <a:buSzPts val="2800"/>
              <a:buChar char="•"/>
            </a:pPr>
            <a:r>
              <a:rPr lang="en-US"/>
              <a:t>Reforms and large-scale investments in reskilling and upskilling</a:t>
            </a:r>
            <a:endParaRPr/>
          </a:p>
          <a:p>
            <a:pPr indent="-228600" lvl="0" marL="228600" rtl="0" algn="just">
              <a:lnSpc>
                <a:spcPct val="90000"/>
              </a:lnSpc>
              <a:spcBef>
                <a:spcPts val="1000"/>
              </a:spcBef>
              <a:spcAft>
                <a:spcPts val="0"/>
              </a:spcAft>
              <a:buClr>
                <a:schemeClr val="dk1"/>
              </a:buClr>
              <a:buSzPts val="2800"/>
              <a:buChar char="•"/>
            </a:pPr>
            <a:r>
              <a:rPr lang="en-US"/>
              <a:t>Education and skills must be at the centre of all actions, as per the Porto Declaration</a:t>
            </a:r>
            <a:endParaRPr/>
          </a:p>
          <a:p>
            <a:pPr indent="-228600" lvl="0" marL="228600" rtl="0" algn="just">
              <a:lnSpc>
                <a:spcPct val="90000"/>
              </a:lnSpc>
              <a:spcBef>
                <a:spcPts val="1000"/>
              </a:spcBef>
              <a:spcAft>
                <a:spcPts val="0"/>
              </a:spcAft>
              <a:buClr>
                <a:schemeClr val="dk1"/>
              </a:buClr>
              <a:buSzPts val="2800"/>
              <a:buChar char="•"/>
            </a:pPr>
            <a:r>
              <a:rPr lang="en-US"/>
              <a:t>Careful design of measures and incentives to support the shift to climate neutrality</a:t>
            </a:r>
            <a:endParaRPr/>
          </a:p>
          <a:p>
            <a:pPr indent="-50800" lvl="0" marL="228600" rtl="0" algn="just">
              <a:lnSpc>
                <a:spcPct val="90000"/>
              </a:lnSpc>
              <a:spcBef>
                <a:spcPts val="1000"/>
              </a:spcBef>
              <a:spcAft>
                <a:spcPts val="0"/>
              </a:spcAft>
              <a:buClr>
                <a:schemeClr val="dk1"/>
              </a:buClr>
              <a:buSzPts val="280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13"/>
          <p:cNvSpPr txBox="1"/>
          <p:nvPr>
            <p:ph type="title"/>
          </p:nvPr>
        </p:nvSpPr>
        <p:spPr>
          <a:xfrm>
            <a:off x="382555" y="581434"/>
            <a:ext cx="13084433" cy="71454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800"/>
              <a:buFont typeface="Calibri"/>
              <a:buNone/>
            </a:pPr>
            <a:r>
              <a:rPr b="1" lang="en-US" sz="3800"/>
              <a:t>Greening taxation (1/3)</a:t>
            </a:r>
            <a:endParaRPr b="1" sz="3800"/>
          </a:p>
        </p:txBody>
      </p:sp>
      <p:sp>
        <p:nvSpPr>
          <p:cNvPr id="178" name="Google Shape;178;p13"/>
          <p:cNvSpPr txBox="1"/>
          <p:nvPr>
            <p:ph idx="1" type="body"/>
          </p:nvPr>
        </p:nvSpPr>
        <p:spPr>
          <a:xfrm>
            <a:off x="295275" y="1390261"/>
            <a:ext cx="11451966" cy="4385388"/>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rgbClr val="0B9B74"/>
              </a:buClr>
              <a:buSzPts val="2800"/>
              <a:buNone/>
            </a:pPr>
            <a:r>
              <a:rPr lang="en-US">
                <a:solidFill>
                  <a:srgbClr val="0B9B74"/>
                </a:solidFill>
              </a:rPr>
              <a:t>Taxation has a crucial role in the transition towards a greener and more sustainable European growth. EGD is built on the “polluter pays” principle to ensure that taxation is aligned with climate and environmental objectives. Well-designed tax reforms:</a:t>
            </a:r>
            <a:endParaRPr/>
          </a:p>
          <a:p>
            <a:pPr indent="-228600" lvl="1" marL="685800" rtl="0" algn="just">
              <a:lnSpc>
                <a:spcPct val="90000"/>
              </a:lnSpc>
              <a:spcBef>
                <a:spcPts val="500"/>
              </a:spcBef>
              <a:spcAft>
                <a:spcPts val="0"/>
              </a:spcAft>
              <a:buClr>
                <a:schemeClr val="dk1"/>
              </a:buClr>
              <a:buSzPts val="2400"/>
              <a:buChar char="•"/>
            </a:pPr>
            <a:r>
              <a:rPr lang="en-US"/>
              <a:t>boost economic growth</a:t>
            </a:r>
            <a:endParaRPr/>
          </a:p>
          <a:p>
            <a:pPr indent="-228600" lvl="1" marL="685800" rtl="0" algn="just">
              <a:lnSpc>
                <a:spcPct val="90000"/>
              </a:lnSpc>
              <a:spcBef>
                <a:spcPts val="500"/>
              </a:spcBef>
              <a:spcAft>
                <a:spcPts val="0"/>
              </a:spcAft>
              <a:buClr>
                <a:schemeClr val="dk1"/>
              </a:buClr>
              <a:buSzPts val="2400"/>
              <a:buChar char="•"/>
            </a:pPr>
            <a:r>
              <a:rPr lang="en-US"/>
              <a:t>reduce greenhouse gas emissions</a:t>
            </a:r>
            <a:endParaRPr/>
          </a:p>
          <a:p>
            <a:pPr indent="-228600" lvl="1" marL="685800" rtl="0" algn="just">
              <a:lnSpc>
                <a:spcPct val="90000"/>
              </a:lnSpc>
              <a:spcBef>
                <a:spcPts val="500"/>
              </a:spcBef>
              <a:spcAft>
                <a:spcPts val="0"/>
              </a:spcAft>
              <a:buClr>
                <a:schemeClr val="dk1"/>
              </a:buClr>
              <a:buSzPts val="2400"/>
              <a:buChar char="•"/>
            </a:pPr>
            <a:r>
              <a:rPr lang="en-US"/>
              <a:t>ensure an effective carbon pricing</a:t>
            </a:r>
            <a:endParaRPr/>
          </a:p>
          <a:p>
            <a:pPr indent="0" lvl="0" marL="0" rtl="0" algn="just">
              <a:lnSpc>
                <a:spcPct val="90000"/>
              </a:lnSpc>
              <a:spcBef>
                <a:spcPts val="1000"/>
              </a:spcBef>
              <a:spcAft>
                <a:spcPts val="0"/>
              </a:spcAft>
              <a:buClr>
                <a:schemeClr val="dk1"/>
              </a:buClr>
              <a:buSzPts val="2800"/>
              <a:buNone/>
            </a:pPr>
            <a:r>
              <a:rPr b="1" lang="en-US"/>
              <a:t>Two main initiatives are under way:</a:t>
            </a:r>
            <a:endParaRPr/>
          </a:p>
          <a:p>
            <a:pPr indent="-228600" lvl="0" marL="228600" rtl="0" algn="just">
              <a:lnSpc>
                <a:spcPct val="90000"/>
              </a:lnSpc>
              <a:spcBef>
                <a:spcPts val="1000"/>
              </a:spcBef>
              <a:spcAft>
                <a:spcPts val="0"/>
              </a:spcAft>
              <a:buClr>
                <a:schemeClr val="dk1"/>
              </a:buClr>
              <a:buSzPts val="2800"/>
              <a:buChar char="•"/>
            </a:pPr>
            <a:r>
              <a:rPr lang="en-US"/>
              <a:t>Revision of the Energy Taxation Directive (ETD)</a:t>
            </a:r>
            <a:endParaRPr/>
          </a:p>
          <a:p>
            <a:pPr indent="-228600" lvl="0" marL="228600" rtl="0" algn="just">
              <a:lnSpc>
                <a:spcPct val="90000"/>
              </a:lnSpc>
              <a:spcBef>
                <a:spcPts val="1000"/>
              </a:spcBef>
              <a:spcAft>
                <a:spcPts val="0"/>
              </a:spcAft>
              <a:buClr>
                <a:schemeClr val="dk1"/>
              </a:buClr>
              <a:buSzPts val="2800"/>
              <a:buChar char="•"/>
            </a:pPr>
            <a:r>
              <a:rPr lang="en-US"/>
              <a:t>Development of a Carbon Border Adjustment Mechanism (CBA)</a:t>
            </a:r>
            <a:endParaRPr/>
          </a:p>
          <a:p>
            <a:pPr indent="-50800" lvl="0" marL="228600" rtl="0" algn="just">
              <a:lnSpc>
                <a:spcPct val="90000"/>
              </a:lnSpc>
              <a:spcBef>
                <a:spcPts val="1000"/>
              </a:spcBef>
              <a:spcAft>
                <a:spcPts val="0"/>
              </a:spcAft>
              <a:buClr>
                <a:schemeClr val="dk1"/>
              </a:buClr>
              <a:buSzPts val="280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14"/>
          <p:cNvSpPr txBox="1"/>
          <p:nvPr>
            <p:ph type="title"/>
          </p:nvPr>
        </p:nvSpPr>
        <p:spPr>
          <a:xfrm>
            <a:off x="382555" y="581434"/>
            <a:ext cx="13084433" cy="71454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800"/>
              <a:buFont typeface="Calibri"/>
              <a:buNone/>
            </a:pPr>
            <a:r>
              <a:rPr b="1" lang="en-US" sz="3800"/>
              <a:t>Greening taxation (2/3)</a:t>
            </a:r>
            <a:endParaRPr b="1" sz="3800"/>
          </a:p>
        </p:txBody>
      </p:sp>
      <p:sp>
        <p:nvSpPr>
          <p:cNvPr id="184" name="Google Shape;184;p14"/>
          <p:cNvSpPr txBox="1"/>
          <p:nvPr>
            <p:ph idx="1" type="body"/>
          </p:nvPr>
        </p:nvSpPr>
        <p:spPr>
          <a:xfrm>
            <a:off x="295275" y="1390261"/>
            <a:ext cx="11451966" cy="4385388"/>
          </a:xfrm>
          <a:prstGeom prst="rect">
            <a:avLst/>
          </a:prstGeom>
          <a:noFill/>
          <a:ln>
            <a:noFill/>
          </a:ln>
        </p:spPr>
        <p:txBody>
          <a:bodyPr anchorCtr="0" anchor="t" bIns="45700" lIns="91425" spcFirstLastPara="1" rIns="91425" wrap="square" tIns="45700">
            <a:normAutofit lnSpcReduction="10000"/>
          </a:bodyPr>
          <a:lstStyle/>
          <a:p>
            <a:pPr indent="0" lvl="0" marL="0" rtl="0" algn="just">
              <a:lnSpc>
                <a:spcPct val="90000"/>
              </a:lnSpc>
              <a:spcBef>
                <a:spcPts val="0"/>
              </a:spcBef>
              <a:spcAft>
                <a:spcPts val="0"/>
              </a:spcAft>
              <a:buClr>
                <a:srgbClr val="0B9B74"/>
              </a:buClr>
              <a:buSzPts val="2800"/>
              <a:buNone/>
            </a:pPr>
            <a:r>
              <a:rPr b="1" lang="en-US">
                <a:solidFill>
                  <a:srgbClr val="0B9B74"/>
                </a:solidFill>
              </a:rPr>
              <a:t>Revision of the Energy Taxation Directive (ETD)</a:t>
            </a:r>
            <a:endParaRPr/>
          </a:p>
          <a:p>
            <a:pPr indent="0" lvl="0" marL="0" rtl="0" algn="just">
              <a:lnSpc>
                <a:spcPct val="90000"/>
              </a:lnSpc>
              <a:spcBef>
                <a:spcPts val="1000"/>
              </a:spcBef>
              <a:spcAft>
                <a:spcPts val="0"/>
              </a:spcAft>
              <a:buClr>
                <a:schemeClr val="dk1"/>
              </a:buClr>
              <a:buSzPts val="2800"/>
              <a:buNone/>
            </a:pPr>
            <a:r>
              <a:rPr lang="en-US"/>
              <a:t>Following the evaluation of the ETD in September 2019, the conclusion is clear: the EU Energy Taxation Directive is no longer in line with the EU climate objectives, since: </a:t>
            </a:r>
            <a:endParaRPr/>
          </a:p>
          <a:p>
            <a:pPr indent="-228600" lvl="0" marL="228600" rtl="0" algn="just">
              <a:lnSpc>
                <a:spcPct val="90000"/>
              </a:lnSpc>
              <a:spcBef>
                <a:spcPts val="1000"/>
              </a:spcBef>
              <a:spcAft>
                <a:spcPts val="0"/>
              </a:spcAft>
              <a:buClr>
                <a:schemeClr val="dk1"/>
              </a:buClr>
              <a:buSzPts val="2800"/>
              <a:buChar char="•"/>
            </a:pPr>
            <a:r>
              <a:rPr lang="en-US"/>
              <a:t>It does not promote emission reductions, energy efficiency, or alternative low carbon / sustainable fuels. </a:t>
            </a:r>
            <a:endParaRPr/>
          </a:p>
          <a:p>
            <a:pPr indent="-228600" lvl="0" marL="228600" rtl="0" algn="just">
              <a:lnSpc>
                <a:spcPct val="90000"/>
              </a:lnSpc>
              <a:spcBef>
                <a:spcPts val="1000"/>
              </a:spcBef>
              <a:spcAft>
                <a:spcPts val="0"/>
              </a:spcAft>
              <a:buClr>
                <a:schemeClr val="dk1"/>
              </a:buClr>
              <a:buSzPts val="2800"/>
              <a:buChar char="•"/>
            </a:pPr>
            <a:r>
              <a:rPr lang="en-US"/>
              <a:t>It does not provide sufficient incentives for investments in clean technologies</a:t>
            </a:r>
            <a:endParaRPr/>
          </a:p>
          <a:p>
            <a:pPr indent="-228600" lvl="0" marL="228600" rtl="0" algn="just">
              <a:lnSpc>
                <a:spcPct val="90000"/>
              </a:lnSpc>
              <a:spcBef>
                <a:spcPts val="1000"/>
              </a:spcBef>
              <a:spcAft>
                <a:spcPts val="0"/>
              </a:spcAft>
              <a:buClr>
                <a:schemeClr val="dk1"/>
              </a:buClr>
              <a:buSzPts val="2800"/>
              <a:buChar char="•"/>
            </a:pPr>
            <a:r>
              <a:rPr lang="en-US"/>
              <a:t>Is not in line with other climate EU policies (EU Emission Trading System, Renewables Directive, Energy Efficiency Directive).</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15"/>
          <p:cNvSpPr txBox="1"/>
          <p:nvPr>
            <p:ph type="title"/>
          </p:nvPr>
        </p:nvSpPr>
        <p:spPr>
          <a:xfrm>
            <a:off x="382555" y="581434"/>
            <a:ext cx="13084433" cy="71454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800"/>
              <a:buFont typeface="Calibri"/>
              <a:buNone/>
            </a:pPr>
            <a:r>
              <a:rPr b="1" lang="en-US" sz="3800"/>
              <a:t>Greening taxation (3/3)</a:t>
            </a:r>
            <a:endParaRPr b="1" sz="3800"/>
          </a:p>
        </p:txBody>
      </p:sp>
      <p:sp>
        <p:nvSpPr>
          <p:cNvPr id="190" name="Google Shape;190;p15"/>
          <p:cNvSpPr txBox="1"/>
          <p:nvPr>
            <p:ph idx="1" type="body"/>
          </p:nvPr>
        </p:nvSpPr>
        <p:spPr>
          <a:xfrm>
            <a:off x="295275" y="1390261"/>
            <a:ext cx="11451966" cy="4385388"/>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rgbClr val="0B9B74"/>
              </a:buClr>
              <a:buSzPts val="2800"/>
              <a:buNone/>
            </a:pPr>
            <a:r>
              <a:rPr b="1" lang="en-US">
                <a:solidFill>
                  <a:srgbClr val="0B9B74"/>
                </a:solidFill>
              </a:rPr>
              <a:t>Development of a Carbon Border Adjustment Mechanism (CBA)</a:t>
            </a:r>
            <a:endParaRPr/>
          </a:p>
          <a:p>
            <a:pPr indent="0" lvl="0" marL="0" rtl="0" algn="just">
              <a:lnSpc>
                <a:spcPct val="90000"/>
              </a:lnSpc>
              <a:spcBef>
                <a:spcPts val="1000"/>
              </a:spcBef>
              <a:spcAft>
                <a:spcPts val="0"/>
              </a:spcAft>
              <a:buClr>
                <a:schemeClr val="dk1"/>
              </a:buClr>
              <a:buSzPts val="2800"/>
              <a:buNone/>
            </a:pPr>
            <a:r>
              <a:rPr lang="en-US"/>
              <a:t>In the EU, the carbon price for energy-intensive industry sectors is determined by the market through the EU Emission Trading Scheme (EU ETS), based on the 'cap and trade' principle. </a:t>
            </a:r>
            <a:endParaRPr/>
          </a:p>
          <a:p>
            <a:pPr indent="0" lvl="0" marL="0" rtl="0" algn="just">
              <a:lnSpc>
                <a:spcPct val="90000"/>
              </a:lnSpc>
              <a:spcBef>
                <a:spcPts val="1000"/>
              </a:spcBef>
              <a:spcAft>
                <a:spcPts val="0"/>
              </a:spcAft>
              <a:buClr>
                <a:schemeClr val="dk1"/>
              </a:buClr>
              <a:buSzPts val="2800"/>
              <a:buNone/>
            </a:pPr>
            <a:r>
              <a:rPr lang="en-US"/>
              <a:t>In this context, the CBA is an instrument that will support EU’s policy objectives to reduce greenhouse gas emissions, since it will ensure that the price of imports reflects more accurately their carbon content.</a:t>
            </a:r>
            <a:endParaRPr/>
          </a:p>
          <a:p>
            <a:pPr indent="0" lvl="0" marL="0" rtl="0" algn="just">
              <a:lnSpc>
                <a:spcPct val="90000"/>
              </a:lnSpc>
              <a:spcBef>
                <a:spcPts val="1000"/>
              </a:spcBef>
              <a:spcAft>
                <a:spcPts val="0"/>
              </a:spcAft>
              <a:buClr>
                <a:schemeClr val="dk1"/>
              </a:buClr>
              <a:buSzPts val="2800"/>
              <a:buNone/>
            </a:pPr>
            <a:r>
              <a:rPr lang="en-US"/>
              <a:t>In terms of timing, the CBA being linked to the pricing of carbon, it may be proposed in parallel with the revision of the ETS.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16"/>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Green budgeting (1/4)</a:t>
            </a:r>
            <a:endParaRPr b="1"/>
          </a:p>
        </p:txBody>
      </p:sp>
      <p:sp>
        <p:nvSpPr>
          <p:cNvPr id="196" name="Google Shape;196;p16"/>
          <p:cNvSpPr txBox="1"/>
          <p:nvPr>
            <p:ph idx="1" type="body"/>
          </p:nvPr>
        </p:nvSpPr>
        <p:spPr>
          <a:xfrm>
            <a:off x="295275" y="1602274"/>
            <a:ext cx="11451966" cy="3828143"/>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rgbClr val="0B9B74"/>
              </a:buClr>
              <a:buSzPts val="2800"/>
              <a:buNone/>
            </a:pPr>
            <a:r>
              <a:rPr lang="en-US">
                <a:solidFill>
                  <a:srgbClr val="0B9B74"/>
                </a:solidFill>
              </a:rPr>
              <a:t>Green budgeting is defined as a form of ‘priority budgeting’, aimed at aligning resources and incentives towards a government’s specific priorities. Green budgeting includes all efforts to align the budgetary process with environmental goals.</a:t>
            </a:r>
            <a:endParaRPr/>
          </a:p>
          <a:p>
            <a:pPr indent="0" lvl="0" marL="0" rtl="0" algn="ctr">
              <a:lnSpc>
                <a:spcPct val="90000"/>
              </a:lnSpc>
              <a:spcBef>
                <a:spcPts val="1000"/>
              </a:spcBef>
              <a:spcAft>
                <a:spcPts val="0"/>
              </a:spcAft>
              <a:buClr>
                <a:schemeClr val="dk1"/>
              </a:buClr>
              <a:buSzPts val="2800"/>
              <a:buNone/>
            </a:pPr>
            <a:r>
              <a:t/>
            </a:r>
            <a:endParaRPr>
              <a:solidFill>
                <a:srgbClr val="0B9B74"/>
              </a:solidFill>
            </a:endParaRPr>
          </a:p>
          <a:p>
            <a:pPr indent="-228600" lvl="0" marL="228600" rtl="0" algn="just">
              <a:lnSpc>
                <a:spcPct val="90000"/>
              </a:lnSpc>
              <a:spcBef>
                <a:spcPts val="1000"/>
              </a:spcBef>
              <a:spcAft>
                <a:spcPts val="0"/>
              </a:spcAft>
              <a:buClr>
                <a:schemeClr val="dk1"/>
              </a:buClr>
              <a:buSzPts val="2800"/>
              <a:buChar char="•"/>
            </a:pPr>
            <a:r>
              <a:rPr lang="en-US"/>
              <a:t>Greening the national budgets is an important part of the ecological transition, thus delivering the European Green Deal agenda</a:t>
            </a:r>
            <a:endParaRPr/>
          </a:p>
          <a:p>
            <a:pPr indent="-228600" lvl="0" marL="228600" rtl="0" algn="just">
              <a:lnSpc>
                <a:spcPct val="90000"/>
              </a:lnSpc>
              <a:spcBef>
                <a:spcPts val="1000"/>
              </a:spcBef>
              <a:spcAft>
                <a:spcPts val="0"/>
              </a:spcAft>
              <a:buClr>
                <a:schemeClr val="dk1"/>
              </a:buClr>
              <a:buSzPts val="2800"/>
              <a:buChar char="•"/>
            </a:pPr>
            <a:r>
              <a:rPr lang="en-US"/>
              <a:t>National budgets are the key expression of how a how a government will implement its missions and objectives.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17"/>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Green budgeting (2/4)</a:t>
            </a:r>
            <a:endParaRPr b="1"/>
          </a:p>
        </p:txBody>
      </p:sp>
      <p:sp>
        <p:nvSpPr>
          <p:cNvPr id="202" name="Google Shape;202;p17"/>
          <p:cNvSpPr txBox="1"/>
          <p:nvPr>
            <p:ph idx="1" type="body"/>
          </p:nvPr>
        </p:nvSpPr>
        <p:spPr>
          <a:xfrm>
            <a:off x="380999" y="1397000"/>
            <a:ext cx="11563350" cy="4351338"/>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chemeClr val="dk1"/>
              </a:buClr>
              <a:buSzPts val="2800"/>
              <a:buChar char="•"/>
            </a:pPr>
            <a:r>
              <a:rPr lang="en-US"/>
              <a:t>The overall “greenness” of a budget is a necessary step to promote consistency vis-à-vis environmental objectives. </a:t>
            </a:r>
            <a:endParaRPr/>
          </a:p>
          <a:p>
            <a:pPr indent="-228600" lvl="0" marL="228600" rtl="0" algn="just">
              <a:lnSpc>
                <a:spcPct val="90000"/>
              </a:lnSpc>
              <a:spcBef>
                <a:spcPts val="1000"/>
              </a:spcBef>
              <a:spcAft>
                <a:spcPts val="0"/>
              </a:spcAft>
              <a:buClr>
                <a:schemeClr val="dk1"/>
              </a:buClr>
              <a:buSzPts val="2800"/>
              <a:buChar char="•"/>
            </a:pPr>
            <a:r>
              <a:rPr lang="en-US"/>
              <a:t>Green budgeting also includes evaluating environmental impact of budgetary or fiscal policies and assessing their coherence towards the delivery of national, European and International commitments. </a:t>
            </a:r>
            <a:endParaRPr/>
          </a:p>
          <a:p>
            <a:pPr indent="-228600" lvl="0" marL="228600" rtl="0" algn="just">
              <a:lnSpc>
                <a:spcPct val="90000"/>
              </a:lnSpc>
              <a:spcBef>
                <a:spcPts val="1000"/>
              </a:spcBef>
              <a:spcAft>
                <a:spcPts val="0"/>
              </a:spcAft>
              <a:buClr>
                <a:schemeClr val="dk1"/>
              </a:buClr>
              <a:buSzPts val="2800"/>
              <a:buChar char="•"/>
            </a:pPr>
            <a:r>
              <a:rPr lang="en-US"/>
              <a:t>For the budgetary process of green budgeting the environmental contributions of budgetary items are identified and assessed with respect to specific performance indicators, with the objective of better aligning budgetary policies with environmental goals. </a:t>
            </a:r>
            <a:endParaRPr/>
          </a:p>
          <a:p>
            <a:pPr indent="-50800" lvl="0" marL="228600" rtl="0" algn="just">
              <a:lnSpc>
                <a:spcPct val="90000"/>
              </a:lnSpc>
              <a:spcBef>
                <a:spcPts val="1000"/>
              </a:spcBef>
              <a:spcAft>
                <a:spcPts val="0"/>
              </a:spcAft>
              <a:buClr>
                <a:schemeClr val="dk1"/>
              </a:buClr>
              <a:buSzPts val="2800"/>
              <a:buNone/>
            </a:pPr>
            <a:r>
              <a:t/>
            </a:r>
            <a:endParaRPr/>
          </a:p>
          <a:p>
            <a:pPr indent="-50800" lvl="0" marL="228600" rtl="0" algn="just">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18"/>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Green budgeting (3/4)</a:t>
            </a:r>
            <a:endParaRPr b="1"/>
          </a:p>
        </p:txBody>
      </p:sp>
      <p:sp>
        <p:nvSpPr>
          <p:cNvPr id="208" name="Google Shape;208;p18"/>
          <p:cNvSpPr txBox="1"/>
          <p:nvPr>
            <p:ph idx="1" type="body"/>
          </p:nvPr>
        </p:nvSpPr>
        <p:spPr>
          <a:xfrm>
            <a:off x="380999"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800"/>
              <a:buNone/>
            </a:pPr>
            <a:r>
              <a:rPr lang="en-US"/>
              <a:t>In December 2017, France, Mexico and the OECD launched the </a:t>
            </a:r>
            <a:r>
              <a:rPr b="1" lang="en-US">
                <a:solidFill>
                  <a:srgbClr val="54A838"/>
                </a:solidFill>
              </a:rPr>
              <a:t>Paris Collaborative on Green Budgeting</a:t>
            </a:r>
            <a:r>
              <a:rPr lang="en-US"/>
              <a:t> that puts forward </a:t>
            </a:r>
            <a:r>
              <a:rPr b="1" lang="en-US">
                <a:solidFill>
                  <a:srgbClr val="54A838"/>
                </a:solidFill>
              </a:rPr>
              <a:t>eight principles</a:t>
            </a:r>
            <a:r>
              <a:rPr lang="en-US"/>
              <a:t>: </a:t>
            </a:r>
            <a:endParaRPr/>
          </a:p>
          <a:p>
            <a:pPr indent="-50800" lvl="0" marL="228600" rtl="0" algn="just">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grpSp>
        <p:nvGrpSpPr>
          <p:cNvPr id="209" name="Google Shape;209;p18"/>
          <p:cNvGrpSpPr/>
          <p:nvPr/>
        </p:nvGrpSpPr>
        <p:grpSpPr>
          <a:xfrm>
            <a:off x="779896" y="2727731"/>
            <a:ext cx="11027332" cy="2654728"/>
            <a:chOff x="3771" y="365877"/>
            <a:chExt cx="11027332" cy="2654728"/>
          </a:xfrm>
        </p:grpSpPr>
        <p:sp>
          <p:nvSpPr>
            <p:cNvPr id="210" name="Google Shape;210;p18"/>
            <p:cNvSpPr/>
            <p:nvPr/>
          </p:nvSpPr>
          <p:spPr>
            <a:xfrm>
              <a:off x="3771" y="365877"/>
              <a:ext cx="2042098" cy="1225259"/>
            </a:xfrm>
            <a:prstGeom prst="rect">
              <a:avLst/>
            </a:prstGeom>
            <a:solidFill>
              <a:srgbClr val="A3C1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8"/>
            <p:cNvSpPr txBox="1"/>
            <p:nvPr/>
          </p:nvSpPr>
          <p:spPr>
            <a:xfrm>
              <a:off x="3771" y="365877"/>
              <a:ext cx="2042098" cy="122525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lang="en-US" sz="1500">
                  <a:solidFill>
                    <a:schemeClr val="dk1"/>
                  </a:solidFill>
                  <a:latin typeface="Calibri"/>
                  <a:ea typeface="Calibri"/>
                  <a:cs typeface="Calibri"/>
                  <a:sym typeface="Calibri"/>
                </a:rPr>
                <a:t>1) comprehensive assessment of the budgetary impact on environmental</a:t>
              </a:r>
              <a:endParaRPr b="1" sz="1500">
                <a:solidFill>
                  <a:schemeClr val="dk1"/>
                </a:solidFill>
                <a:latin typeface="Calibri"/>
                <a:ea typeface="Calibri"/>
                <a:cs typeface="Calibri"/>
                <a:sym typeface="Calibri"/>
              </a:endParaRPr>
            </a:p>
          </p:txBody>
        </p:sp>
        <p:sp>
          <p:nvSpPr>
            <p:cNvPr id="212" name="Google Shape;212;p18"/>
            <p:cNvSpPr/>
            <p:nvPr/>
          </p:nvSpPr>
          <p:spPr>
            <a:xfrm>
              <a:off x="2250080" y="365877"/>
              <a:ext cx="2042098" cy="1225259"/>
            </a:xfrm>
            <a:prstGeom prst="rect">
              <a:avLst/>
            </a:prstGeom>
            <a:solidFill>
              <a:srgbClr val="A3C1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8"/>
            <p:cNvSpPr txBox="1"/>
            <p:nvPr/>
          </p:nvSpPr>
          <p:spPr>
            <a:xfrm>
              <a:off x="2250080" y="365877"/>
              <a:ext cx="2042098" cy="122525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lang="en-US" sz="1500">
                  <a:solidFill>
                    <a:schemeClr val="dk1"/>
                  </a:solidFill>
                  <a:latin typeface="Calibri"/>
                  <a:ea typeface="Calibri"/>
                  <a:cs typeface="Calibri"/>
                  <a:sym typeface="Calibri"/>
                </a:rPr>
                <a:t>Commitments</a:t>
              </a:r>
              <a:endParaRPr b="1" sz="1500">
                <a:solidFill>
                  <a:schemeClr val="dk1"/>
                </a:solidFill>
                <a:latin typeface="Calibri"/>
                <a:ea typeface="Calibri"/>
                <a:cs typeface="Calibri"/>
                <a:sym typeface="Calibri"/>
              </a:endParaRPr>
            </a:p>
          </p:txBody>
        </p:sp>
        <p:sp>
          <p:nvSpPr>
            <p:cNvPr id="214" name="Google Shape;214;p18"/>
            <p:cNvSpPr/>
            <p:nvPr/>
          </p:nvSpPr>
          <p:spPr>
            <a:xfrm>
              <a:off x="4496388" y="365877"/>
              <a:ext cx="2042098" cy="1225259"/>
            </a:xfrm>
            <a:prstGeom prst="rect">
              <a:avLst/>
            </a:prstGeom>
            <a:solidFill>
              <a:srgbClr val="A3C1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18"/>
            <p:cNvSpPr txBox="1"/>
            <p:nvPr/>
          </p:nvSpPr>
          <p:spPr>
            <a:xfrm>
              <a:off x="4496388" y="365877"/>
              <a:ext cx="2042098" cy="122525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lang="en-US" sz="1500">
                  <a:solidFill>
                    <a:schemeClr val="dk1"/>
                  </a:solidFill>
                  <a:latin typeface="Calibri"/>
                  <a:ea typeface="Calibri"/>
                  <a:cs typeface="Calibri"/>
                  <a:sym typeface="Calibri"/>
                </a:rPr>
                <a:t>2) gathering and collecting evidence</a:t>
              </a:r>
              <a:endParaRPr b="1" sz="1500">
                <a:solidFill>
                  <a:schemeClr val="dk1"/>
                </a:solidFill>
                <a:latin typeface="Calibri"/>
                <a:ea typeface="Calibri"/>
                <a:cs typeface="Calibri"/>
                <a:sym typeface="Calibri"/>
              </a:endParaRPr>
            </a:p>
          </p:txBody>
        </p:sp>
        <p:sp>
          <p:nvSpPr>
            <p:cNvPr id="216" name="Google Shape;216;p18"/>
            <p:cNvSpPr/>
            <p:nvPr/>
          </p:nvSpPr>
          <p:spPr>
            <a:xfrm>
              <a:off x="6742697" y="365877"/>
              <a:ext cx="2042098" cy="1225259"/>
            </a:xfrm>
            <a:prstGeom prst="rect">
              <a:avLst/>
            </a:prstGeom>
            <a:solidFill>
              <a:srgbClr val="A3C1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8"/>
            <p:cNvSpPr txBox="1"/>
            <p:nvPr/>
          </p:nvSpPr>
          <p:spPr>
            <a:xfrm>
              <a:off x="6742697" y="365877"/>
              <a:ext cx="2042098" cy="122525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lang="en-US" sz="1500">
                  <a:solidFill>
                    <a:schemeClr val="dk1"/>
                  </a:solidFill>
                  <a:latin typeface="Calibri"/>
                  <a:ea typeface="Calibri"/>
                  <a:cs typeface="Calibri"/>
                  <a:sym typeface="Calibri"/>
                </a:rPr>
                <a:t>3) coherence of approaches and policies</a:t>
              </a:r>
              <a:endParaRPr b="1" sz="1500">
                <a:solidFill>
                  <a:schemeClr val="dk1"/>
                </a:solidFill>
                <a:latin typeface="Calibri"/>
                <a:ea typeface="Calibri"/>
                <a:cs typeface="Calibri"/>
                <a:sym typeface="Calibri"/>
              </a:endParaRPr>
            </a:p>
          </p:txBody>
        </p:sp>
        <p:sp>
          <p:nvSpPr>
            <p:cNvPr id="218" name="Google Shape;218;p18"/>
            <p:cNvSpPr/>
            <p:nvPr/>
          </p:nvSpPr>
          <p:spPr>
            <a:xfrm>
              <a:off x="8989005" y="365877"/>
              <a:ext cx="2042098" cy="1225259"/>
            </a:xfrm>
            <a:prstGeom prst="rect">
              <a:avLst/>
            </a:prstGeom>
            <a:solidFill>
              <a:srgbClr val="A3C1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18"/>
            <p:cNvSpPr txBox="1"/>
            <p:nvPr/>
          </p:nvSpPr>
          <p:spPr>
            <a:xfrm>
              <a:off x="8989005" y="365877"/>
              <a:ext cx="2042098" cy="122525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lang="en-US" sz="1500">
                  <a:solidFill>
                    <a:schemeClr val="dk1"/>
                  </a:solidFill>
                  <a:latin typeface="Calibri"/>
                  <a:ea typeface="Calibri"/>
                  <a:cs typeface="Calibri"/>
                  <a:sym typeface="Calibri"/>
                </a:rPr>
                <a:t>4) credibility</a:t>
              </a:r>
              <a:endParaRPr b="1" sz="1500">
                <a:solidFill>
                  <a:schemeClr val="dk1"/>
                </a:solidFill>
                <a:latin typeface="Calibri"/>
                <a:ea typeface="Calibri"/>
                <a:cs typeface="Calibri"/>
                <a:sym typeface="Calibri"/>
              </a:endParaRPr>
            </a:p>
          </p:txBody>
        </p:sp>
        <p:sp>
          <p:nvSpPr>
            <p:cNvPr id="220" name="Google Shape;220;p18"/>
            <p:cNvSpPr/>
            <p:nvPr/>
          </p:nvSpPr>
          <p:spPr>
            <a:xfrm>
              <a:off x="3771" y="1795346"/>
              <a:ext cx="2042098" cy="1225259"/>
            </a:xfrm>
            <a:prstGeom prst="rect">
              <a:avLst/>
            </a:prstGeom>
            <a:solidFill>
              <a:srgbClr val="A3C1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8"/>
            <p:cNvSpPr txBox="1"/>
            <p:nvPr/>
          </p:nvSpPr>
          <p:spPr>
            <a:xfrm>
              <a:off x="3771" y="1795346"/>
              <a:ext cx="2042098" cy="122525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lang="en-US" sz="1500">
                  <a:solidFill>
                    <a:schemeClr val="dk1"/>
                  </a:solidFill>
                  <a:latin typeface="Calibri"/>
                  <a:ea typeface="Calibri"/>
                  <a:cs typeface="Calibri"/>
                  <a:sym typeface="Calibri"/>
                </a:rPr>
                <a:t>of commitments</a:t>
              </a:r>
              <a:endParaRPr b="1" sz="1500">
                <a:solidFill>
                  <a:schemeClr val="dk1"/>
                </a:solidFill>
                <a:latin typeface="Calibri"/>
                <a:ea typeface="Calibri"/>
                <a:cs typeface="Calibri"/>
                <a:sym typeface="Calibri"/>
              </a:endParaRPr>
            </a:p>
          </p:txBody>
        </p:sp>
        <p:sp>
          <p:nvSpPr>
            <p:cNvPr id="222" name="Google Shape;222;p18"/>
            <p:cNvSpPr/>
            <p:nvPr/>
          </p:nvSpPr>
          <p:spPr>
            <a:xfrm>
              <a:off x="2250080" y="1795346"/>
              <a:ext cx="2042098" cy="1225259"/>
            </a:xfrm>
            <a:prstGeom prst="rect">
              <a:avLst/>
            </a:prstGeom>
            <a:solidFill>
              <a:srgbClr val="A3C1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18"/>
            <p:cNvSpPr txBox="1"/>
            <p:nvPr/>
          </p:nvSpPr>
          <p:spPr>
            <a:xfrm>
              <a:off x="2250080" y="1795346"/>
              <a:ext cx="2042098" cy="122525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lang="en-US" sz="1500">
                  <a:solidFill>
                    <a:schemeClr val="dk1"/>
                  </a:solidFill>
                  <a:latin typeface="Calibri"/>
                  <a:ea typeface="Calibri"/>
                  <a:cs typeface="Calibri"/>
                  <a:sym typeface="Calibri"/>
                </a:rPr>
                <a:t>5) transparency</a:t>
              </a:r>
              <a:endParaRPr b="1" sz="1500">
                <a:solidFill>
                  <a:schemeClr val="dk1"/>
                </a:solidFill>
                <a:latin typeface="Calibri"/>
                <a:ea typeface="Calibri"/>
                <a:cs typeface="Calibri"/>
                <a:sym typeface="Calibri"/>
              </a:endParaRPr>
            </a:p>
          </p:txBody>
        </p:sp>
        <p:sp>
          <p:nvSpPr>
            <p:cNvPr id="224" name="Google Shape;224;p18"/>
            <p:cNvSpPr/>
            <p:nvPr/>
          </p:nvSpPr>
          <p:spPr>
            <a:xfrm>
              <a:off x="4496388" y="1795346"/>
              <a:ext cx="2042098" cy="1225259"/>
            </a:xfrm>
            <a:prstGeom prst="rect">
              <a:avLst/>
            </a:prstGeom>
            <a:solidFill>
              <a:srgbClr val="A3C1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8"/>
            <p:cNvSpPr txBox="1"/>
            <p:nvPr/>
          </p:nvSpPr>
          <p:spPr>
            <a:xfrm>
              <a:off x="4496388" y="1795346"/>
              <a:ext cx="2042098" cy="122525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lang="en-US" sz="1500">
                  <a:solidFill>
                    <a:schemeClr val="dk1"/>
                  </a:solidFill>
                  <a:latin typeface="Calibri"/>
                  <a:ea typeface="Calibri"/>
                  <a:cs typeface="Calibri"/>
                  <a:sym typeface="Calibri"/>
                </a:rPr>
                <a:t>6) fully integrating the environmental perspective into existing budget processes</a:t>
              </a:r>
              <a:endParaRPr b="1" sz="1500">
                <a:solidFill>
                  <a:schemeClr val="dk1"/>
                </a:solidFill>
                <a:latin typeface="Calibri"/>
                <a:ea typeface="Calibri"/>
                <a:cs typeface="Calibri"/>
                <a:sym typeface="Calibri"/>
              </a:endParaRPr>
            </a:p>
          </p:txBody>
        </p:sp>
        <p:sp>
          <p:nvSpPr>
            <p:cNvPr id="226" name="Google Shape;226;p18"/>
            <p:cNvSpPr/>
            <p:nvPr/>
          </p:nvSpPr>
          <p:spPr>
            <a:xfrm>
              <a:off x="6742697" y="1795346"/>
              <a:ext cx="2042098" cy="1225259"/>
            </a:xfrm>
            <a:prstGeom prst="rect">
              <a:avLst/>
            </a:prstGeom>
            <a:solidFill>
              <a:srgbClr val="A3C1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8"/>
            <p:cNvSpPr txBox="1"/>
            <p:nvPr/>
          </p:nvSpPr>
          <p:spPr>
            <a:xfrm>
              <a:off x="6742697" y="1795346"/>
              <a:ext cx="2042098" cy="122525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lang="en-US" sz="1500">
                  <a:solidFill>
                    <a:schemeClr val="dk1"/>
                  </a:solidFill>
                  <a:latin typeface="Calibri"/>
                  <a:ea typeface="Calibri"/>
                  <a:cs typeface="Calibri"/>
                  <a:sym typeface="Calibri"/>
                </a:rPr>
                <a:t>7) ensuring fiscal sustainability, </a:t>
              </a:r>
              <a:endParaRPr b="1" sz="1500">
                <a:solidFill>
                  <a:schemeClr val="dk1"/>
                </a:solidFill>
                <a:latin typeface="Calibri"/>
                <a:ea typeface="Calibri"/>
                <a:cs typeface="Calibri"/>
                <a:sym typeface="Calibri"/>
              </a:endParaRPr>
            </a:p>
          </p:txBody>
        </p:sp>
        <p:sp>
          <p:nvSpPr>
            <p:cNvPr id="228" name="Google Shape;228;p18"/>
            <p:cNvSpPr/>
            <p:nvPr/>
          </p:nvSpPr>
          <p:spPr>
            <a:xfrm>
              <a:off x="8989005" y="1795346"/>
              <a:ext cx="2042098" cy="1225259"/>
            </a:xfrm>
            <a:prstGeom prst="rect">
              <a:avLst/>
            </a:prstGeom>
            <a:solidFill>
              <a:srgbClr val="A3C14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18"/>
            <p:cNvSpPr txBox="1"/>
            <p:nvPr/>
          </p:nvSpPr>
          <p:spPr>
            <a:xfrm>
              <a:off x="8989005" y="1795346"/>
              <a:ext cx="2042098" cy="122525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alibri"/>
                <a:buNone/>
              </a:pPr>
              <a:r>
                <a:rPr b="1" lang="en-US" sz="1500">
                  <a:solidFill>
                    <a:schemeClr val="dk1"/>
                  </a:solidFill>
                  <a:latin typeface="Calibri"/>
                  <a:ea typeface="Calibri"/>
                  <a:cs typeface="Calibri"/>
                  <a:sym typeface="Calibri"/>
                </a:rPr>
                <a:t>8) a whole-of-government (or comprehensive) approach</a:t>
              </a:r>
              <a:endParaRPr b="1" sz="1500">
                <a:solidFill>
                  <a:schemeClr val="dk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19"/>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Green budgeting (4/4)</a:t>
            </a:r>
            <a:endParaRPr b="1"/>
          </a:p>
        </p:txBody>
      </p:sp>
      <p:sp>
        <p:nvSpPr>
          <p:cNvPr id="235" name="Google Shape;235;p19"/>
          <p:cNvSpPr txBox="1"/>
          <p:nvPr>
            <p:ph idx="1" type="body"/>
          </p:nvPr>
        </p:nvSpPr>
        <p:spPr>
          <a:xfrm>
            <a:off x="380999" y="1397000"/>
            <a:ext cx="11563350" cy="4351338"/>
          </a:xfrm>
          <a:prstGeom prst="rect">
            <a:avLst/>
          </a:prstGeom>
          <a:noFill/>
          <a:ln>
            <a:noFill/>
          </a:ln>
        </p:spPr>
        <p:txBody>
          <a:bodyPr anchorCtr="0" anchor="t" bIns="45700" lIns="91425" spcFirstLastPara="1" rIns="91425" wrap="square" tIns="45700">
            <a:normAutofit fontScale="77500" lnSpcReduction="20000"/>
          </a:bodyPr>
          <a:lstStyle/>
          <a:p>
            <a:pPr indent="0" lvl="0" marL="0" rtl="0" algn="just">
              <a:lnSpc>
                <a:spcPct val="90000"/>
              </a:lnSpc>
              <a:spcBef>
                <a:spcPts val="0"/>
              </a:spcBef>
              <a:spcAft>
                <a:spcPts val="0"/>
              </a:spcAft>
              <a:buClr>
                <a:schemeClr val="dk1"/>
              </a:buClr>
              <a:buSzPct val="100000"/>
              <a:buNone/>
            </a:pPr>
            <a:r>
              <a:rPr lang="en-US"/>
              <a:t>The assessment of the greenness of budgetary items is a challenging task. The ‘greenness’ can be considered based on the below distinctions: </a:t>
            </a:r>
            <a:endParaRPr/>
          </a:p>
          <a:p>
            <a:pPr indent="-228600" lvl="0" marL="228600" rtl="0" algn="just">
              <a:lnSpc>
                <a:spcPct val="90000"/>
              </a:lnSpc>
              <a:spcBef>
                <a:spcPts val="1000"/>
              </a:spcBef>
              <a:spcAft>
                <a:spcPts val="0"/>
              </a:spcAft>
              <a:buClr>
                <a:schemeClr val="dk1"/>
              </a:buClr>
              <a:buSzPct val="100000"/>
              <a:buChar char="•"/>
            </a:pPr>
            <a:r>
              <a:rPr lang="en-US"/>
              <a:t>The </a:t>
            </a:r>
            <a:r>
              <a:rPr b="1" lang="en-US" u="sng">
                <a:solidFill>
                  <a:srgbClr val="54A838"/>
                </a:solidFill>
              </a:rPr>
              <a:t>impact</a:t>
            </a:r>
            <a:r>
              <a:rPr lang="en-US"/>
              <a:t> of a budgetary item on the environment through an ex-ante estimation or an ex-post analysis with specific quantitative indicators examined over a specific period. For example, the CO2 emissions over a ten-year period of an investment in a new building complex.</a:t>
            </a:r>
            <a:endParaRPr/>
          </a:p>
          <a:p>
            <a:pPr indent="-228600" lvl="0" marL="228600" rtl="0" algn="just">
              <a:lnSpc>
                <a:spcPct val="90000"/>
              </a:lnSpc>
              <a:spcBef>
                <a:spcPts val="1000"/>
              </a:spcBef>
              <a:spcAft>
                <a:spcPts val="0"/>
              </a:spcAft>
              <a:buClr>
                <a:schemeClr val="dk1"/>
              </a:buClr>
              <a:buSzPct val="100000"/>
              <a:buChar char="•"/>
            </a:pPr>
            <a:r>
              <a:rPr lang="en-US"/>
              <a:t>The </a:t>
            </a:r>
            <a:r>
              <a:rPr b="1" lang="en-US" u="sng">
                <a:solidFill>
                  <a:srgbClr val="54A838"/>
                </a:solidFill>
              </a:rPr>
              <a:t>contribution</a:t>
            </a:r>
            <a:r>
              <a:rPr lang="en-US"/>
              <a:t> of a budgetary item to the environment results from a prediction of how the specific item could impact an environmental objective. Differently from the impact, such prediction would not rely on the estimation of specific quantitative indicators, but rather on an ex-ante assessment of what could be green or brown. For example, the positive expected contribution of a fuel tax on climate change or pollution. An assessment of a contribution faces challenges related to specific nature of the environmental goals, as discussed in section 2.2.</a:t>
            </a:r>
            <a:endParaRPr/>
          </a:p>
          <a:p>
            <a:pPr indent="-228600" lvl="0" marL="228600" rtl="0" algn="just">
              <a:lnSpc>
                <a:spcPct val="90000"/>
              </a:lnSpc>
              <a:spcBef>
                <a:spcPts val="1000"/>
              </a:spcBef>
              <a:spcAft>
                <a:spcPts val="0"/>
              </a:spcAft>
              <a:buClr>
                <a:schemeClr val="dk1"/>
              </a:buClr>
              <a:buSzPct val="100000"/>
              <a:buChar char="•"/>
            </a:pPr>
            <a:r>
              <a:rPr lang="en-US"/>
              <a:t>The purpose of a budgetary item, instead, identifies the reason and overriding objective underpinning that item. For example, a fuel tax has an environmental purpose, as well as an environmental contribution and an expected impact. However, a tax on cigarettes has health as the main purpose but contributes to the environment with a specific impact, as it reduces pollution from smoke and cigarette-related waste.</a:t>
            </a:r>
            <a:endParaRPr/>
          </a:p>
          <a:p>
            <a:pPr indent="-90804"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General Information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20"/>
          <p:cNvSpPr txBox="1"/>
          <p:nvPr>
            <p:ph type="title"/>
          </p:nvPr>
        </p:nvSpPr>
        <p:spPr>
          <a:xfrm>
            <a:off x="102635" y="489101"/>
            <a:ext cx="12708295" cy="71454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800"/>
              <a:buFont typeface="Calibri"/>
              <a:buNone/>
            </a:pPr>
            <a:r>
              <a:rPr b="1" lang="en-US" sz="3800"/>
              <a:t>State aid for climate, environmental protection &amp; energy</a:t>
            </a:r>
            <a:endParaRPr b="1" sz="3800"/>
          </a:p>
        </p:txBody>
      </p:sp>
      <p:sp>
        <p:nvSpPr>
          <p:cNvPr id="241" name="Google Shape;241;p20"/>
          <p:cNvSpPr txBox="1"/>
          <p:nvPr>
            <p:ph idx="1" type="body"/>
          </p:nvPr>
        </p:nvSpPr>
        <p:spPr>
          <a:xfrm>
            <a:off x="295275" y="1390261"/>
            <a:ext cx="11451966" cy="4264089"/>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rgbClr val="0B9B74"/>
              </a:buClr>
              <a:buSzPct val="100000"/>
              <a:buNone/>
            </a:pPr>
            <a:r>
              <a:rPr lang="en-US">
                <a:solidFill>
                  <a:srgbClr val="0B9B74"/>
                </a:solidFill>
              </a:rPr>
              <a:t>Competition policy and State aid rules are key elements to be considered in enabling and supporting the EGD policy objectives' fulfillment.  </a:t>
            </a:r>
            <a:endParaRPr/>
          </a:p>
          <a:p>
            <a:pPr indent="-228600" lvl="0" marL="228600" rtl="0" algn="just">
              <a:lnSpc>
                <a:spcPct val="90000"/>
              </a:lnSpc>
              <a:spcBef>
                <a:spcPts val="1000"/>
              </a:spcBef>
              <a:spcAft>
                <a:spcPts val="0"/>
              </a:spcAft>
              <a:buClr>
                <a:schemeClr val="dk1"/>
              </a:buClr>
              <a:buSzPct val="100000"/>
              <a:buChar char="•"/>
            </a:pPr>
            <a:r>
              <a:rPr lang="en-US"/>
              <a:t>In February 2022 EC published the Communication (2022/C 80/01) on Guidelines on State aid for climate, environmental protection and energy</a:t>
            </a:r>
            <a:endParaRPr/>
          </a:p>
          <a:p>
            <a:pPr indent="-228600" lvl="0" marL="228600" rtl="0" algn="just">
              <a:lnSpc>
                <a:spcPct val="90000"/>
              </a:lnSpc>
              <a:spcBef>
                <a:spcPts val="1000"/>
              </a:spcBef>
              <a:spcAft>
                <a:spcPts val="0"/>
              </a:spcAft>
              <a:buClr>
                <a:schemeClr val="dk1"/>
              </a:buClr>
              <a:buSzPct val="100000"/>
              <a:buChar char="•"/>
            </a:pPr>
            <a:r>
              <a:rPr lang="en-US"/>
              <a:t>The guidelines apply to State aid granted for the development of economic activities related to environmental protection, as well as activities in the energy sector. They do not apply to: </a:t>
            </a:r>
            <a:endParaRPr/>
          </a:p>
          <a:p>
            <a:pPr indent="-228600" lvl="1" marL="685800" rtl="0" algn="just">
              <a:lnSpc>
                <a:spcPct val="90000"/>
              </a:lnSpc>
              <a:spcBef>
                <a:spcPts val="500"/>
              </a:spcBef>
              <a:spcAft>
                <a:spcPts val="0"/>
              </a:spcAft>
              <a:buClr>
                <a:schemeClr val="dk1"/>
              </a:buClr>
              <a:buSzPct val="100000"/>
              <a:buChar char="•"/>
            </a:pPr>
            <a:r>
              <a:rPr i="1" lang="en-US"/>
              <a:t>State aid for the design and manufacture of environmentally-friendly products, machinery, equipment etc </a:t>
            </a:r>
            <a:endParaRPr/>
          </a:p>
          <a:p>
            <a:pPr indent="-228600" lvl="1" marL="685800" rtl="0" algn="just">
              <a:lnSpc>
                <a:spcPct val="90000"/>
              </a:lnSpc>
              <a:spcBef>
                <a:spcPts val="500"/>
              </a:spcBef>
              <a:spcAft>
                <a:spcPts val="0"/>
              </a:spcAft>
              <a:buClr>
                <a:schemeClr val="dk1"/>
              </a:buClr>
              <a:buSzPct val="100000"/>
              <a:buChar char="•"/>
            </a:pPr>
            <a:r>
              <a:rPr i="1" lang="en-US"/>
              <a:t>State aid for research, development and innovation </a:t>
            </a:r>
            <a:endParaRPr/>
          </a:p>
          <a:p>
            <a:pPr indent="-228600" lvl="1" marL="685800" rtl="0" algn="just">
              <a:lnSpc>
                <a:spcPct val="90000"/>
              </a:lnSpc>
              <a:spcBef>
                <a:spcPts val="500"/>
              </a:spcBef>
              <a:spcAft>
                <a:spcPts val="0"/>
              </a:spcAft>
              <a:buClr>
                <a:schemeClr val="dk1"/>
              </a:buClr>
              <a:buSzPct val="100000"/>
              <a:buChar char="•"/>
            </a:pPr>
            <a:r>
              <a:rPr i="1" lang="en-US"/>
              <a:t>State aid covered by the rules on State aid in the agriculture and forestry sector and in the fishery and aquaculture sector </a:t>
            </a:r>
            <a:endParaRPr/>
          </a:p>
          <a:p>
            <a:pPr indent="-228600" lvl="1" marL="685800" rtl="0" algn="just">
              <a:lnSpc>
                <a:spcPct val="90000"/>
              </a:lnSpc>
              <a:spcBef>
                <a:spcPts val="500"/>
              </a:spcBef>
              <a:spcAft>
                <a:spcPts val="0"/>
              </a:spcAft>
              <a:buClr>
                <a:schemeClr val="dk1"/>
              </a:buClr>
              <a:buSzPct val="100000"/>
              <a:buChar char="•"/>
            </a:pPr>
            <a:r>
              <a:rPr i="1" lang="en-US"/>
              <a:t>State aid for nuclear energy.</a:t>
            </a:r>
            <a:endParaRPr/>
          </a:p>
          <a:p>
            <a:pPr indent="-64135" lvl="0" marL="228600" rtl="0" algn="just">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21"/>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case studies</a:t>
            </a:r>
            <a:endParaRPr b="1" cap="small"/>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22"/>
          <p:cNvSpPr txBox="1"/>
          <p:nvPr>
            <p:ph idx="1" type="body"/>
          </p:nvPr>
        </p:nvSpPr>
        <p:spPr>
          <a:xfrm>
            <a:off x="214603" y="1395586"/>
            <a:ext cx="11663072" cy="4351338"/>
          </a:xfrm>
          <a:prstGeom prst="rect">
            <a:avLst/>
          </a:prstGeom>
          <a:noFill/>
          <a:ln>
            <a:noFill/>
          </a:ln>
        </p:spPr>
        <p:txBody>
          <a:bodyPr anchorCtr="0" anchor="t" bIns="45700" lIns="91425" spcFirstLastPara="1" rIns="91425" wrap="square" tIns="45700">
            <a:normAutofit fontScale="85000" lnSpcReduction="20000"/>
          </a:bodyPr>
          <a:lstStyle/>
          <a:p>
            <a:pPr indent="0" lvl="0" marL="0" rtl="0" algn="just">
              <a:lnSpc>
                <a:spcPct val="90000"/>
              </a:lnSpc>
              <a:spcBef>
                <a:spcPts val="0"/>
              </a:spcBef>
              <a:spcAft>
                <a:spcPts val="0"/>
              </a:spcAft>
              <a:buClr>
                <a:schemeClr val="dk1"/>
              </a:buClr>
              <a:buSzPct val="100000"/>
              <a:buNone/>
            </a:pPr>
            <a:r>
              <a:rPr b="1" lang="en-US"/>
              <a:t>In Italy </a:t>
            </a:r>
            <a:r>
              <a:rPr lang="en-US"/>
              <a:t>green budgeting reports are presented by activity of environmental protection (CEPA) and of resource management (CReMA), which complement each other and allow for a detailed monitoring of the environmental goals</a:t>
            </a:r>
            <a:endParaRPr/>
          </a:p>
          <a:p>
            <a:pPr indent="-228600" lvl="0" marL="228600" rtl="0" algn="just">
              <a:lnSpc>
                <a:spcPct val="90000"/>
              </a:lnSpc>
              <a:spcBef>
                <a:spcPts val="1000"/>
              </a:spcBef>
              <a:spcAft>
                <a:spcPts val="0"/>
              </a:spcAft>
              <a:buClr>
                <a:schemeClr val="dk1"/>
              </a:buClr>
              <a:buSzPct val="100000"/>
              <a:buChar char="•"/>
            </a:pPr>
            <a:r>
              <a:rPr lang="en-US"/>
              <a:t>The CEPA classification includes activities related to prevention, reduction and elimination of pollution</a:t>
            </a:r>
            <a:endParaRPr/>
          </a:p>
          <a:p>
            <a:pPr indent="-228600" lvl="0" marL="228600" rtl="0" algn="just">
              <a:lnSpc>
                <a:spcPct val="90000"/>
              </a:lnSpc>
              <a:spcBef>
                <a:spcPts val="1000"/>
              </a:spcBef>
              <a:spcAft>
                <a:spcPts val="0"/>
              </a:spcAft>
              <a:buClr>
                <a:schemeClr val="dk1"/>
              </a:buClr>
              <a:buSzPct val="100000"/>
              <a:buChar char="•"/>
            </a:pPr>
            <a:r>
              <a:rPr lang="en-US"/>
              <a:t>The CREMA classification includes activities related to preserving and maintaining the scope of natural resources and their safeguarding against depletion</a:t>
            </a:r>
            <a:endParaRPr/>
          </a:p>
          <a:p>
            <a:pPr indent="0" lvl="0" marL="0" rtl="0" algn="just">
              <a:lnSpc>
                <a:spcPct val="90000"/>
              </a:lnSpc>
              <a:spcBef>
                <a:spcPts val="1000"/>
              </a:spcBef>
              <a:spcAft>
                <a:spcPts val="0"/>
              </a:spcAft>
              <a:buClr>
                <a:schemeClr val="dk1"/>
              </a:buClr>
              <a:buSzPct val="100000"/>
              <a:buNone/>
            </a:pPr>
            <a:r>
              <a:rPr lang="en-US"/>
              <a:t>A weight (a percentage) is assigned, first, to each action of a programme and then to each specific objective, to account for different contributions to an objective. </a:t>
            </a:r>
            <a:endParaRPr/>
          </a:p>
          <a:p>
            <a:pPr indent="0" lvl="0" marL="0" rtl="0" algn="just">
              <a:lnSpc>
                <a:spcPct val="90000"/>
              </a:lnSpc>
              <a:spcBef>
                <a:spcPts val="1000"/>
              </a:spcBef>
              <a:spcAft>
                <a:spcPts val="0"/>
              </a:spcAft>
              <a:buClr>
                <a:schemeClr val="dk1"/>
              </a:buClr>
              <a:buSzPct val="100000"/>
              <a:buNone/>
            </a:pPr>
            <a:r>
              <a:rPr b="1" lang="en-US" u="sng"/>
              <a:t>For example: </a:t>
            </a:r>
            <a:r>
              <a:rPr lang="en-US"/>
              <a:t>only 39% of the investments for forestry activities to protect against wildfires are considered as contributing to the environmental objective, out of which about 40% contribute to forest management (CReMa), about 40% contributes to protection of soil, biodiversity and landscapes (CEPA).</a:t>
            </a:r>
            <a:endParaRPr/>
          </a:p>
        </p:txBody>
      </p:sp>
      <p:sp>
        <p:nvSpPr>
          <p:cNvPr id="252" name="Google Shape;252;p22"/>
          <p:cNvSpPr txBox="1"/>
          <p:nvPr>
            <p:ph type="title"/>
          </p:nvPr>
        </p:nvSpPr>
        <p:spPr>
          <a:xfrm>
            <a:off x="314325" y="681037"/>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Green budgeting practices in the EU – Italy (1/3)</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23"/>
          <p:cNvSpPr txBox="1"/>
          <p:nvPr>
            <p:ph idx="1" type="body"/>
          </p:nvPr>
        </p:nvSpPr>
        <p:spPr>
          <a:xfrm>
            <a:off x="214603" y="1395586"/>
            <a:ext cx="11663072" cy="4641320"/>
          </a:xfrm>
          <a:prstGeom prst="rect">
            <a:avLst/>
          </a:prstGeom>
          <a:noFill/>
          <a:ln>
            <a:noFill/>
          </a:ln>
        </p:spPr>
        <p:txBody>
          <a:bodyPr anchorCtr="0" anchor="t" bIns="45700" lIns="91425" spcFirstLastPara="1" rIns="91425" wrap="square" tIns="45700">
            <a:normAutofit fontScale="77500" lnSpcReduction="20000"/>
          </a:bodyPr>
          <a:lstStyle/>
          <a:p>
            <a:pPr indent="0" lvl="0" marL="0" rtl="0" algn="ctr">
              <a:lnSpc>
                <a:spcPct val="90000"/>
              </a:lnSpc>
              <a:spcBef>
                <a:spcPts val="0"/>
              </a:spcBef>
              <a:spcAft>
                <a:spcPts val="0"/>
              </a:spcAft>
              <a:buClr>
                <a:schemeClr val="dk1"/>
              </a:buClr>
              <a:buSzPct val="100000"/>
              <a:buNone/>
            </a:pPr>
            <a:r>
              <a:rPr b="1" lang="en-US"/>
              <a:t>Budget structure</a:t>
            </a:r>
            <a:endParaRPr/>
          </a:p>
          <a:p>
            <a:pPr indent="-228600" lvl="0" marL="228600" rtl="0" algn="just">
              <a:lnSpc>
                <a:spcPct val="90000"/>
              </a:lnSpc>
              <a:spcBef>
                <a:spcPts val="1000"/>
              </a:spcBef>
              <a:spcAft>
                <a:spcPts val="0"/>
              </a:spcAft>
              <a:buClr>
                <a:schemeClr val="dk1"/>
              </a:buClr>
              <a:buSzPct val="100000"/>
              <a:buChar char="•"/>
            </a:pPr>
            <a:r>
              <a:rPr lang="en-US"/>
              <a:t>Italy’s</a:t>
            </a:r>
            <a:r>
              <a:rPr b="1" lang="en-US"/>
              <a:t> </a:t>
            </a:r>
            <a:r>
              <a:rPr lang="en-US"/>
              <a:t>budget is divided in 34 missions which capture the main functions and strategic objectives of public spending. </a:t>
            </a:r>
            <a:endParaRPr/>
          </a:p>
          <a:p>
            <a:pPr indent="-228600" lvl="0" marL="228600" rtl="0" algn="just">
              <a:lnSpc>
                <a:spcPct val="90000"/>
              </a:lnSpc>
              <a:spcBef>
                <a:spcPts val="1000"/>
              </a:spcBef>
              <a:spcAft>
                <a:spcPts val="0"/>
              </a:spcAft>
              <a:buClr>
                <a:schemeClr val="dk1"/>
              </a:buClr>
              <a:buSzPct val="100000"/>
              <a:buChar char="•"/>
            </a:pPr>
            <a:r>
              <a:rPr lang="en-US"/>
              <a:t>Each mission is composed by programmes, which for the Budget 2020 amounted to 103, with 1 to 13 programmes per mission. </a:t>
            </a:r>
            <a:endParaRPr/>
          </a:p>
          <a:p>
            <a:pPr indent="-228600" lvl="0" marL="228600" rtl="0" algn="just">
              <a:lnSpc>
                <a:spcPct val="90000"/>
              </a:lnSpc>
              <a:spcBef>
                <a:spcPts val="1000"/>
              </a:spcBef>
              <a:spcAft>
                <a:spcPts val="0"/>
              </a:spcAft>
              <a:buClr>
                <a:schemeClr val="dk1"/>
              </a:buClr>
              <a:buSzPct val="100000"/>
              <a:buChar char="•"/>
            </a:pPr>
            <a:r>
              <a:rPr lang="en-US"/>
              <a:t>Each programme and its funds, are assigned to a unique “accountability centre” with the exception of two programmes which are shared among several centres due to their strategic importance. </a:t>
            </a:r>
            <a:endParaRPr/>
          </a:p>
          <a:p>
            <a:pPr indent="-228600" lvl="0" marL="228600" rtl="0" algn="just">
              <a:lnSpc>
                <a:spcPct val="90000"/>
              </a:lnSpc>
              <a:spcBef>
                <a:spcPts val="1000"/>
              </a:spcBef>
              <a:spcAft>
                <a:spcPts val="0"/>
              </a:spcAft>
              <a:buClr>
                <a:schemeClr val="dk1"/>
              </a:buClr>
              <a:buSzPct val="100000"/>
              <a:buChar char="•"/>
            </a:pPr>
            <a:r>
              <a:rPr lang="en-US"/>
              <a:t>Accountability centres correspond to the first level of internal organisation of each ministry, defined as “Department” or “Directorate General” depending on the ministry </a:t>
            </a:r>
            <a:endParaRPr/>
          </a:p>
          <a:p>
            <a:pPr indent="-228600" lvl="0" marL="228600" rtl="0" algn="just">
              <a:lnSpc>
                <a:spcPct val="90000"/>
              </a:lnSpc>
              <a:spcBef>
                <a:spcPts val="1000"/>
              </a:spcBef>
              <a:spcAft>
                <a:spcPts val="0"/>
              </a:spcAft>
              <a:buClr>
                <a:schemeClr val="dk1"/>
              </a:buClr>
              <a:buSzPct val="100000"/>
              <a:buChar char="•"/>
            </a:pPr>
            <a:r>
              <a:rPr lang="en-US"/>
              <a:t>Each programme is also assigned to a second level of functional classification in order to facilitate data transmission and international comparison. </a:t>
            </a:r>
            <a:endParaRPr/>
          </a:p>
          <a:p>
            <a:pPr indent="-228600" lvl="0" marL="228600" rtl="0" algn="just">
              <a:lnSpc>
                <a:spcPct val="90000"/>
              </a:lnSpc>
              <a:spcBef>
                <a:spcPts val="1000"/>
              </a:spcBef>
              <a:spcAft>
                <a:spcPts val="0"/>
              </a:spcAft>
              <a:buClr>
                <a:schemeClr val="dk1"/>
              </a:buClr>
              <a:buSzPct val="100000"/>
              <a:buChar char="•"/>
            </a:pPr>
            <a:r>
              <a:rPr lang="en-US"/>
              <a:t>Funds allocated to each programme are divided into actions, which further specify the expenditure typology, with the purpose of further clarifying the corresponding activities, policies and services.</a:t>
            </a:r>
            <a:endParaRPr/>
          </a:p>
        </p:txBody>
      </p:sp>
      <p:sp>
        <p:nvSpPr>
          <p:cNvPr id="258" name="Google Shape;258;p23"/>
          <p:cNvSpPr txBox="1"/>
          <p:nvPr>
            <p:ph type="title"/>
          </p:nvPr>
        </p:nvSpPr>
        <p:spPr>
          <a:xfrm>
            <a:off x="314325" y="681037"/>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Green budgeting practices in the EU – Italy (2/3)</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24"/>
          <p:cNvSpPr txBox="1"/>
          <p:nvPr>
            <p:ph idx="1" type="body"/>
          </p:nvPr>
        </p:nvSpPr>
        <p:spPr>
          <a:xfrm>
            <a:off x="214603" y="1395586"/>
            <a:ext cx="11663072" cy="4631990"/>
          </a:xfrm>
          <a:prstGeom prst="rect">
            <a:avLst/>
          </a:prstGeom>
          <a:noFill/>
          <a:ln>
            <a:noFill/>
          </a:ln>
        </p:spPr>
        <p:txBody>
          <a:bodyPr anchorCtr="0" anchor="t" bIns="45700" lIns="91425" spcFirstLastPara="1" rIns="91425" wrap="square" tIns="45700">
            <a:normAutofit fontScale="77500" lnSpcReduction="20000"/>
          </a:bodyPr>
          <a:lstStyle/>
          <a:p>
            <a:pPr indent="0" lvl="0" marL="0" rtl="0" algn="ctr">
              <a:lnSpc>
                <a:spcPct val="90000"/>
              </a:lnSpc>
              <a:spcBef>
                <a:spcPts val="0"/>
              </a:spcBef>
              <a:spcAft>
                <a:spcPts val="0"/>
              </a:spcAft>
              <a:buClr>
                <a:schemeClr val="dk1"/>
              </a:buClr>
              <a:buSzPct val="100000"/>
              <a:buNone/>
            </a:pPr>
            <a:r>
              <a:rPr b="1" lang="en-US"/>
              <a:t>Budget structure</a:t>
            </a:r>
            <a:endParaRPr/>
          </a:p>
          <a:p>
            <a:pPr indent="0" lvl="0" marL="0" rtl="0" algn="just">
              <a:lnSpc>
                <a:spcPct val="90000"/>
              </a:lnSpc>
              <a:spcBef>
                <a:spcPts val="1000"/>
              </a:spcBef>
              <a:spcAft>
                <a:spcPts val="0"/>
              </a:spcAft>
              <a:buClr>
                <a:schemeClr val="dk1"/>
              </a:buClr>
              <a:buSzPct val="100000"/>
              <a:buNone/>
            </a:pPr>
            <a:r>
              <a:rPr lang="en-US"/>
              <a:t>The screening of expenditure items for the “green- eco” budget report includes the following steps:</a:t>
            </a:r>
            <a:endParaRPr/>
          </a:p>
          <a:p>
            <a:pPr indent="-514350" lvl="0" marL="514350" rtl="0" algn="just">
              <a:lnSpc>
                <a:spcPct val="90000"/>
              </a:lnSpc>
              <a:spcBef>
                <a:spcPts val="1000"/>
              </a:spcBef>
              <a:spcAft>
                <a:spcPts val="0"/>
              </a:spcAft>
              <a:buClr>
                <a:schemeClr val="dk1"/>
              </a:buClr>
              <a:buSzPct val="100000"/>
              <a:buAutoNum type="arabicPeriod"/>
            </a:pPr>
            <a:r>
              <a:rPr lang="en-US"/>
              <a:t>Identification of actions that </a:t>
            </a:r>
            <a:endParaRPr/>
          </a:p>
          <a:p>
            <a:pPr indent="-514350" lvl="1" marL="971550" rtl="0" algn="just">
              <a:lnSpc>
                <a:spcPct val="90000"/>
              </a:lnSpc>
              <a:spcBef>
                <a:spcPts val="500"/>
              </a:spcBef>
              <a:spcAft>
                <a:spcPts val="0"/>
              </a:spcAft>
              <a:buClr>
                <a:schemeClr val="dk1"/>
              </a:buClr>
              <a:buSzPct val="100000"/>
              <a:buFont typeface="Calibri"/>
              <a:buAutoNum type="romanLcPeriod"/>
            </a:pPr>
            <a:r>
              <a:rPr i="1" lang="en-US"/>
              <a:t>exclude environmental expenditure with certainty</a:t>
            </a:r>
            <a:endParaRPr/>
          </a:p>
          <a:p>
            <a:pPr indent="-514350" lvl="1" marL="971550" rtl="0" algn="just">
              <a:lnSpc>
                <a:spcPct val="90000"/>
              </a:lnSpc>
              <a:spcBef>
                <a:spcPts val="500"/>
              </a:spcBef>
              <a:spcAft>
                <a:spcPts val="0"/>
              </a:spcAft>
              <a:buClr>
                <a:schemeClr val="dk1"/>
              </a:buClr>
              <a:buSzPct val="100000"/>
              <a:buFont typeface="Calibri"/>
              <a:buAutoNum type="romanLcPeriod"/>
            </a:pPr>
            <a:r>
              <a:rPr i="1" lang="en-US"/>
              <a:t>include environmental expenditure with certainty, distinguished in exclusively environmental expenditures and expenditures that pursue environmental and other purposes </a:t>
            </a:r>
            <a:endParaRPr/>
          </a:p>
          <a:p>
            <a:pPr indent="-514350" lvl="1" marL="971550" rtl="0" algn="just">
              <a:lnSpc>
                <a:spcPct val="90000"/>
              </a:lnSpc>
              <a:spcBef>
                <a:spcPts val="500"/>
              </a:spcBef>
              <a:spcAft>
                <a:spcPts val="0"/>
              </a:spcAft>
              <a:buClr>
                <a:schemeClr val="dk1"/>
              </a:buClr>
              <a:buSzPct val="100000"/>
              <a:buFont typeface="Calibri"/>
              <a:buAutoNum type="romanLcPeriod"/>
            </a:pPr>
            <a:r>
              <a:rPr i="1" lang="en-US"/>
              <a:t>include environmental and non-environmental expenditures</a:t>
            </a:r>
            <a:endParaRPr/>
          </a:p>
          <a:p>
            <a:pPr indent="-514350" lvl="1" marL="971550" rtl="0" algn="just">
              <a:lnSpc>
                <a:spcPct val="90000"/>
              </a:lnSpc>
              <a:spcBef>
                <a:spcPts val="500"/>
              </a:spcBef>
              <a:spcAft>
                <a:spcPts val="0"/>
              </a:spcAft>
              <a:buClr>
                <a:schemeClr val="dk1"/>
              </a:buClr>
              <a:buSzPct val="100000"/>
              <a:buFont typeface="Calibri"/>
              <a:buAutoNum type="romanLcPeriod"/>
            </a:pPr>
            <a:r>
              <a:rPr i="1" lang="en-US"/>
              <a:t>include expenditures whose final purpose is not certain.</a:t>
            </a:r>
            <a:endParaRPr/>
          </a:p>
          <a:p>
            <a:pPr indent="0" lvl="0" marL="0" rtl="0" algn="just">
              <a:lnSpc>
                <a:spcPct val="90000"/>
              </a:lnSpc>
              <a:spcBef>
                <a:spcPts val="1000"/>
              </a:spcBef>
              <a:spcAft>
                <a:spcPts val="0"/>
              </a:spcAft>
              <a:buClr>
                <a:schemeClr val="dk1"/>
              </a:buClr>
              <a:buSzPct val="100000"/>
              <a:buNone/>
            </a:pPr>
            <a:r>
              <a:rPr lang="en-US" sz="2900"/>
              <a:t>2. Analysis of the operating costs for those expenditures whose final purpose is not certain, to dissect what can be reclassified into environmental expenditure. When the responsibility centre has no clear evidence of how the funds have been spent, no environmental expenditure is assumed.</a:t>
            </a:r>
            <a:endParaRPr/>
          </a:p>
          <a:p>
            <a:pPr indent="0" lvl="0" marL="0" rtl="0" algn="just">
              <a:lnSpc>
                <a:spcPct val="90000"/>
              </a:lnSpc>
              <a:spcBef>
                <a:spcPts val="1000"/>
              </a:spcBef>
              <a:spcAft>
                <a:spcPts val="0"/>
              </a:spcAft>
              <a:buClr>
                <a:schemeClr val="dk1"/>
              </a:buClr>
              <a:buSzPct val="100000"/>
              <a:buNone/>
            </a:pPr>
            <a:r>
              <a:rPr lang="en-US" sz="2900"/>
              <a:t>3. Re-classification of the actions that include environmental expenditures in accordance to the CEPA-CReMA classification. Flagging of multi-scope items</a:t>
            </a:r>
            <a:endParaRPr/>
          </a:p>
          <a:p>
            <a:pPr indent="0" lvl="0" marL="0" rtl="0" algn="just">
              <a:lnSpc>
                <a:spcPct val="90000"/>
              </a:lnSpc>
              <a:spcBef>
                <a:spcPts val="1000"/>
              </a:spcBef>
              <a:spcAft>
                <a:spcPts val="0"/>
              </a:spcAft>
              <a:buClr>
                <a:schemeClr val="dk1"/>
              </a:buClr>
              <a:buSzPct val="100000"/>
              <a:buNone/>
            </a:pPr>
            <a:r>
              <a:rPr lang="en-US" sz="2900"/>
              <a:t>4. Assigning two kinds of percentages: the share of resources dedicated to environmental expenditure and the percentage of environmental expenditure attributed to the CEPACReMA categories and sub-categories.</a:t>
            </a:r>
            <a:endParaRPr sz="2900"/>
          </a:p>
        </p:txBody>
      </p:sp>
      <p:sp>
        <p:nvSpPr>
          <p:cNvPr id="264" name="Google Shape;264;p24"/>
          <p:cNvSpPr txBox="1"/>
          <p:nvPr>
            <p:ph type="title"/>
          </p:nvPr>
        </p:nvSpPr>
        <p:spPr>
          <a:xfrm>
            <a:off x="314325" y="681037"/>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Green budgeting practices in the EU – Italy (3/3)</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25"/>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Additional materials </a:t>
            </a:r>
            <a:br>
              <a:rPr b="1" lang="en-US" cap="small"/>
            </a:br>
            <a:r>
              <a:rPr b="1" lang="en-US" cap="small"/>
              <a:t>and sources of information</a:t>
            </a:r>
            <a:endParaRPr b="1" cap="small"/>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26"/>
          <p:cNvSpPr txBox="1"/>
          <p:nvPr>
            <p:ph idx="1" type="body"/>
          </p:nvPr>
        </p:nvSpPr>
        <p:spPr>
          <a:xfrm>
            <a:off x="446314" y="1415078"/>
            <a:ext cx="10834396"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1800"/>
              <a:buChar char="•"/>
            </a:pPr>
            <a:r>
              <a:rPr b="1" lang="en-US" sz="1800"/>
              <a:t>Green Budgeting Practices in the EU: A First Review </a:t>
            </a:r>
            <a:endParaRPr b="1" sz="1800" u="sng">
              <a:solidFill>
                <a:schemeClr val="hlink"/>
              </a:solidFill>
              <a:hlinkClick r:id="rId3"/>
            </a:endParaRPr>
          </a:p>
          <a:p>
            <a:pPr indent="0" lvl="0" marL="0" rtl="0" algn="l">
              <a:lnSpc>
                <a:spcPct val="90000"/>
              </a:lnSpc>
              <a:spcBef>
                <a:spcPts val="1000"/>
              </a:spcBef>
              <a:spcAft>
                <a:spcPts val="0"/>
              </a:spcAft>
              <a:buClr>
                <a:schemeClr val="dk1"/>
              </a:buClr>
              <a:buSzPts val="1800"/>
              <a:buNone/>
            </a:pPr>
            <a:r>
              <a:rPr lang="en-US" sz="1800" u="sng">
                <a:solidFill>
                  <a:schemeClr val="hlink"/>
                </a:solidFill>
                <a:hlinkClick r:id="rId4"/>
              </a:rPr>
              <a:t> https://ec.europa.eu/info/sites/default/files/economy-finance/dp140_en.pdf</a:t>
            </a:r>
            <a:endParaRPr sz="1800"/>
          </a:p>
          <a:p>
            <a:pPr indent="-228600" lvl="0" marL="228600" rtl="0" algn="l">
              <a:lnSpc>
                <a:spcPct val="90000"/>
              </a:lnSpc>
              <a:spcBef>
                <a:spcPts val="1000"/>
              </a:spcBef>
              <a:spcAft>
                <a:spcPts val="0"/>
              </a:spcAft>
              <a:buClr>
                <a:schemeClr val="dk1"/>
              </a:buClr>
              <a:buSzPts val="1800"/>
              <a:buChar char="•"/>
            </a:pPr>
            <a:r>
              <a:rPr b="1" lang="en-US" sz="1800"/>
              <a:t>Towards a green, digital and resilient economy: our European Growth Model </a:t>
            </a:r>
            <a:endParaRPr b="1" sz="1800" u="sng">
              <a:solidFill>
                <a:schemeClr val="hlink"/>
              </a:solidFill>
              <a:hlinkClick r:id="rId5"/>
            </a:endParaRPr>
          </a:p>
          <a:p>
            <a:pPr indent="0" lvl="0" marL="0" rtl="0" algn="l">
              <a:lnSpc>
                <a:spcPct val="90000"/>
              </a:lnSpc>
              <a:spcBef>
                <a:spcPts val="1000"/>
              </a:spcBef>
              <a:spcAft>
                <a:spcPts val="0"/>
              </a:spcAft>
              <a:buClr>
                <a:schemeClr val="dk1"/>
              </a:buClr>
              <a:buSzPts val="1800"/>
              <a:buNone/>
            </a:pPr>
            <a:r>
              <a:rPr lang="en-US" sz="1800" u="sng">
                <a:solidFill>
                  <a:schemeClr val="hlink"/>
                </a:solidFill>
                <a:hlinkClick r:id="rId6"/>
              </a:rPr>
              <a:t>https://ec.europa.eu/info/sites/default/files/economy-finance/com_2022_83_1_en_act_part1_v5_0.pdf</a:t>
            </a:r>
            <a:endParaRPr/>
          </a:p>
          <a:p>
            <a:pPr indent="-228600" lvl="0" marL="228600" rtl="0" algn="l">
              <a:lnSpc>
                <a:spcPct val="90000"/>
              </a:lnSpc>
              <a:spcBef>
                <a:spcPts val="1000"/>
              </a:spcBef>
              <a:spcAft>
                <a:spcPts val="0"/>
              </a:spcAft>
              <a:buClr>
                <a:schemeClr val="dk1"/>
              </a:buClr>
              <a:buSzPts val="1800"/>
              <a:buChar char="•"/>
            </a:pPr>
            <a:r>
              <a:rPr b="1" lang="en-US" sz="1800"/>
              <a:t>Guidelines on State aid for climate, environmental protection and energy 2022</a:t>
            </a:r>
            <a:endParaRPr b="1" sz="1800" u="sng">
              <a:solidFill>
                <a:schemeClr val="hlink"/>
              </a:solidFill>
              <a:hlinkClick r:id="rId7"/>
            </a:endParaRPr>
          </a:p>
          <a:p>
            <a:pPr indent="0" lvl="0" marL="0" rtl="0" algn="l">
              <a:lnSpc>
                <a:spcPct val="90000"/>
              </a:lnSpc>
              <a:spcBef>
                <a:spcPts val="1000"/>
              </a:spcBef>
              <a:spcAft>
                <a:spcPts val="0"/>
              </a:spcAft>
              <a:buClr>
                <a:schemeClr val="dk1"/>
              </a:buClr>
              <a:buSzPts val="1800"/>
              <a:buNone/>
            </a:pPr>
            <a:r>
              <a:rPr lang="en-US" sz="1800" u="sng">
                <a:solidFill>
                  <a:schemeClr val="hlink"/>
                </a:solidFill>
                <a:hlinkClick r:id="rId8"/>
              </a:rPr>
              <a:t>https://eur-lex.europa.eu/legal-content/EN/TXT/?uri=uriserv%3AOJ.C_.2022.080.01.0001.01.ENG&amp;toc=OJ%3AC%3A2022%3A080%3ATOC</a:t>
            </a:r>
            <a:r>
              <a:rPr lang="en-US" sz="1800"/>
              <a:t> </a:t>
            </a:r>
            <a:endParaRPr/>
          </a:p>
          <a:p>
            <a:pPr indent="0" lvl="0" marL="0" rtl="0" algn="l">
              <a:lnSpc>
                <a:spcPct val="90000"/>
              </a:lnSpc>
              <a:spcBef>
                <a:spcPts val="1000"/>
              </a:spcBef>
              <a:spcAft>
                <a:spcPts val="0"/>
              </a:spcAft>
              <a:buClr>
                <a:schemeClr val="dk1"/>
              </a:buClr>
              <a:buSzPts val="1800"/>
              <a:buNone/>
            </a:pPr>
            <a:r>
              <a:t/>
            </a:r>
            <a:endParaRPr sz="1800"/>
          </a:p>
          <a:p>
            <a:pPr indent="-101600" lvl="0" marL="228600" rtl="0" algn="l">
              <a:lnSpc>
                <a:spcPct val="90000"/>
              </a:lnSpc>
              <a:spcBef>
                <a:spcPts val="1000"/>
              </a:spcBef>
              <a:spcAft>
                <a:spcPts val="0"/>
              </a:spcAft>
              <a:buClr>
                <a:schemeClr val="dk1"/>
              </a:buClr>
              <a:buSzPts val="2000"/>
              <a:buNone/>
            </a:pPr>
            <a:r>
              <a:t/>
            </a:r>
            <a:endParaRPr sz="2000"/>
          </a:p>
        </p:txBody>
      </p:sp>
      <p:sp>
        <p:nvSpPr>
          <p:cNvPr id="275" name="Google Shape;275;p26"/>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Sources of Information and Materials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27"/>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Quiz</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28"/>
          <p:cNvSpPr txBox="1"/>
          <p:nvPr>
            <p:ph idx="1" type="body"/>
          </p:nvPr>
        </p:nvSpPr>
        <p:spPr>
          <a:xfrm>
            <a:off x="151427" y="1323975"/>
            <a:ext cx="11745298" cy="477824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0B050"/>
              </a:buClr>
              <a:buSzPts val="2800"/>
              <a:buNone/>
            </a:pPr>
            <a:r>
              <a:rPr b="1" lang="en-US">
                <a:solidFill>
                  <a:srgbClr val="00B050"/>
                </a:solidFill>
              </a:rPr>
              <a:t>Question 1: </a:t>
            </a:r>
            <a:r>
              <a:rPr lang="en-US"/>
              <a:t>Green budgeting means that during the process for structuring the budget eco-friendly materials are used</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True</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False</a:t>
            </a:r>
            <a:endParaRPr/>
          </a:p>
          <a:p>
            <a:pPr indent="0" lvl="0" marL="0" rtl="0" algn="just">
              <a:lnSpc>
                <a:spcPct val="90000"/>
              </a:lnSpc>
              <a:spcBef>
                <a:spcPts val="1000"/>
              </a:spcBef>
              <a:spcAft>
                <a:spcPts val="0"/>
              </a:spcAft>
              <a:buClr>
                <a:srgbClr val="00B050"/>
              </a:buClr>
              <a:buSzPts val="2800"/>
              <a:buNone/>
            </a:pPr>
            <a:r>
              <a:rPr b="1" lang="en-US">
                <a:solidFill>
                  <a:srgbClr val="00B050"/>
                </a:solidFill>
              </a:rPr>
              <a:t>Question 2: </a:t>
            </a:r>
            <a:r>
              <a:rPr lang="en-US"/>
              <a:t>The annual investments to ensure EGD is delivered till 2030  amount to :</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Around EUR 520 billion </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Around EUR 520 million</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Around EUR 1 trillion</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None of the above</a:t>
            </a:r>
            <a:endParaRPr/>
          </a:p>
          <a:p>
            <a:pPr indent="-361950" lvl="1" marL="971550" rtl="0" algn="l">
              <a:lnSpc>
                <a:spcPct val="90000"/>
              </a:lnSpc>
              <a:spcBef>
                <a:spcPts val="500"/>
              </a:spcBef>
              <a:spcAft>
                <a:spcPts val="0"/>
              </a:spcAft>
              <a:buClr>
                <a:schemeClr val="dk1"/>
              </a:buClr>
              <a:buSzPts val="2400"/>
              <a:buFont typeface="Calibri"/>
              <a:buNone/>
            </a:pPr>
            <a:r>
              <a:t/>
            </a:r>
            <a:endParaRPr/>
          </a:p>
          <a:p>
            <a:pPr indent="0" lvl="0" marL="0" rtl="0" algn="l">
              <a:lnSpc>
                <a:spcPct val="90000"/>
              </a:lnSpc>
              <a:spcBef>
                <a:spcPts val="1000"/>
              </a:spcBef>
              <a:spcAft>
                <a:spcPts val="0"/>
              </a:spcAft>
              <a:buClr>
                <a:schemeClr val="dk1"/>
              </a:buClr>
              <a:buSzPts val="2800"/>
              <a:buNone/>
            </a:pPr>
            <a:r>
              <a:t/>
            </a:r>
            <a:endParaRPr/>
          </a:p>
        </p:txBody>
      </p:sp>
      <p:sp>
        <p:nvSpPr>
          <p:cNvPr id="286" name="Google Shape;286;p28"/>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Quiz</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29"/>
          <p:cNvSpPr txBox="1"/>
          <p:nvPr>
            <p:ph idx="1" type="body"/>
          </p:nvPr>
        </p:nvSpPr>
        <p:spPr>
          <a:xfrm>
            <a:off x="151427" y="1276350"/>
            <a:ext cx="11745298" cy="462798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0B050"/>
              </a:buClr>
              <a:buSzPts val="2800"/>
              <a:buNone/>
            </a:pPr>
            <a:r>
              <a:rPr b="1" lang="en-US">
                <a:solidFill>
                  <a:srgbClr val="00B050"/>
                </a:solidFill>
              </a:rPr>
              <a:t>Question 3: </a:t>
            </a:r>
            <a:r>
              <a:rPr lang="en-US"/>
              <a:t>Taxation has a crucial role in the transition towards a greener and more sustainable European growth. </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True </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False</a:t>
            </a:r>
            <a:endParaRPr/>
          </a:p>
          <a:p>
            <a:pPr indent="0" lvl="0" marL="0" rtl="0" algn="l">
              <a:lnSpc>
                <a:spcPct val="90000"/>
              </a:lnSpc>
              <a:spcBef>
                <a:spcPts val="1000"/>
              </a:spcBef>
              <a:spcAft>
                <a:spcPts val="0"/>
              </a:spcAft>
              <a:buClr>
                <a:srgbClr val="00B050"/>
              </a:buClr>
              <a:buSzPts val="2800"/>
              <a:buNone/>
            </a:pPr>
            <a:r>
              <a:rPr b="1" lang="en-US">
                <a:solidFill>
                  <a:srgbClr val="00B050"/>
                </a:solidFill>
              </a:rPr>
              <a:t>Question 4: </a:t>
            </a:r>
            <a:r>
              <a:rPr lang="en-US"/>
              <a:t>A fair and inclusive economic transformation and growth includes</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Reforms and large-scale investments in reskilling and upskilling</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Education and skills must be at the centre of all actions, as per the Porto Declaration</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Labour reallocation within and between sectors </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A strong policy response</a:t>
            </a:r>
            <a:endParaRPr/>
          </a:p>
          <a:p>
            <a:pPr indent="-514350" lvl="1" marL="971550" rtl="0" algn="l">
              <a:lnSpc>
                <a:spcPct val="90000"/>
              </a:lnSpc>
              <a:spcBef>
                <a:spcPts val="500"/>
              </a:spcBef>
              <a:spcAft>
                <a:spcPts val="0"/>
              </a:spcAft>
              <a:buClr>
                <a:schemeClr val="dk1"/>
              </a:buClr>
              <a:buSzPts val="2400"/>
              <a:buFont typeface="Calibri"/>
              <a:buAutoNum type="alphaLcParenR"/>
            </a:pPr>
            <a:r>
              <a:rPr lang="en-US"/>
              <a:t>All the above</a:t>
            </a:r>
            <a:endParaRPr/>
          </a:p>
          <a:p>
            <a:pPr indent="0" lvl="0" marL="0" rtl="0" algn="l">
              <a:lnSpc>
                <a:spcPct val="90000"/>
              </a:lnSpc>
              <a:spcBef>
                <a:spcPts val="1000"/>
              </a:spcBef>
              <a:spcAft>
                <a:spcPts val="0"/>
              </a:spcAft>
              <a:buClr>
                <a:schemeClr val="dk1"/>
              </a:buClr>
              <a:buSzPts val="2800"/>
              <a:buNone/>
            </a:pPr>
            <a:r>
              <a:t/>
            </a:r>
            <a:endParaRPr b="1">
              <a:solidFill>
                <a:srgbClr val="00B050"/>
              </a:solidFill>
            </a:endParaRPr>
          </a:p>
          <a:p>
            <a:pPr indent="0" lvl="0" marL="0" rtl="0" algn="l">
              <a:lnSpc>
                <a:spcPct val="90000"/>
              </a:lnSpc>
              <a:spcBef>
                <a:spcPts val="1000"/>
              </a:spcBef>
              <a:spcAft>
                <a:spcPts val="0"/>
              </a:spcAft>
              <a:buClr>
                <a:schemeClr val="dk1"/>
              </a:buClr>
              <a:buSzPts val="2800"/>
              <a:buNone/>
            </a:pPr>
            <a:r>
              <a:t/>
            </a:r>
            <a:endParaRPr/>
          </a:p>
        </p:txBody>
      </p:sp>
      <p:sp>
        <p:nvSpPr>
          <p:cNvPr id="292" name="Google Shape;292;p29"/>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Quiz</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3"/>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Objectives of the Training Module</a:t>
            </a:r>
            <a:endParaRPr b="1"/>
          </a:p>
        </p:txBody>
      </p:sp>
      <p:sp>
        <p:nvSpPr>
          <p:cNvPr id="102" name="Google Shape;102;p3"/>
          <p:cNvSpPr txBox="1"/>
          <p:nvPr>
            <p:ph idx="1" type="body"/>
          </p:nvPr>
        </p:nvSpPr>
        <p:spPr>
          <a:xfrm>
            <a:off x="511472" y="1753984"/>
            <a:ext cx="11095809" cy="3791404"/>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chemeClr val="dk1"/>
              </a:buClr>
              <a:buSzPts val="2400"/>
              <a:buChar char="•"/>
            </a:pPr>
            <a:r>
              <a:rPr lang="en-US" sz="2400"/>
              <a:t>To gain understanding of the </a:t>
            </a:r>
            <a:r>
              <a:rPr b="1" lang="en-US" sz="2400">
                <a:solidFill>
                  <a:srgbClr val="0B9B74"/>
                </a:solidFill>
              </a:rPr>
              <a:t>European Growth model </a:t>
            </a:r>
            <a:r>
              <a:rPr lang="en-US" sz="2400"/>
              <a:t>on </a:t>
            </a:r>
            <a:r>
              <a:rPr b="1" lang="en-US" sz="2400">
                <a:solidFill>
                  <a:srgbClr val="0B9B74"/>
                </a:solidFill>
              </a:rPr>
              <a:t>green public investments </a:t>
            </a:r>
            <a:r>
              <a:rPr lang="en-US" sz="2400"/>
              <a:t>in the context of the quality of public finance</a:t>
            </a:r>
            <a:endParaRPr/>
          </a:p>
          <a:p>
            <a:pPr indent="-228600" lvl="0" marL="228600" rtl="0" algn="just">
              <a:lnSpc>
                <a:spcPct val="90000"/>
              </a:lnSpc>
              <a:spcBef>
                <a:spcPts val="1000"/>
              </a:spcBef>
              <a:spcAft>
                <a:spcPts val="0"/>
              </a:spcAft>
              <a:buClr>
                <a:schemeClr val="dk1"/>
              </a:buClr>
              <a:buSzPts val="2400"/>
              <a:buChar char="•"/>
            </a:pPr>
            <a:r>
              <a:rPr lang="en-US" sz="2400"/>
              <a:t>To introduce key features and gain understanding on </a:t>
            </a:r>
            <a:r>
              <a:rPr b="1" lang="en-US" sz="2400">
                <a:solidFill>
                  <a:srgbClr val="0B9B74"/>
                </a:solidFill>
              </a:rPr>
              <a:t>tax reforms </a:t>
            </a:r>
            <a:r>
              <a:rPr lang="en-US" sz="2400"/>
              <a:t>and their relation to </a:t>
            </a:r>
            <a:r>
              <a:rPr b="1" lang="en-US" sz="2400">
                <a:solidFill>
                  <a:srgbClr val="0B9B74"/>
                </a:solidFill>
              </a:rPr>
              <a:t>economic growth and resilience to climate shocks</a:t>
            </a:r>
            <a:endParaRPr/>
          </a:p>
          <a:p>
            <a:pPr indent="-228600" lvl="0" marL="228600" rtl="0" algn="just">
              <a:lnSpc>
                <a:spcPct val="90000"/>
              </a:lnSpc>
              <a:spcBef>
                <a:spcPts val="1000"/>
              </a:spcBef>
              <a:spcAft>
                <a:spcPts val="0"/>
              </a:spcAft>
              <a:buClr>
                <a:schemeClr val="dk1"/>
              </a:buClr>
              <a:buSzPts val="2400"/>
              <a:buChar char="•"/>
            </a:pPr>
            <a:r>
              <a:rPr lang="en-US" sz="2400"/>
              <a:t>To introduce key features and gain understanding on </a:t>
            </a:r>
            <a:r>
              <a:rPr b="1" lang="en-US" sz="2400">
                <a:solidFill>
                  <a:srgbClr val="0B9B74"/>
                </a:solidFill>
              </a:rPr>
              <a:t>green budgeting tools </a:t>
            </a:r>
            <a:r>
              <a:rPr lang="en-US" sz="2400"/>
              <a:t>and how to integrate </a:t>
            </a:r>
            <a:r>
              <a:rPr b="1" lang="en-US" sz="2400">
                <a:solidFill>
                  <a:srgbClr val="0B9B74"/>
                </a:solidFill>
              </a:rPr>
              <a:t>green priorities </a:t>
            </a:r>
            <a:r>
              <a:rPr lang="en-US" sz="2400"/>
              <a:t>while developing national budgets </a:t>
            </a:r>
            <a:endParaRPr/>
          </a:p>
          <a:p>
            <a:pPr indent="-228600" lvl="0" marL="228600" rtl="0" algn="just">
              <a:lnSpc>
                <a:spcPct val="90000"/>
              </a:lnSpc>
              <a:spcBef>
                <a:spcPts val="1000"/>
              </a:spcBef>
              <a:spcAft>
                <a:spcPts val="0"/>
              </a:spcAft>
              <a:buClr>
                <a:schemeClr val="dk1"/>
              </a:buClr>
              <a:buSzPts val="2400"/>
              <a:buChar char="•"/>
            </a:pPr>
            <a:r>
              <a:rPr lang="en-US" sz="2400"/>
              <a:t>To introduce key features and gain understanding on</a:t>
            </a:r>
            <a:r>
              <a:rPr b="1" lang="en-US" sz="2400">
                <a:solidFill>
                  <a:srgbClr val="0B9B74"/>
                </a:solidFill>
              </a:rPr>
              <a:t> </a:t>
            </a:r>
            <a:r>
              <a:rPr lang="en-US" sz="2400"/>
              <a:t>relevant</a:t>
            </a:r>
            <a:r>
              <a:rPr b="1" lang="en-US" sz="2400">
                <a:solidFill>
                  <a:srgbClr val="0B9B74"/>
                </a:solidFill>
              </a:rPr>
              <a:t> State aid guidelines including the environmental and energy State aid guidelines</a:t>
            </a:r>
            <a:endParaRPr/>
          </a:p>
          <a:p>
            <a:pPr indent="-76200" lvl="0" marL="228600" rtl="0" algn="just">
              <a:lnSpc>
                <a:spcPct val="90000"/>
              </a:lnSpc>
              <a:spcBef>
                <a:spcPts val="1000"/>
              </a:spcBef>
              <a:spcAft>
                <a:spcPts val="0"/>
              </a:spcAft>
              <a:buClr>
                <a:schemeClr val="dk1"/>
              </a:buClr>
              <a:buSzPts val="2400"/>
              <a:buNone/>
            </a:pPr>
            <a:r>
              <a:t/>
            </a:r>
            <a:endParaRPr b="1" sz="2400">
              <a:solidFill>
                <a:srgbClr val="0B9B74"/>
              </a:solidFill>
            </a:endParaRPr>
          </a:p>
          <a:p>
            <a:pPr indent="-76200" lvl="0" marL="228600" rtl="0" algn="just">
              <a:lnSpc>
                <a:spcPct val="90000"/>
              </a:lnSpc>
              <a:spcBef>
                <a:spcPts val="1000"/>
              </a:spcBef>
              <a:spcAft>
                <a:spcPts val="0"/>
              </a:spcAft>
              <a:buClr>
                <a:schemeClr val="dk1"/>
              </a:buClr>
              <a:buSzPts val="2400"/>
              <a:buNone/>
            </a:pPr>
            <a:r>
              <a:t/>
            </a:r>
            <a:endParaRPr b="1" sz="2400">
              <a:solidFill>
                <a:srgbClr val="0B9B74"/>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30"/>
          <p:cNvSpPr txBox="1"/>
          <p:nvPr>
            <p:ph idx="1" type="body"/>
          </p:nvPr>
        </p:nvSpPr>
        <p:spPr>
          <a:xfrm>
            <a:off x="223351" y="1323975"/>
            <a:ext cx="11745298" cy="4783575"/>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rgbClr val="00B050"/>
              </a:buClr>
              <a:buSzPct val="100000"/>
              <a:buNone/>
            </a:pPr>
            <a:r>
              <a:rPr b="1" lang="en-US">
                <a:solidFill>
                  <a:srgbClr val="00B050"/>
                </a:solidFill>
              </a:rPr>
              <a:t>Question 5: </a:t>
            </a:r>
            <a:r>
              <a:rPr lang="en-US"/>
              <a:t>The Guidelines on State aid for climate, environmental protection and energy apply to related activities for research, development and innovation   </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True</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False</a:t>
            </a:r>
            <a:endParaRPr/>
          </a:p>
          <a:p>
            <a:pPr indent="0" lvl="0" marL="0" rtl="0" algn="l">
              <a:lnSpc>
                <a:spcPct val="90000"/>
              </a:lnSpc>
              <a:spcBef>
                <a:spcPts val="1000"/>
              </a:spcBef>
              <a:spcAft>
                <a:spcPts val="0"/>
              </a:spcAft>
              <a:buClr>
                <a:srgbClr val="00B050"/>
              </a:buClr>
              <a:buSzPct val="100000"/>
              <a:buNone/>
            </a:pPr>
            <a:r>
              <a:rPr b="1" lang="en-US">
                <a:solidFill>
                  <a:srgbClr val="00B050"/>
                </a:solidFill>
              </a:rPr>
              <a:t>Question 6: </a:t>
            </a:r>
            <a:r>
              <a:rPr lang="en-US"/>
              <a:t>The EU Emission Trading Scheme (EU ETS) is based on the 'cap and trade' principle. </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True</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False</a:t>
            </a:r>
            <a:endParaRPr/>
          </a:p>
          <a:p>
            <a:pPr indent="0" lvl="0" marL="0" rtl="0" algn="just">
              <a:lnSpc>
                <a:spcPct val="90000"/>
              </a:lnSpc>
              <a:spcBef>
                <a:spcPts val="1000"/>
              </a:spcBef>
              <a:spcAft>
                <a:spcPts val="0"/>
              </a:spcAft>
              <a:buClr>
                <a:srgbClr val="00B050"/>
              </a:buClr>
              <a:buSzPct val="100000"/>
              <a:buNone/>
            </a:pPr>
            <a:r>
              <a:rPr b="1" lang="en-US">
                <a:solidFill>
                  <a:srgbClr val="00B050"/>
                </a:solidFill>
              </a:rPr>
              <a:t>Question 7: </a:t>
            </a:r>
            <a:r>
              <a:rPr lang="en-US"/>
              <a:t>How many principles are included in the Paris Collaborative on Green Budgeting?</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8</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6</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7</a:t>
            </a:r>
            <a:endParaRPr/>
          </a:p>
          <a:p>
            <a:pPr indent="-514350" lvl="1" marL="971550" rtl="0" algn="l">
              <a:lnSpc>
                <a:spcPct val="90000"/>
              </a:lnSpc>
              <a:spcBef>
                <a:spcPts val="500"/>
              </a:spcBef>
              <a:spcAft>
                <a:spcPts val="0"/>
              </a:spcAft>
              <a:buClr>
                <a:schemeClr val="dk1"/>
              </a:buClr>
              <a:buSzPct val="100000"/>
              <a:buFont typeface="Calibri"/>
              <a:buAutoNum type="alphaLcParenR"/>
            </a:pPr>
            <a:r>
              <a:rPr lang="en-US"/>
              <a:t>5</a:t>
            </a:r>
            <a:endParaRPr/>
          </a:p>
          <a:p>
            <a:pPr indent="0" lvl="0" marL="0" rtl="0" algn="l">
              <a:lnSpc>
                <a:spcPct val="90000"/>
              </a:lnSpc>
              <a:spcBef>
                <a:spcPts val="1000"/>
              </a:spcBef>
              <a:spcAft>
                <a:spcPts val="0"/>
              </a:spcAft>
              <a:buClr>
                <a:schemeClr val="dk1"/>
              </a:buClr>
              <a:buSzPct val="100000"/>
              <a:buNone/>
            </a:pPr>
            <a:r>
              <a:t/>
            </a:r>
            <a:endParaRPr/>
          </a:p>
        </p:txBody>
      </p:sp>
      <p:sp>
        <p:nvSpPr>
          <p:cNvPr id="298" name="Google Shape;298;p30"/>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Quiz</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4"/>
          <p:cNvSpPr txBox="1"/>
          <p:nvPr>
            <p:ph type="title"/>
          </p:nvPr>
        </p:nvSpPr>
        <p:spPr>
          <a:xfrm>
            <a:off x="135193" y="671185"/>
            <a:ext cx="11879825" cy="77415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Content of the Training Module</a:t>
            </a:r>
            <a:endParaRPr b="1"/>
          </a:p>
        </p:txBody>
      </p:sp>
      <p:sp>
        <p:nvSpPr>
          <p:cNvPr id="108" name="Google Shape;108;p4"/>
          <p:cNvSpPr txBox="1"/>
          <p:nvPr>
            <p:ph idx="1" type="body"/>
          </p:nvPr>
        </p:nvSpPr>
        <p:spPr>
          <a:xfrm>
            <a:off x="323156" y="1445342"/>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1000"/>
              </a:spcBef>
              <a:spcAft>
                <a:spcPts val="0"/>
              </a:spcAft>
              <a:buClr>
                <a:schemeClr val="dk1"/>
              </a:buClr>
              <a:buSzPts val="2400"/>
              <a:buChar char="•"/>
            </a:pPr>
            <a:r>
              <a:rPr b="1" lang="en-US" sz="2400">
                <a:solidFill>
                  <a:schemeClr val="dk1"/>
                </a:solidFill>
              </a:rPr>
              <a:t>European Growth Model for a green  resilient economy </a:t>
            </a:r>
            <a:endParaRPr/>
          </a:p>
          <a:p>
            <a:pPr indent="-228600" lvl="0" marL="228600" rtl="0" algn="just">
              <a:lnSpc>
                <a:spcPct val="90000"/>
              </a:lnSpc>
              <a:spcBef>
                <a:spcPts val="1000"/>
              </a:spcBef>
              <a:spcAft>
                <a:spcPts val="0"/>
              </a:spcAft>
              <a:buClr>
                <a:schemeClr val="dk1"/>
              </a:buClr>
              <a:buSzPts val="2400"/>
              <a:buChar char="•"/>
            </a:pPr>
            <a:r>
              <a:rPr b="1" lang="en-US" sz="2400">
                <a:solidFill>
                  <a:schemeClr val="dk1"/>
                </a:solidFill>
              </a:rPr>
              <a:t>Greening taxation </a:t>
            </a:r>
            <a:endParaRPr/>
          </a:p>
          <a:p>
            <a:pPr indent="-228600" lvl="0" marL="228600" rtl="0" algn="just">
              <a:lnSpc>
                <a:spcPct val="90000"/>
              </a:lnSpc>
              <a:spcBef>
                <a:spcPts val="1000"/>
              </a:spcBef>
              <a:spcAft>
                <a:spcPts val="0"/>
              </a:spcAft>
              <a:buClr>
                <a:schemeClr val="dk1"/>
              </a:buClr>
              <a:buSzPts val="2400"/>
              <a:buChar char="•"/>
            </a:pPr>
            <a:r>
              <a:rPr b="1" lang="en-US" sz="2400"/>
              <a:t>Green budgeting </a:t>
            </a:r>
            <a:endParaRPr/>
          </a:p>
          <a:p>
            <a:pPr indent="-228600" lvl="0" marL="228600" rtl="0" algn="just">
              <a:lnSpc>
                <a:spcPct val="90000"/>
              </a:lnSpc>
              <a:spcBef>
                <a:spcPts val="1000"/>
              </a:spcBef>
              <a:spcAft>
                <a:spcPts val="0"/>
              </a:spcAft>
              <a:buClr>
                <a:schemeClr val="dk1"/>
              </a:buClr>
              <a:buSzPts val="2400"/>
              <a:buChar char="•"/>
            </a:pPr>
            <a:r>
              <a:rPr b="1" lang="en-US" sz="2400"/>
              <a:t>State aid for climate, environmental protection &amp; energy</a:t>
            </a:r>
            <a:endParaRPr b="1" sz="2400">
              <a:solidFill>
                <a:schemeClr val="dk1"/>
              </a:solidFill>
            </a:endParaRPr>
          </a:p>
          <a:p>
            <a:pPr indent="-76200" lvl="0" marL="228600" rtl="0" algn="just">
              <a:lnSpc>
                <a:spcPct val="90000"/>
              </a:lnSpc>
              <a:spcBef>
                <a:spcPts val="1000"/>
              </a:spcBef>
              <a:spcAft>
                <a:spcPts val="0"/>
              </a:spcAft>
              <a:buClr>
                <a:schemeClr val="dk1"/>
              </a:buClr>
              <a:buSzPts val="2400"/>
              <a:buNone/>
            </a:pPr>
            <a:r>
              <a:t/>
            </a:r>
            <a:endParaRPr b="1" sz="2400">
              <a:solidFill>
                <a:schemeClr val="dk1"/>
              </a:solidFill>
            </a:endParaRPr>
          </a:p>
          <a:p>
            <a:pPr indent="0" lvl="0" marL="0" rtl="0" algn="l">
              <a:lnSpc>
                <a:spcPct val="90000"/>
              </a:lnSpc>
              <a:spcBef>
                <a:spcPts val="1000"/>
              </a:spcBef>
              <a:spcAft>
                <a:spcPts val="0"/>
              </a:spcAft>
              <a:buClr>
                <a:schemeClr val="dk1"/>
              </a:buClr>
              <a:buSzPts val="2400"/>
              <a:buNone/>
            </a:pPr>
            <a:r>
              <a:rPr b="1" lang="en-US" sz="2400"/>
              <a:t>Teaching methods: </a:t>
            </a:r>
            <a:r>
              <a:rPr lang="en-US" sz="2400"/>
              <a:t>lectures, case study, quiz, self-study of additional materials</a:t>
            </a:r>
            <a:endParaRPr/>
          </a:p>
          <a:p>
            <a:pPr indent="0" lvl="0" marL="0" rtl="0" algn="l">
              <a:lnSpc>
                <a:spcPct val="90000"/>
              </a:lnSpc>
              <a:spcBef>
                <a:spcPts val="1000"/>
              </a:spcBef>
              <a:spcAft>
                <a:spcPts val="0"/>
              </a:spcAft>
              <a:buClr>
                <a:schemeClr val="dk1"/>
              </a:buClr>
              <a:buSzPts val="2400"/>
              <a:buNone/>
            </a:pPr>
            <a:r>
              <a:rPr b="1" lang="en-US" sz="2400"/>
              <a:t>Duration: </a:t>
            </a:r>
            <a:r>
              <a:rPr lang="en-US" sz="2400"/>
              <a:t>2.5 hours</a:t>
            </a:r>
            <a:endParaRPr/>
          </a:p>
          <a:p>
            <a:pPr indent="-76200" lvl="0" marL="228600" rtl="0" algn="just">
              <a:lnSpc>
                <a:spcPct val="90000"/>
              </a:lnSpc>
              <a:spcBef>
                <a:spcPts val="1000"/>
              </a:spcBef>
              <a:spcAft>
                <a:spcPts val="0"/>
              </a:spcAft>
              <a:buClr>
                <a:schemeClr val="dk1"/>
              </a:buClr>
              <a:buSzPts val="2400"/>
              <a:buNone/>
            </a:pPr>
            <a:r>
              <a:t/>
            </a:r>
            <a:endParaRPr>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5"/>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Glossary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6"/>
          <p:cNvSpPr txBox="1"/>
          <p:nvPr>
            <p:ph type="title"/>
          </p:nvPr>
        </p:nvSpPr>
        <p:spPr>
          <a:xfrm>
            <a:off x="323850" y="638001"/>
            <a:ext cx="10515600" cy="638349"/>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en-US"/>
              <a:t>Glossary</a:t>
            </a:r>
            <a:endParaRPr b="1"/>
          </a:p>
        </p:txBody>
      </p:sp>
      <p:sp>
        <p:nvSpPr>
          <p:cNvPr id="119" name="Google Shape;119;p6"/>
          <p:cNvSpPr txBox="1"/>
          <p:nvPr>
            <p:ph idx="1" type="body"/>
          </p:nvPr>
        </p:nvSpPr>
        <p:spPr>
          <a:xfrm>
            <a:off x="247650" y="1276350"/>
            <a:ext cx="116205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t/>
            </a:r>
            <a:endParaRPr/>
          </a:p>
        </p:txBody>
      </p:sp>
      <p:sp>
        <p:nvSpPr>
          <p:cNvPr id="120" name="Google Shape;120;p6"/>
          <p:cNvSpPr txBox="1"/>
          <p:nvPr/>
        </p:nvSpPr>
        <p:spPr>
          <a:xfrm>
            <a:off x="323850" y="1276350"/>
            <a:ext cx="11620500" cy="4480638"/>
          </a:xfrm>
          <a:prstGeom prst="rect">
            <a:avLst/>
          </a:prstGeom>
          <a:noFill/>
          <a:ln>
            <a:noFill/>
          </a:ln>
        </p:spPr>
        <p:txBody>
          <a:bodyPr anchorCtr="0" anchor="t" bIns="45700" lIns="91425" spcFirstLastPara="1" rIns="91425" wrap="square" tIns="45700">
            <a:normAutofit lnSpcReduction="10000"/>
          </a:bodyPr>
          <a:lstStyle/>
          <a:p>
            <a:pPr indent="0" lvl="0" marL="0" marR="0" rtl="0" algn="just">
              <a:lnSpc>
                <a:spcPct val="150000"/>
              </a:lnSpc>
              <a:spcBef>
                <a:spcPts val="0"/>
              </a:spcBef>
              <a:spcAft>
                <a:spcPts val="0"/>
              </a:spcAft>
              <a:buClr>
                <a:srgbClr val="0B9B74"/>
              </a:buClr>
              <a:buSzPts val="2400"/>
              <a:buFont typeface="Arial"/>
              <a:buNone/>
            </a:pPr>
            <a:r>
              <a:rPr b="1" i="0" lang="en-US" sz="2400" u="none" cap="none" strike="noStrike">
                <a:solidFill>
                  <a:srgbClr val="0B9B74"/>
                </a:solidFill>
                <a:latin typeface="Calibri"/>
                <a:ea typeface="Calibri"/>
                <a:cs typeface="Calibri"/>
                <a:sym typeface="Calibri"/>
              </a:rPr>
              <a:t>Green budgeting. </a:t>
            </a:r>
            <a:r>
              <a:rPr b="0" i="0" lang="en-US" sz="2400" u="none" cap="none" strike="noStrike">
                <a:solidFill>
                  <a:schemeClr val="dk1"/>
                </a:solidFill>
                <a:latin typeface="Calibri"/>
                <a:ea typeface="Calibri"/>
                <a:cs typeface="Calibri"/>
                <a:sym typeface="Calibri"/>
              </a:rPr>
              <a:t>OECD defines green budgeting as a form of ‘priority budgeting’, aimed at aligning resources and incentives towards a government’s specific priorities. Green budgeting includes all efforts to align the budgetary process with environmental goals.</a:t>
            </a:r>
            <a:endParaRPr/>
          </a:p>
          <a:p>
            <a:pPr indent="0" lvl="0" marL="0" marR="0" rtl="0" algn="just">
              <a:lnSpc>
                <a:spcPct val="150000"/>
              </a:lnSpc>
              <a:spcBef>
                <a:spcPts val="1000"/>
              </a:spcBef>
              <a:spcAft>
                <a:spcPts val="0"/>
              </a:spcAft>
              <a:buClr>
                <a:srgbClr val="0B9B74"/>
              </a:buClr>
              <a:buSzPts val="2400"/>
              <a:buFont typeface="Arial"/>
              <a:buNone/>
            </a:pPr>
            <a:r>
              <a:rPr b="1" i="0" lang="en-US" sz="2400" u="none" cap="none" strike="noStrike">
                <a:solidFill>
                  <a:srgbClr val="0B9B74"/>
                </a:solidFill>
                <a:latin typeface="Calibri"/>
                <a:ea typeface="Calibri"/>
                <a:cs typeface="Calibri"/>
                <a:sym typeface="Calibri"/>
              </a:rPr>
              <a:t>‘Polluter pays’ principle. </a:t>
            </a:r>
            <a:r>
              <a:rPr b="0" i="0" lang="en-US" sz="2400" u="none" cap="none" strike="noStrike">
                <a:solidFill>
                  <a:schemeClr val="dk1"/>
                </a:solidFill>
                <a:latin typeface="Calibri"/>
                <a:ea typeface="Calibri"/>
                <a:cs typeface="Calibri"/>
                <a:sym typeface="Calibri"/>
              </a:rPr>
              <a:t>The costs of measures to deal with pollution should be borne by the polluter who causes the pollution. </a:t>
            </a:r>
            <a:endParaRPr/>
          </a:p>
          <a:p>
            <a:pPr indent="0" lvl="0" marL="0" marR="0" rtl="0" algn="just">
              <a:lnSpc>
                <a:spcPct val="150000"/>
              </a:lnSpc>
              <a:spcBef>
                <a:spcPts val="1000"/>
              </a:spcBef>
              <a:spcAft>
                <a:spcPts val="0"/>
              </a:spcAft>
              <a:buClr>
                <a:srgbClr val="0B9B74"/>
              </a:buClr>
              <a:buSzPts val="2400"/>
              <a:buFont typeface="Arial"/>
              <a:buNone/>
            </a:pPr>
            <a:r>
              <a:rPr b="1" i="0" lang="en-US" sz="2400" u="none" cap="none" strike="noStrike">
                <a:solidFill>
                  <a:srgbClr val="0B9B74"/>
                </a:solidFill>
                <a:latin typeface="Calibri"/>
                <a:ea typeface="Calibri"/>
                <a:cs typeface="Calibri"/>
                <a:sym typeface="Calibri"/>
              </a:rPr>
              <a:t>'Cap and trade' principle. </a:t>
            </a:r>
            <a:r>
              <a:rPr b="0" i="0" lang="en-US" sz="2400" u="none" cap="none" strike="noStrike">
                <a:solidFill>
                  <a:schemeClr val="dk1"/>
                </a:solidFill>
                <a:latin typeface="Calibri"/>
                <a:ea typeface="Calibri"/>
                <a:cs typeface="Calibri"/>
                <a:sym typeface="Calibri"/>
              </a:rPr>
              <a:t>A cap is set on the total amount of certain greenhouse gases that can be emitted by installations covered by the system. Within the cap, companies receive or buy emission allowances which they can trade with one another as needed.</a:t>
            </a:r>
            <a:endParaRPr/>
          </a:p>
          <a:p>
            <a:pPr indent="0" lvl="0" marL="0" marR="0" rtl="0" algn="just">
              <a:lnSpc>
                <a:spcPct val="150000"/>
              </a:lnSpc>
              <a:spcBef>
                <a:spcPts val="100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just">
              <a:lnSpc>
                <a:spcPct val="150000"/>
              </a:lnSpc>
              <a:spcBef>
                <a:spcPts val="100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just">
              <a:lnSpc>
                <a:spcPct val="150000"/>
              </a:lnSpc>
              <a:spcBef>
                <a:spcPts val="100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just">
              <a:lnSpc>
                <a:spcPct val="150000"/>
              </a:lnSpc>
              <a:spcBef>
                <a:spcPts val="100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just">
              <a:lnSpc>
                <a:spcPct val="150000"/>
              </a:lnSpc>
              <a:spcBef>
                <a:spcPts val="100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7"/>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Teaching  materials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8"/>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European Green Deal </a:t>
            </a:r>
            <a:endParaRPr b="1"/>
          </a:p>
        </p:txBody>
      </p:sp>
      <p:sp>
        <p:nvSpPr>
          <p:cNvPr id="131" name="Google Shape;131;p8"/>
          <p:cNvSpPr txBox="1"/>
          <p:nvPr>
            <p:ph idx="1" type="body"/>
          </p:nvPr>
        </p:nvSpPr>
        <p:spPr>
          <a:xfrm>
            <a:off x="219075"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107000"/>
              </a:lnSpc>
              <a:spcBef>
                <a:spcPts val="0"/>
              </a:spcBef>
              <a:spcAft>
                <a:spcPts val="0"/>
              </a:spcAft>
              <a:buClr>
                <a:schemeClr val="dk1"/>
              </a:buClr>
              <a:buSzPts val="1800"/>
              <a:buNone/>
            </a:pPr>
            <a:r>
              <a:rPr b="1" lang="en-US" sz="1800">
                <a:latin typeface="Quattrocento Sans"/>
                <a:ea typeface="Quattrocento Sans"/>
                <a:cs typeface="Quattrocento Sans"/>
                <a:sym typeface="Quattrocento Sans"/>
              </a:rPr>
              <a:t>The European Green Deal </a:t>
            </a:r>
            <a:r>
              <a:rPr lang="en-US" sz="1800">
                <a:latin typeface="Quattrocento Sans"/>
                <a:ea typeface="Quattrocento Sans"/>
                <a:cs typeface="Quattrocento Sans"/>
                <a:sym typeface="Quattrocento Sans"/>
              </a:rPr>
              <a:t>is the roadmap for making the EU's economy sustainable, by turning climate and environmental challenges into opportunities, and making the transition just and inclusive for all. </a:t>
            </a:r>
            <a:endParaRPr/>
          </a:p>
          <a:p>
            <a:pPr indent="0" lvl="0" marL="0" rtl="0" algn="just">
              <a:lnSpc>
                <a:spcPct val="107000"/>
              </a:lnSpc>
              <a:spcBef>
                <a:spcPts val="1800"/>
              </a:spcBef>
              <a:spcAft>
                <a:spcPts val="0"/>
              </a:spcAft>
              <a:buClr>
                <a:schemeClr val="dk1"/>
              </a:buClr>
              <a:buSzPts val="1800"/>
              <a:buNone/>
            </a:pPr>
            <a:r>
              <a:rPr b="1" lang="en-US" sz="1800">
                <a:latin typeface="Quattrocento Sans"/>
                <a:ea typeface="Quattrocento Sans"/>
                <a:cs typeface="Quattrocento Sans"/>
                <a:sym typeface="Quattrocento Sans"/>
              </a:rPr>
              <a:t>Recognising that climate change and environmental degradation </a:t>
            </a:r>
            <a:r>
              <a:rPr lang="en-US" sz="1800">
                <a:latin typeface="Quattrocento Sans"/>
                <a:ea typeface="Quattrocento Sans"/>
                <a:cs typeface="Quattrocento Sans"/>
                <a:sym typeface="Quattrocento Sans"/>
              </a:rPr>
              <a:t>are existential threats to Europe and the world, the EGD provides an ambitious package of measures, followed by EU Green Deal Action Plan. These measures include cutting greenhouse gas emissions, investing in cutting-edge research and innovation, and preserving Europe's natural environment.</a:t>
            </a:r>
            <a:endParaRPr sz="1800">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Quattrocento Sans"/>
                <a:ea typeface="Quattrocento Sans"/>
                <a:cs typeface="Quattrocento Sans"/>
                <a:sym typeface="Quattrocento Sans"/>
              </a:rPr>
              <a:t>Fighting climate change and achieving the transition to a climate-neutral society </a:t>
            </a:r>
            <a:r>
              <a:rPr lang="en-US" sz="1800">
                <a:latin typeface="Quattrocento Sans"/>
                <a:ea typeface="Quattrocento Sans"/>
                <a:cs typeface="Quattrocento Sans"/>
                <a:sym typeface="Quattrocento Sans"/>
              </a:rPr>
              <a:t>requires significant investments, research and innovation, new ways of producing and consuming, managing waste, and changes in how we work, use transport and live together. </a:t>
            </a:r>
            <a:endParaRPr/>
          </a:p>
          <a:p>
            <a:pPr indent="0" lvl="0" marL="0" rtl="0" algn="just">
              <a:lnSpc>
                <a:spcPct val="107000"/>
              </a:lnSpc>
              <a:spcBef>
                <a:spcPts val="1800"/>
              </a:spcBef>
              <a:spcAft>
                <a:spcPts val="0"/>
              </a:spcAft>
              <a:buClr>
                <a:schemeClr val="dk1"/>
              </a:buClr>
              <a:buSzPts val="1800"/>
              <a:buNone/>
            </a:pPr>
            <a:r>
              <a:rPr lang="en-US" sz="1800">
                <a:latin typeface="Quattrocento Sans"/>
                <a:ea typeface="Quattrocento Sans"/>
                <a:cs typeface="Quattrocento Sans"/>
                <a:sym typeface="Quattrocento Sans"/>
              </a:rPr>
              <a:t>Since solid waste, wastewater, water supply, energy efficiency, air pollution – all these things affect climate change, the EGD addresses environment (waste and recycling) among the key action areas also towards being climate neutral in 2050</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9"/>
          <p:cNvSpPr/>
          <p:nvPr/>
        </p:nvSpPr>
        <p:spPr>
          <a:xfrm>
            <a:off x="2195512" y="4354501"/>
            <a:ext cx="7800975" cy="1234394"/>
          </a:xfrm>
          <a:prstGeom prst="ellipse">
            <a:avLst/>
          </a:prstGeom>
          <a:solidFill>
            <a:schemeClr val="l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7" name="Google Shape;137;p9"/>
          <p:cNvSpPr/>
          <p:nvPr/>
        </p:nvSpPr>
        <p:spPr>
          <a:xfrm>
            <a:off x="4330449" y="826254"/>
            <a:ext cx="3719061" cy="3719061"/>
          </a:xfrm>
          <a:prstGeom prst="ellipse">
            <a:avLst/>
          </a:prstGeom>
          <a:solidFill>
            <a:srgbClr val="09B6BF"/>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8" name="Google Shape;138;p9"/>
          <p:cNvSpPr/>
          <p:nvPr/>
        </p:nvSpPr>
        <p:spPr>
          <a:xfrm>
            <a:off x="7874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u="none" cap="none" strike="noStrike">
                <a:solidFill>
                  <a:schemeClr val="lt1"/>
                </a:solidFill>
                <a:latin typeface="Calibri"/>
                <a:ea typeface="Calibri"/>
                <a:cs typeface="Calibri"/>
                <a:sym typeface="Calibri"/>
              </a:rPr>
              <a:t>Increasing  EU’s Climate ambition for 2030 and 2050</a:t>
            </a:r>
            <a:endParaRPr b="1" i="0" sz="1800" u="none" cap="none" strike="noStrike">
              <a:solidFill>
                <a:schemeClr val="lt1"/>
              </a:solidFill>
              <a:latin typeface="Calibri"/>
              <a:ea typeface="Calibri"/>
              <a:cs typeface="Calibri"/>
              <a:sym typeface="Calibri"/>
            </a:endParaRPr>
          </a:p>
        </p:txBody>
      </p:sp>
      <p:sp>
        <p:nvSpPr>
          <p:cNvPr id="139" name="Google Shape;139;p9"/>
          <p:cNvSpPr/>
          <p:nvPr/>
        </p:nvSpPr>
        <p:spPr>
          <a:xfrm>
            <a:off x="7874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u="none" cap="none" strike="noStrike">
                <a:solidFill>
                  <a:schemeClr val="lt1"/>
                </a:solidFill>
                <a:latin typeface="Calibri"/>
                <a:ea typeface="Calibri"/>
                <a:cs typeface="Calibri"/>
                <a:sym typeface="Calibri"/>
              </a:rPr>
              <a:t>Supplying Clean, affordable and secure energy</a:t>
            </a:r>
            <a:endParaRPr b="1" i="0" sz="1800" u="none" cap="none" strike="noStrike">
              <a:solidFill>
                <a:schemeClr val="lt1"/>
              </a:solidFill>
              <a:latin typeface="Times New Roman"/>
              <a:ea typeface="Times New Roman"/>
              <a:cs typeface="Times New Roman"/>
              <a:sym typeface="Times New Roman"/>
            </a:endParaRPr>
          </a:p>
        </p:txBody>
      </p:sp>
      <p:sp>
        <p:nvSpPr>
          <p:cNvPr id="140" name="Google Shape;140;p9"/>
          <p:cNvSpPr/>
          <p:nvPr/>
        </p:nvSpPr>
        <p:spPr>
          <a:xfrm>
            <a:off x="7874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u="none" cap="none" strike="noStrike">
                <a:solidFill>
                  <a:schemeClr val="lt1"/>
                </a:solidFill>
                <a:latin typeface="Calibri"/>
                <a:ea typeface="Calibri"/>
                <a:cs typeface="Calibri"/>
                <a:sym typeface="Calibri"/>
              </a:rPr>
              <a:t>Mobilising industry for a clean and circular economy</a:t>
            </a:r>
            <a:endParaRPr b="0" i="0" sz="1800" u="none" cap="none" strike="noStrike">
              <a:solidFill>
                <a:schemeClr val="lt1"/>
              </a:solidFill>
              <a:latin typeface="Calibri"/>
              <a:ea typeface="Calibri"/>
              <a:cs typeface="Calibri"/>
              <a:sym typeface="Calibri"/>
            </a:endParaRPr>
          </a:p>
        </p:txBody>
      </p:sp>
      <p:sp>
        <p:nvSpPr>
          <p:cNvPr id="141" name="Google Shape;141;p9"/>
          <p:cNvSpPr/>
          <p:nvPr/>
        </p:nvSpPr>
        <p:spPr>
          <a:xfrm>
            <a:off x="787400" y="3805059"/>
            <a:ext cx="3799840" cy="624840"/>
          </a:xfrm>
          <a:prstGeom prst="round2DiagRect">
            <a:avLst>
              <a:gd fmla="val 16667" name="adj1"/>
              <a:gd fmla="val 0" name="adj2"/>
            </a:avLst>
          </a:prstGeom>
          <a:solidFill>
            <a:srgbClr val="0075A2"/>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None/>
            </a:pPr>
            <a:r>
              <a:rPr b="1" i="0" lang="en-US" sz="1800" u="none" cap="none" strike="noStrike">
                <a:solidFill>
                  <a:schemeClr val="lt1"/>
                </a:solidFill>
                <a:latin typeface="Calibri"/>
                <a:ea typeface="Calibri"/>
                <a:cs typeface="Calibri"/>
                <a:sym typeface="Calibri"/>
              </a:rPr>
              <a:t>Building and renovating in an energy and resource efficient way</a:t>
            </a:r>
            <a:endParaRPr b="1" i="0" sz="1800" u="none" cap="none" strike="noStrike">
              <a:solidFill>
                <a:schemeClr val="lt1"/>
              </a:solidFill>
              <a:latin typeface="Calibri"/>
              <a:ea typeface="Calibri"/>
              <a:cs typeface="Calibri"/>
              <a:sym typeface="Calibri"/>
            </a:endParaRPr>
          </a:p>
        </p:txBody>
      </p:sp>
      <p:sp>
        <p:nvSpPr>
          <p:cNvPr id="142" name="Google Shape;142;p9"/>
          <p:cNvSpPr/>
          <p:nvPr/>
        </p:nvSpPr>
        <p:spPr>
          <a:xfrm>
            <a:off x="77978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u="none" cap="none" strike="noStrike">
                <a:solidFill>
                  <a:schemeClr val="lt1"/>
                </a:solidFill>
                <a:latin typeface="Calibri"/>
                <a:ea typeface="Calibri"/>
                <a:cs typeface="Calibri"/>
                <a:sym typeface="Calibri"/>
              </a:rPr>
              <a:t>A zero-pollution ambition for a toxic free environment</a:t>
            </a:r>
            <a:endParaRPr b="0" i="0" sz="1800" u="none" cap="none" strike="noStrike">
              <a:solidFill>
                <a:schemeClr val="lt1"/>
              </a:solidFill>
              <a:latin typeface="Calibri"/>
              <a:ea typeface="Calibri"/>
              <a:cs typeface="Calibri"/>
              <a:sym typeface="Calibri"/>
            </a:endParaRPr>
          </a:p>
        </p:txBody>
      </p:sp>
      <p:sp>
        <p:nvSpPr>
          <p:cNvPr id="143" name="Google Shape;143;p9"/>
          <p:cNvSpPr/>
          <p:nvPr/>
        </p:nvSpPr>
        <p:spPr>
          <a:xfrm>
            <a:off x="77978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u="none" cap="none" strike="noStrike">
                <a:solidFill>
                  <a:schemeClr val="lt1"/>
                </a:solidFill>
                <a:latin typeface="Calibri"/>
                <a:ea typeface="Calibri"/>
                <a:cs typeface="Calibri"/>
                <a:sym typeface="Calibri"/>
              </a:rPr>
              <a:t>Preserving and restoring ecosystems and biodiversity</a:t>
            </a:r>
            <a:endParaRPr b="0" i="0" sz="1800" u="none" cap="none" strike="noStrike">
              <a:solidFill>
                <a:schemeClr val="lt1"/>
              </a:solidFill>
              <a:latin typeface="Calibri"/>
              <a:ea typeface="Calibri"/>
              <a:cs typeface="Calibri"/>
              <a:sym typeface="Calibri"/>
            </a:endParaRPr>
          </a:p>
        </p:txBody>
      </p:sp>
      <p:sp>
        <p:nvSpPr>
          <p:cNvPr id="144" name="Google Shape;144;p9"/>
          <p:cNvSpPr/>
          <p:nvPr/>
        </p:nvSpPr>
        <p:spPr>
          <a:xfrm>
            <a:off x="77978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600" u="none" cap="none" strike="noStrike">
                <a:solidFill>
                  <a:schemeClr val="lt1"/>
                </a:solidFill>
                <a:latin typeface="Calibri"/>
                <a:ea typeface="Calibri"/>
                <a:cs typeface="Calibri"/>
                <a:sym typeface="Calibri"/>
              </a:rPr>
              <a:t>From “Farm to Fork” : a fair, healthy and environmentally friendly food system </a:t>
            </a:r>
            <a:endParaRPr b="0" i="0" sz="1600" u="none" cap="none" strike="noStrike">
              <a:solidFill>
                <a:schemeClr val="lt1"/>
              </a:solidFill>
              <a:latin typeface="Calibri"/>
              <a:ea typeface="Calibri"/>
              <a:cs typeface="Calibri"/>
              <a:sym typeface="Calibri"/>
            </a:endParaRPr>
          </a:p>
        </p:txBody>
      </p:sp>
      <p:sp>
        <p:nvSpPr>
          <p:cNvPr id="145" name="Google Shape;145;p9"/>
          <p:cNvSpPr/>
          <p:nvPr/>
        </p:nvSpPr>
        <p:spPr>
          <a:xfrm>
            <a:off x="7797800" y="3805059"/>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u="none" cap="none" strike="noStrike">
                <a:solidFill>
                  <a:schemeClr val="lt1"/>
                </a:solidFill>
                <a:latin typeface="Calibri"/>
                <a:ea typeface="Calibri"/>
                <a:cs typeface="Calibri"/>
                <a:sym typeface="Calibri"/>
              </a:rPr>
              <a:t>Accelerating the shift to sustainable and smart mobility </a:t>
            </a:r>
            <a:endParaRPr b="0" i="0" sz="1800" u="none" cap="none" strike="noStrike">
              <a:solidFill>
                <a:schemeClr val="lt1"/>
              </a:solidFill>
              <a:latin typeface="Calibri"/>
              <a:ea typeface="Calibri"/>
              <a:cs typeface="Calibri"/>
              <a:sym typeface="Calibri"/>
            </a:endParaRPr>
          </a:p>
        </p:txBody>
      </p:sp>
      <p:sp>
        <p:nvSpPr>
          <p:cNvPr id="146" name="Google Shape;146;p9"/>
          <p:cNvSpPr txBox="1"/>
          <p:nvPr/>
        </p:nvSpPr>
        <p:spPr>
          <a:xfrm>
            <a:off x="83820" y="5632242"/>
            <a:ext cx="2842895"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spcBef>
                <a:spcPts val="0"/>
              </a:spcBef>
              <a:spcAft>
                <a:spcPts val="0"/>
              </a:spcAft>
              <a:buNone/>
            </a:pPr>
            <a:r>
              <a:rPr b="1" i="0" lang="en-US" sz="1800" u="none" cap="none" strike="noStrike">
                <a:solidFill>
                  <a:schemeClr val="dk1"/>
                </a:solidFill>
                <a:latin typeface="Calibri"/>
                <a:ea typeface="Calibri"/>
                <a:cs typeface="Calibri"/>
                <a:sym typeface="Calibri"/>
              </a:rPr>
              <a:t>The EU as a global leader</a:t>
            </a:r>
            <a:endParaRPr b="0" i="0" sz="1800" u="none" cap="none" strike="noStrike">
              <a:solidFill>
                <a:schemeClr val="dk1"/>
              </a:solidFill>
              <a:latin typeface="Calibri"/>
              <a:ea typeface="Calibri"/>
              <a:cs typeface="Calibri"/>
              <a:sym typeface="Calibri"/>
            </a:endParaRPr>
          </a:p>
        </p:txBody>
      </p:sp>
      <p:sp>
        <p:nvSpPr>
          <p:cNvPr id="147" name="Google Shape;147;p9"/>
          <p:cNvSpPr txBox="1"/>
          <p:nvPr/>
        </p:nvSpPr>
        <p:spPr>
          <a:xfrm>
            <a:off x="9258300" y="5632242"/>
            <a:ext cx="2707640"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chemeClr val="dk1"/>
                </a:solidFill>
                <a:latin typeface="Calibri"/>
                <a:ea typeface="Calibri"/>
                <a:cs typeface="Calibri"/>
                <a:sym typeface="Calibri"/>
              </a:rPr>
              <a:t>A European Climate Pact</a:t>
            </a:r>
            <a:endParaRPr b="1" sz="1800">
              <a:solidFill>
                <a:schemeClr val="dk1"/>
              </a:solidFill>
              <a:latin typeface="Calibri"/>
              <a:ea typeface="Calibri"/>
              <a:cs typeface="Calibri"/>
              <a:sym typeface="Calibri"/>
            </a:endParaRPr>
          </a:p>
        </p:txBody>
      </p:sp>
      <p:sp>
        <p:nvSpPr>
          <p:cNvPr id="148" name="Google Shape;148;p9"/>
          <p:cNvSpPr/>
          <p:nvPr/>
        </p:nvSpPr>
        <p:spPr>
          <a:xfrm>
            <a:off x="5257800" y="1789192"/>
            <a:ext cx="1864360" cy="1864360"/>
          </a:xfrm>
          <a:prstGeom prst="ellipse">
            <a:avLst/>
          </a:prstGeom>
          <a:solidFill>
            <a:srgbClr val="FFC000"/>
          </a:solidFill>
          <a:ln cap="flat" cmpd="sng" w="127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The  European Green Deal</a:t>
            </a:r>
            <a:endParaRPr/>
          </a:p>
        </p:txBody>
      </p:sp>
      <p:sp>
        <p:nvSpPr>
          <p:cNvPr id="149" name="Google Shape;149;p9"/>
          <p:cNvSpPr/>
          <p:nvPr/>
        </p:nvSpPr>
        <p:spPr>
          <a:xfrm>
            <a:off x="5030470" y="711066"/>
            <a:ext cx="2324100" cy="847749"/>
          </a:xfrm>
          <a:prstGeom prst="round2DiagRect">
            <a:avLst>
              <a:gd fmla="val 16667" name="adj1"/>
              <a:gd fmla="val 0" name="adj2"/>
            </a:avLst>
          </a:prstGeom>
          <a:solidFill>
            <a:srgbClr val="54A838"/>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500">
                <a:solidFill>
                  <a:schemeClr val="lt1"/>
                </a:solidFill>
                <a:latin typeface="Calibri"/>
                <a:ea typeface="Calibri"/>
                <a:cs typeface="Calibri"/>
                <a:sym typeface="Calibri"/>
              </a:rPr>
              <a:t>Transforming EU’s economy for a sustainable future</a:t>
            </a:r>
            <a:endParaRPr b="1" sz="1500">
              <a:solidFill>
                <a:schemeClr val="lt1"/>
              </a:solidFill>
              <a:latin typeface="Calibri"/>
              <a:ea typeface="Calibri"/>
              <a:cs typeface="Calibri"/>
              <a:sym typeface="Calibri"/>
            </a:endParaRPr>
          </a:p>
        </p:txBody>
      </p:sp>
      <p:sp>
        <p:nvSpPr>
          <p:cNvPr id="150" name="Google Shape;150;p9"/>
          <p:cNvSpPr/>
          <p:nvPr/>
        </p:nvSpPr>
        <p:spPr>
          <a:xfrm>
            <a:off x="2800350" y="4659278"/>
            <a:ext cx="3076961"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None/>
            </a:pPr>
            <a:r>
              <a:rPr b="1" lang="en-US" sz="1800">
                <a:solidFill>
                  <a:schemeClr val="lt1"/>
                </a:solidFill>
                <a:latin typeface="Calibri"/>
                <a:ea typeface="Calibri"/>
                <a:cs typeface="Calibri"/>
                <a:sym typeface="Calibri"/>
              </a:rPr>
              <a:t>Financing the Transition</a:t>
            </a:r>
            <a:endParaRPr b="1" sz="1800">
              <a:solidFill>
                <a:schemeClr val="lt1"/>
              </a:solidFill>
              <a:latin typeface="Calibri"/>
              <a:ea typeface="Calibri"/>
              <a:cs typeface="Calibri"/>
              <a:sym typeface="Calibri"/>
            </a:endParaRPr>
          </a:p>
        </p:txBody>
      </p:sp>
      <p:sp>
        <p:nvSpPr>
          <p:cNvPr id="151" name="Google Shape;151;p9"/>
          <p:cNvSpPr/>
          <p:nvPr/>
        </p:nvSpPr>
        <p:spPr>
          <a:xfrm>
            <a:off x="6096000" y="4659278"/>
            <a:ext cx="3162300"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ctr">
              <a:lnSpc>
                <a:spcPct val="115000"/>
              </a:lnSpc>
              <a:spcBef>
                <a:spcPts val="0"/>
              </a:spcBef>
              <a:spcAft>
                <a:spcPts val="0"/>
              </a:spcAft>
              <a:buNone/>
            </a:pPr>
            <a:r>
              <a:rPr b="1" lang="en-US" sz="1800">
                <a:solidFill>
                  <a:schemeClr val="lt1"/>
                </a:solidFill>
                <a:latin typeface="Calibri"/>
                <a:ea typeface="Calibri"/>
                <a:cs typeface="Calibri"/>
                <a:sym typeface="Calibri"/>
              </a:rPr>
              <a:t>Leave no one behind (Just Transition)</a:t>
            </a:r>
            <a:endParaRPr b="1" sz="1800">
              <a:solidFill>
                <a:schemeClr val="lt1"/>
              </a:solidFill>
              <a:latin typeface="Calibri"/>
              <a:ea typeface="Calibri"/>
              <a:cs typeface="Calibri"/>
              <a:sym typeface="Calibri"/>
            </a:endParaRPr>
          </a:p>
        </p:txBody>
      </p:sp>
      <p:sp>
        <p:nvSpPr>
          <p:cNvPr id="152" name="Google Shape;152;p9"/>
          <p:cNvSpPr/>
          <p:nvPr/>
        </p:nvSpPr>
        <p:spPr>
          <a:xfrm>
            <a:off x="5959156" y="5588894"/>
            <a:ext cx="136844" cy="228597"/>
          </a:xfrm>
          <a:prstGeom prst="down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3" name="Google Shape;153;p9"/>
          <p:cNvSpPr txBox="1"/>
          <p:nvPr/>
        </p:nvSpPr>
        <p:spPr>
          <a:xfrm>
            <a:off x="4121150" y="5805099"/>
            <a:ext cx="36766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0B9B74"/>
                </a:solidFill>
                <a:latin typeface="Calibri"/>
                <a:ea typeface="Calibri"/>
                <a:cs typeface="Calibri"/>
                <a:sym typeface="Calibri"/>
              </a:rPr>
              <a:t>Sustainable Europe Investment Plan</a:t>
            </a:r>
            <a:endParaRPr sz="18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2021-03-17T15:35:01Z</dcterms:created>
  <dc:creator>Danuta Szpilko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0x0101006BB1CE6E337D584EAB9F6A325E920394</vt:lpwstr>
  </property>
</Properties>
</file>