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Lst>
  <p:sldSz cy="6858000" cx="12192000"/>
  <p:notesSz cx="6858000" cy="9144000"/>
  <p:embeddedFontLst>
    <p:embeddedFont>
      <p:font typeface="Quattrocento Sans"/>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0" roundtripDataSignature="AMtx7mim8iFw8fOUTRpssPR6M9aunbkVm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font" Target="fonts/QuattrocentoSans-bold.fntdata"/><Relationship Id="rId14" Type="http://schemas.openxmlformats.org/officeDocument/2006/relationships/slide" Target="slides/slide10.xml"/><Relationship Id="rId36" Type="http://schemas.openxmlformats.org/officeDocument/2006/relationships/font" Target="fonts/QuattrocentoSans-regular.fntdata"/><Relationship Id="rId17" Type="http://schemas.openxmlformats.org/officeDocument/2006/relationships/slide" Target="slides/slide13.xml"/><Relationship Id="rId39" Type="http://schemas.openxmlformats.org/officeDocument/2006/relationships/font" Target="fonts/QuattrocentoSans-boldItalic.fntdata"/><Relationship Id="rId16" Type="http://schemas.openxmlformats.org/officeDocument/2006/relationships/slide" Target="slides/slide12.xml"/><Relationship Id="rId38" Type="http://schemas.openxmlformats.org/officeDocument/2006/relationships/font" Target="fonts/QuattrocentoSans-italic.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6" name="Google Shape;19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4" name="Google Shape;224;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4" name="Google Shape;294;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9" name="Google Shape;299;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26" name="Google Shape;12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32" name="Google Shape;13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5" name="Shape 15"/>
        <p:cNvGrpSpPr/>
        <p:nvPr/>
      </p:nvGrpSpPr>
      <p:grpSpPr>
        <a:xfrm>
          <a:off x="0" y="0"/>
          <a:ext cx="0" cy="0"/>
          <a:chOff x="0" y="0"/>
          <a:chExt cx="0" cy="0"/>
        </a:xfrm>
      </p:grpSpPr>
      <p:sp>
        <p:nvSpPr>
          <p:cNvPr id="16" name="Google Shape;16;p3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72" name="Shape 72"/>
        <p:cNvGrpSpPr/>
        <p:nvPr/>
      </p:nvGrpSpPr>
      <p:grpSpPr>
        <a:xfrm>
          <a:off x="0" y="0"/>
          <a:ext cx="0" cy="0"/>
          <a:chOff x="0" y="0"/>
          <a:chExt cx="0" cy="0"/>
        </a:xfrm>
      </p:grpSpPr>
      <p:sp>
        <p:nvSpPr>
          <p:cNvPr id="73" name="Google Shape;73;p42"/>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8" name="Shape 78"/>
        <p:cNvGrpSpPr/>
        <p:nvPr/>
      </p:nvGrpSpPr>
      <p:grpSpPr>
        <a:xfrm>
          <a:off x="0" y="0"/>
          <a:ext cx="0" cy="0"/>
          <a:chOff x="0" y="0"/>
          <a:chExt cx="0" cy="0"/>
        </a:xfrm>
      </p:grpSpPr>
      <p:sp>
        <p:nvSpPr>
          <p:cNvPr id="79" name="Google Shape;79;p43"/>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3"/>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21" name="Shape 21"/>
        <p:cNvGrpSpPr/>
        <p:nvPr/>
      </p:nvGrpSpPr>
      <p:grpSpPr>
        <a:xfrm>
          <a:off x="0" y="0"/>
          <a:ext cx="0" cy="0"/>
          <a:chOff x="0" y="0"/>
          <a:chExt cx="0" cy="0"/>
        </a:xfrm>
      </p:grpSpPr>
      <p:sp>
        <p:nvSpPr>
          <p:cNvPr id="22" name="Google Shape;22;p34"/>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4" name="Google Shape;24;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7" name="Shape 27"/>
        <p:cNvGrpSpPr/>
        <p:nvPr/>
      </p:nvGrpSpPr>
      <p:grpSpPr>
        <a:xfrm>
          <a:off x="0" y="0"/>
          <a:ext cx="0" cy="0"/>
          <a:chOff x="0" y="0"/>
          <a:chExt cx="0" cy="0"/>
        </a:xfrm>
      </p:grpSpPr>
      <p:sp>
        <p:nvSpPr>
          <p:cNvPr id="28" name="Google Shape;28;p35"/>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3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33" name="Shape 33"/>
        <p:cNvGrpSpPr/>
        <p:nvPr/>
      </p:nvGrpSpPr>
      <p:grpSpPr>
        <a:xfrm>
          <a:off x="0" y="0"/>
          <a:ext cx="0" cy="0"/>
          <a:chOff x="0" y="0"/>
          <a:chExt cx="0" cy="0"/>
        </a:xfrm>
      </p:grpSpPr>
      <p:sp>
        <p:nvSpPr>
          <p:cNvPr id="34" name="Google Shape;34;p36"/>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3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40" name="Shape 40"/>
        <p:cNvGrpSpPr/>
        <p:nvPr/>
      </p:nvGrpSpPr>
      <p:grpSpPr>
        <a:xfrm>
          <a:off x="0" y="0"/>
          <a:ext cx="0" cy="0"/>
          <a:chOff x="0" y="0"/>
          <a:chExt cx="0" cy="0"/>
        </a:xfrm>
      </p:grpSpPr>
      <p:sp>
        <p:nvSpPr>
          <p:cNvPr id="41" name="Google Shape;41;p37"/>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3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3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3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9" name="Shape 49"/>
        <p:cNvGrpSpPr/>
        <p:nvPr/>
      </p:nvGrpSpPr>
      <p:grpSpPr>
        <a:xfrm>
          <a:off x="0" y="0"/>
          <a:ext cx="0" cy="0"/>
          <a:chOff x="0" y="0"/>
          <a:chExt cx="0" cy="0"/>
        </a:xfrm>
      </p:grpSpPr>
      <p:sp>
        <p:nvSpPr>
          <p:cNvPr id="50" name="Google Shape;50;p38"/>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4" name="Shape 54"/>
        <p:cNvGrpSpPr/>
        <p:nvPr/>
      </p:nvGrpSpPr>
      <p:grpSpPr>
        <a:xfrm>
          <a:off x="0" y="0"/>
          <a:ext cx="0" cy="0"/>
          <a:chOff x="0" y="0"/>
          <a:chExt cx="0" cy="0"/>
        </a:xfrm>
      </p:grpSpPr>
      <p:sp>
        <p:nvSpPr>
          <p:cNvPr id="55" name="Google Shape;55;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8" name="Shape 58"/>
        <p:cNvGrpSpPr/>
        <p:nvPr/>
      </p:nvGrpSpPr>
      <p:grpSpPr>
        <a:xfrm>
          <a:off x="0" y="0"/>
          <a:ext cx="0" cy="0"/>
          <a:chOff x="0" y="0"/>
          <a:chExt cx="0" cy="0"/>
        </a:xfrm>
      </p:grpSpPr>
      <p:sp>
        <p:nvSpPr>
          <p:cNvPr id="59" name="Google Shape;59;p4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4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5" name="Shape 65"/>
        <p:cNvGrpSpPr/>
        <p:nvPr/>
      </p:nvGrpSpPr>
      <p:grpSpPr>
        <a:xfrm>
          <a:off x="0" y="0"/>
          <a:ext cx="0" cy="0"/>
          <a:chOff x="0" y="0"/>
          <a:chExt cx="0" cy="0"/>
        </a:xfrm>
      </p:grpSpPr>
      <p:sp>
        <p:nvSpPr>
          <p:cNvPr id="66" name="Google Shape;66;p41"/>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1"/>
          <p:cNvSpPr/>
          <p:nvPr>
            <p:ph idx="2" type="pic"/>
          </p:nvPr>
        </p:nvSpPr>
        <p:spPr>
          <a:xfrm>
            <a:off x="5183188" y="987425"/>
            <a:ext cx="6172200" cy="4873625"/>
          </a:xfrm>
          <a:prstGeom prst="rect">
            <a:avLst/>
          </a:prstGeom>
          <a:noFill/>
          <a:ln>
            <a:noFill/>
          </a:ln>
        </p:spPr>
      </p:sp>
      <p:sp>
        <p:nvSpPr>
          <p:cNvPr id="68" name="Google Shape;68;p4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32"/>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8.jpg"/><Relationship Id="rId4" Type="http://schemas.openxmlformats.org/officeDocument/2006/relationships/image" Target="../media/image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s://www.eea.europa.eu/data-and-maps/indicators/abundance-and-distribution-of-selected-species-9"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knowledge4policy.ec.europa.eu/node/11216_de" TargetMode="External"/><Relationship Id="rId4" Type="http://schemas.openxmlformats.org/officeDocument/2006/relationships/hyperlink" Target="https://eur-lex.europa.eu/legal-content/EN/TXT/HTML/?uri=LEGISSUM:4459196&amp;rid=1" TargetMode="External"/><Relationship Id="rId5" Type="http://schemas.openxmlformats.org/officeDocument/2006/relationships/hyperlink" Target="https://ec.europa.eu/info/sites/default/files/env-20-002_factsheet1-vbo-en-b.pdf"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doi.org/10.2305/iucn.ch.2016.rle.1.e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ctrTitle"/>
          </p:nvPr>
        </p:nvSpPr>
        <p:spPr>
          <a:xfrm>
            <a:off x="1440110" y="2634143"/>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cap="small"/>
              <a:t>Transformative Mindset Course</a:t>
            </a:r>
            <a:endParaRPr/>
          </a:p>
        </p:txBody>
      </p:sp>
      <p:sp>
        <p:nvSpPr>
          <p:cNvPr id="89" name="Google Shape;89;p1"/>
          <p:cNvSpPr txBox="1"/>
          <p:nvPr>
            <p:ph idx="1" type="subTitle"/>
          </p:nvPr>
        </p:nvSpPr>
        <p:spPr>
          <a:xfrm>
            <a:off x="1524000" y="3943738"/>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t>Module 7. Preserving and restoring ecosystems and biodiversity</a:t>
            </a:r>
            <a:endParaRPr/>
          </a:p>
        </p:txBody>
      </p:sp>
      <p:pic>
        <p:nvPicPr>
          <p:cNvPr descr="Obraz zawierający tekst&#10;&#10;Opis wygenerowany automatycznie" id="90" name="Google Shape;90;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91" name="Google Shape;91;p1"/>
          <p:cNvSpPr txBox="1"/>
          <p:nvPr/>
        </p:nvSpPr>
        <p:spPr>
          <a:xfrm>
            <a:off x="7235302" y="4748169"/>
            <a:ext cx="4843446" cy="1293303"/>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l">
              <a:lnSpc>
                <a:spcPct val="90000"/>
              </a:lnSpc>
              <a:spcBef>
                <a:spcPts val="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Authors:</a:t>
            </a:r>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Maria Burulyanova</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Institution:</a:t>
            </a:r>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Burgas Municipality, Bulgaria</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10"/>
          <p:cNvPicPr preferRelativeResize="0"/>
          <p:nvPr/>
        </p:nvPicPr>
        <p:blipFill rotWithShape="1">
          <a:blip r:embed="rId3">
            <a:alphaModFix/>
          </a:blip>
          <a:srcRect b="0" l="0" r="0" t="0"/>
          <a:stretch/>
        </p:blipFill>
        <p:spPr>
          <a:xfrm>
            <a:off x="302581" y="577086"/>
            <a:ext cx="4952965" cy="4492064"/>
          </a:xfrm>
          <a:prstGeom prst="rect">
            <a:avLst/>
          </a:prstGeom>
          <a:noFill/>
          <a:ln>
            <a:noFill/>
          </a:ln>
        </p:spPr>
      </p:pic>
      <p:sp>
        <p:nvSpPr>
          <p:cNvPr id="157" name="Google Shape;157;p10"/>
          <p:cNvSpPr txBox="1"/>
          <p:nvPr/>
        </p:nvSpPr>
        <p:spPr>
          <a:xfrm>
            <a:off x="5619565" y="2133261"/>
            <a:ext cx="6498453" cy="224676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800" u="none" cap="none" strike="noStrike">
                <a:solidFill>
                  <a:schemeClr val="dk1"/>
                </a:solidFill>
                <a:latin typeface="Calibri"/>
                <a:ea typeface="Calibri"/>
                <a:cs typeface="Calibri"/>
                <a:sym typeface="Calibri"/>
              </a:rPr>
              <a:t>Biodiversity can be understood as a hierarchy of levels of organisation, each with attributes of composition, structure and function. Ecosystems are one level of the hierarchy.</a:t>
            </a:r>
            <a:endParaRPr b="0" i="0" sz="2800" u="none" cap="none" strike="noStrike">
              <a:solidFill>
                <a:schemeClr val="dk1"/>
              </a:solidFill>
              <a:latin typeface="Calibri"/>
              <a:ea typeface="Calibri"/>
              <a:cs typeface="Calibri"/>
              <a:sym typeface="Calibri"/>
            </a:endParaRPr>
          </a:p>
        </p:txBody>
      </p:sp>
      <p:sp>
        <p:nvSpPr>
          <p:cNvPr id="158" name="Google Shape;158;p10"/>
          <p:cNvSpPr txBox="1"/>
          <p:nvPr>
            <p:ph idx="1" type="body"/>
          </p:nvPr>
        </p:nvSpPr>
        <p:spPr>
          <a:xfrm>
            <a:off x="1539536" y="5248462"/>
            <a:ext cx="10515600" cy="890942"/>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10000"/>
              </a:lnSpc>
              <a:spcBef>
                <a:spcPts val="0"/>
              </a:spcBef>
              <a:spcAft>
                <a:spcPts val="0"/>
              </a:spcAft>
              <a:buClr>
                <a:srgbClr val="7F7F7F"/>
              </a:buClr>
              <a:buSzPts val="1700"/>
              <a:buNone/>
            </a:pPr>
            <a:r>
              <a:rPr lang="en-US" sz="1700">
                <a:solidFill>
                  <a:srgbClr val="7F7F7F"/>
                </a:solidFill>
              </a:rPr>
              <a:t>Valderrabano, M., Nelson, C., Nicholson, E., Etter, A., Carwardine, J., Hallett, J. G., McBreen, J. and Botts, E. (2021). Using ecosystem risk assessment science in ecosystem restoration: A guide to applying the Red List of Ecosystems to ecosystem restoration. Gland, Switzerland: IUCN. https://doi.org/10.2305/IUCN.CH.2021.19.en</a:t>
            </a:r>
            <a:endParaRPr sz="1700">
              <a:solidFill>
                <a:srgbClr val="7F7F7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1"/>
          <p:cNvSpPr txBox="1"/>
          <p:nvPr/>
        </p:nvSpPr>
        <p:spPr>
          <a:xfrm>
            <a:off x="0" y="526534"/>
            <a:ext cx="12192000" cy="553998"/>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cap="none" strike="noStrike">
                <a:solidFill>
                  <a:srgbClr val="000000"/>
                </a:solidFill>
                <a:latin typeface="Calibri"/>
                <a:ea typeface="Calibri"/>
                <a:cs typeface="Calibri"/>
                <a:sym typeface="Calibri"/>
              </a:rPr>
              <a:t>The </a:t>
            </a:r>
            <a:r>
              <a:rPr b="1" i="0" lang="en-US" sz="3000" u="none" cap="none" strike="noStrike">
                <a:solidFill>
                  <a:srgbClr val="9CC33C"/>
                </a:solidFill>
                <a:latin typeface="Calibri"/>
                <a:ea typeface="Calibri"/>
                <a:cs typeface="Calibri"/>
                <a:sym typeface="Calibri"/>
              </a:rPr>
              <a:t>2030 Biodiversity Strategy - </a:t>
            </a:r>
            <a:r>
              <a:rPr b="1" i="0" lang="en-US" sz="3000" u="none" cap="none" strike="noStrike">
                <a:solidFill>
                  <a:schemeClr val="dk1"/>
                </a:solidFill>
                <a:latin typeface="Calibri"/>
                <a:ea typeface="Calibri"/>
                <a:cs typeface="Calibri"/>
                <a:sym typeface="Calibri"/>
              </a:rPr>
              <a:t>Bringing nature back into our lives</a:t>
            </a:r>
            <a:endParaRPr b="1" i="0" sz="3000" u="none" cap="none" strike="noStrike">
              <a:solidFill>
                <a:schemeClr val="dk1"/>
              </a:solidFill>
              <a:latin typeface="Calibri"/>
              <a:ea typeface="Calibri"/>
              <a:cs typeface="Calibri"/>
              <a:sym typeface="Calibri"/>
            </a:endParaRPr>
          </a:p>
        </p:txBody>
      </p:sp>
      <p:sp>
        <p:nvSpPr>
          <p:cNvPr id="164" name="Google Shape;164;p11"/>
          <p:cNvSpPr txBox="1"/>
          <p:nvPr/>
        </p:nvSpPr>
        <p:spPr>
          <a:xfrm>
            <a:off x="1968501" y="5680151"/>
            <a:ext cx="10161306"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100" u="none" cap="none" strike="noStrike">
                <a:solidFill>
                  <a:srgbClr val="444444"/>
                </a:solidFill>
                <a:latin typeface="Calibri"/>
                <a:ea typeface="Calibri"/>
                <a:cs typeface="Calibri"/>
                <a:sym typeface="Calibri"/>
              </a:rPr>
              <a:t>Source: https://op.europa.eu/en/publication-detail/-/publication/13c200bb-e5af-11ea-ad25-01aa75ed71a1/language-en/format-PDF/source-187352956</a:t>
            </a:r>
            <a:endParaRPr b="0" i="0" sz="1100" u="none" cap="none" strike="noStrike">
              <a:solidFill>
                <a:schemeClr val="dk1"/>
              </a:solidFill>
              <a:latin typeface="Calibri"/>
              <a:ea typeface="Calibri"/>
              <a:cs typeface="Calibri"/>
              <a:sym typeface="Calibri"/>
            </a:endParaRPr>
          </a:p>
        </p:txBody>
      </p:sp>
      <p:sp>
        <p:nvSpPr>
          <p:cNvPr id="165" name="Google Shape;165;p11"/>
          <p:cNvSpPr txBox="1"/>
          <p:nvPr/>
        </p:nvSpPr>
        <p:spPr>
          <a:xfrm>
            <a:off x="511371" y="1904507"/>
            <a:ext cx="10839634" cy="32624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Calibri"/>
              <a:buAutoNum type="arabicPeriod"/>
            </a:pPr>
            <a:r>
              <a:rPr b="1" i="0" lang="en-US" sz="1800" u="none" cap="none" strike="noStrike">
                <a:solidFill>
                  <a:schemeClr val="dk1"/>
                </a:solidFill>
                <a:latin typeface="Calibri"/>
                <a:ea typeface="Calibri"/>
                <a:cs typeface="Calibri"/>
                <a:sym typeface="Calibri"/>
              </a:rPr>
              <a:t>Nature protection: Key commitments to 2030</a:t>
            </a:r>
            <a:endParaRPr/>
          </a:p>
          <a:p>
            <a:pPr indent="0" lvl="0" marL="0" marR="0" rtl="0" algn="l">
              <a:spcBef>
                <a:spcPts val="0"/>
              </a:spcBef>
              <a:spcAft>
                <a:spcPts val="0"/>
              </a:spcAft>
              <a:buNone/>
            </a:pPr>
            <a:r>
              <a:t/>
            </a:r>
            <a:endParaRPr b="1" i="0" sz="18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900" u="none" cap="none" strike="noStrike">
                <a:solidFill>
                  <a:schemeClr val="dk1"/>
                </a:solidFill>
                <a:latin typeface="Calibri"/>
                <a:ea typeface="Calibri"/>
                <a:cs typeface="Calibri"/>
                <a:sym typeface="Calibri"/>
              </a:rPr>
              <a:t>• Legally protect at least 30% of the EU’s land area and 30% of its seas; </a:t>
            </a:r>
            <a:endParaRPr/>
          </a:p>
          <a:p>
            <a:pPr indent="0" lvl="0" marL="0" marR="0" rtl="0" algn="l">
              <a:spcBef>
                <a:spcPts val="0"/>
              </a:spcBef>
              <a:spcAft>
                <a:spcPts val="0"/>
              </a:spcAft>
              <a:buNone/>
            </a:pPr>
            <a:r>
              <a:t/>
            </a:r>
            <a:endParaRPr sz="1900">
              <a:solidFill>
                <a:schemeClr val="dk1"/>
              </a:solidFill>
              <a:latin typeface="Calibri"/>
              <a:ea typeface="Calibri"/>
              <a:cs typeface="Calibri"/>
              <a:sym typeface="Calibri"/>
            </a:endParaRPr>
          </a:p>
          <a:p>
            <a:pPr indent="0" lvl="0" marL="0" marR="0" rtl="0" algn="l">
              <a:spcBef>
                <a:spcPts val="0"/>
              </a:spcBef>
              <a:spcAft>
                <a:spcPts val="0"/>
              </a:spcAft>
              <a:buNone/>
            </a:pPr>
            <a:r>
              <a:rPr lang="en-US" sz="1900">
                <a:solidFill>
                  <a:schemeClr val="dk1"/>
                </a:solidFill>
                <a:latin typeface="Calibri"/>
                <a:ea typeface="Calibri"/>
                <a:cs typeface="Calibri"/>
                <a:sym typeface="Calibri"/>
              </a:rPr>
              <a:t>• Strictly protect at least a third of the EU’s protected areas, including all remaining primary and old-growth forests; </a:t>
            </a:r>
            <a:endParaRPr/>
          </a:p>
          <a:p>
            <a:pPr indent="0" lvl="0" marL="0" marR="0" rtl="0" algn="l">
              <a:spcBef>
                <a:spcPts val="0"/>
              </a:spcBef>
              <a:spcAft>
                <a:spcPts val="0"/>
              </a:spcAft>
              <a:buNone/>
            </a:pPr>
            <a:r>
              <a:t/>
            </a:r>
            <a:endParaRPr sz="1900">
              <a:solidFill>
                <a:schemeClr val="dk1"/>
              </a:solidFill>
              <a:latin typeface="Calibri"/>
              <a:ea typeface="Calibri"/>
              <a:cs typeface="Calibri"/>
              <a:sym typeface="Calibri"/>
            </a:endParaRPr>
          </a:p>
          <a:p>
            <a:pPr indent="0" lvl="0" marL="0" marR="0" rtl="0" algn="l">
              <a:spcBef>
                <a:spcPts val="0"/>
              </a:spcBef>
              <a:spcAft>
                <a:spcPts val="0"/>
              </a:spcAft>
              <a:buNone/>
            </a:pPr>
            <a:r>
              <a:rPr lang="en-US" sz="1900">
                <a:solidFill>
                  <a:schemeClr val="dk1"/>
                </a:solidFill>
                <a:latin typeface="Calibri"/>
                <a:ea typeface="Calibri"/>
                <a:cs typeface="Calibri"/>
                <a:sym typeface="Calibri"/>
              </a:rPr>
              <a:t>• Create ecological corridors as part of a true Trans European Nature Network;</a:t>
            </a:r>
            <a:endParaRPr/>
          </a:p>
          <a:p>
            <a:pPr indent="0" lvl="0" marL="0" marR="0" rtl="0" algn="l">
              <a:spcBef>
                <a:spcPts val="0"/>
              </a:spcBef>
              <a:spcAft>
                <a:spcPts val="0"/>
              </a:spcAft>
              <a:buNone/>
            </a:pPr>
            <a:r>
              <a:t/>
            </a:r>
            <a:endParaRPr sz="1900">
              <a:solidFill>
                <a:schemeClr val="dk1"/>
              </a:solidFill>
              <a:latin typeface="Calibri"/>
              <a:ea typeface="Calibri"/>
              <a:cs typeface="Calibri"/>
              <a:sym typeface="Calibri"/>
            </a:endParaRPr>
          </a:p>
          <a:p>
            <a:pPr indent="0" lvl="0" marL="0" marR="0" rtl="0" algn="l">
              <a:spcBef>
                <a:spcPts val="0"/>
              </a:spcBef>
              <a:spcAft>
                <a:spcPts val="0"/>
              </a:spcAft>
              <a:buNone/>
            </a:pPr>
            <a:r>
              <a:rPr lang="en-US" sz="1900">
                <a:solidFill>
                  <a:schemeClr val="dk1"/>
                </a:solidFill>
                <a:latin typeface="Calibri"/>
                <a:ea typeface="Calibri"/>
                <a:cs typeface="Calibri"/>
                <a:sym typeface="Calibri"/>
              </a:rPr>
              <a:t>• Effectively manage all protected areas;</a:t>
            </a:r>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2"/>
          <p:cNvSpPr txBox="1"/>
          <p:nvPr/>
        </p:nvSpPr>
        <p:spPr>
          <a:xfrm>
            <a:off x="0" y="526534"/>
            <a:ext cx="12192000" cy="553998"/>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strike="noStrike">
                <a:solidFill>
                  <a:srgbClr val="000000"/>
                </a:solidFill>
                <a:latin typeface="Calibri"/>
                <a:ea typeface="Calibri"/>
                <a:cs typeface="Calibri"/>
                <a:sym typeface="Calibri"/>
              </a:rPr>
              <a:t>The </a:t>
            </a:r>
            <a:r>
              <a:rPr b="1" i="0" lang="en-US" sz="3000" u="none" strike="noStrike">
                <a:solidFill>
                  <a:srgbClr val="9CC33C"/>
                </a:solidFill>
                <a:latin typeface="Calibri"/>
                <a:ea typeface="Calibri"/>
                <a:cs typeface="Calibri"/>
                <a:sym typeface="Calibri"/>
              </a:rPr>
              <a:t>2030 Biodiversity Strategy - </a:t>
            </a:r>
            <a:r>
              <a:rPr b="1" i="0" lang="en-US" sz="3000" u="none" strike="noStrike">
                <a:solidFill>
                  <a:schemeClr val="dk1"/>
                </a:solidFill>
                <a:latin typeface="Calibri"/>
                <a:ea typeface="Calibri"/>
                <a:cs typeface="Calibri"/>
                <a:sym typeface="Calibri"/>
              </a:rPr>
              <a:t>Bringing nature back into our lives</a:t>
            </a:r>
            <a:endParaRPr b="1" sz="3000">
              <a:solidFill>
                <a:schemeClr val="dk1"/>
              </a:solidFill>
              <a:latin typeface="Calibri"/>
              <a:ea typeface="Calibri"/>
              <a:cs typeface="Calibri"/>
              <a:sym typeface="Calibri"/>
            </a:endParaRPr>
          </a:p>
        </p:txBody>
      </p:sp>
      <p:sp>
        <p:nvSpPr>
          <p:cNvPr id="171" name="Google Shape;171;p12"/>
          <p:cNvSpPr txBox="1"/>
          <p:nvPr/>
        </p:nvSpPr>
        <p:spPr>
          <a:xfrm>
            <a:off x="1968501" y="5680151"/>
            <a:ext cx="10161306"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100">
                <a:solidFill>
                  <a:srgbClr val="444444"/>
                </a:solidFill>
                <a:latin typeface="Calibri"/>
                <a:ea typeface="Calibri"/>
                <a:cs typeface="Calibri"/>
                <a:sym typeface="Calibri"/>
              </a:rPr>
              <a:t>Source: https://op.europa.eu/en/publication-detail/-/publication/13c200bb-e5af-11ea-ad25-01aa75ed71a1/language-en/format-PDF/source-187352956</a:t>
            </a:r>
            <a:endParaRPr sz="1100">
              <a:solidFill>
                <a:schemeClr val="dk1"/>
              </a:solidFill>
              <a:latin typeface="Calibri"/>
              <a:ea typeface="Calibri"/>
              <a:cs typeface="Calibri"/>
              <a:sym typeface="Calibri"/>
            </a:endParaRPr>
          </a:p>
        </p:txBody>
      </p:sp>
      <p:sp>
        <p:nvSpPr>
          <p:cNvPr id="172" name="Google Shape;172;p12"/>
          <p:cNvSpPr txBox="1"/>
          <p:nvPr/>
        </p:nvSpPr>
        <p:spPr>
          <a:xfrm>
            <a:off x="612972" y="1432834"/>
            <a:ext cx="10227074" cy="34163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strike="noStrike">
                <a:solidFill>
                  <a:schemeClr val="dk1"/>
                </a:solidFill>
                <a:latin typeface="Calibri"/>
                <a:ea typeface="Calibri"/>
                <a:cs typeface="Calibri"/>
                <a:sym typeface="Calibri"/>
              </a:rPr>
              <a:t>2. Restoring nature: Key commitments to 2030</a:t>
            </a:r>
            <a:endParaRPr/>
          </a:p>
          <a:p>
            <a:pPr indent="0" lvl="0" marL="0" marR="0" rtl="0" algn="l">
              <a:spcBef>
                <a:spcPts val="0"/>
              </a:spcBef>
              <a:spcAft>
                <a:spcPts val="0"/>
              </a:spcAft>
              <a:buNone/>
            </a:pPr>
            <a:r>
              <a:t/>
            </a:r>
            <a:endParaRPr b="1"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Legally binding targets to be proposed in 2021; </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Ensure no deterioration in any protected habitats and species by 2030, and a favourable status or strong positive trend for at least 30%;</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At least 25% of agricultural land to be Organically farmed;</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At least 10% of agricultural land to be transformed into biodiverse landscape features; </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Reduce use of pesticides and fertilisers by 20%;</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3"/>
          <p:cNvSpPr txBox="1"/>
          <p:nvPr/>
        </p:nvSpPr>
        <p:spPr>
          <a:xfrm>
            <a:off x="0" y="526534"/>
            <a:ext cx="12192000" cy="553998"/>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strike="noStrike">
                <a:solidFill>
                  <a:srgbClr val="000000"/>
                </a:solidFill>
                <a:latin typeface="Calibri"/>
                <a:ea typeface="Calibri"/>
                <a:cs typeface="Calibri"/>
                <a:sym typeface="Calibri"/>
              </a:rPr>
              <a:t>The </a:t>
            </a:r>
            <a:r>
              <a:rPr b="1" i="0" lang="en-US" sz="3000" u="none" strike="noStrike">
                <a:solidFill>
                  <a:srgbClr val="9CC33C"/>
                </a:solidFill>
                <a:latin typeface="Calibri"/>
                <a:ea typeface="Calibri"/>
                <a:cs typeface="Calibri"/>
                <a:sym typeface="Calibri"/>
              </a:rPr>
              <a:t>2030 Biodiversity Strategy - </a:t>
            </a:r>
            <a:r>
              <a:rPr b="1" i="0" lang="en-US" sz="3000" u="none" strike="noStrike">
                <a:solidFill>
                  <a:schemeClr val="dk1"/>
                </a:solidFill>
                <a:latin typeface="Calibri"/>
                <a:ea typeface="Calibri"/>
                <a:cs typeface="Calibri"/>
                <a:sym typeface="Calibri"/>
              </a:rPr>
              <a:t>Bringing nature back into our lives</a:t>
            </a:r>
            <a:endParaRPr b="1" sz="3000">
              <a:solidFill>
                <a:schemeClr val="dk1"/>
              </a:solidFill>
              <a:latin typeface="Calibri"/>
              <a:ea typeface="Calibri"/>
              <a:cs typeface="Calibri"/>
              <a:sym typeface="Calibri"/>
            </a:endParaRPr>
          </a:p>
        </p:txBody>
      </p:sp>
      <p:sp>
        <p:nvSpPr>
          <p:cNvPr id="178" name="Google Shape;178;p13"/>
          <p:cNvSpPr txBox="1"/>
          <p:nvPr/>
        </p:nvSpPr>
        <p:spPr>
          <a:xfrm>
            <a:off x="1968501" y="5680151"/>
            <a:ext cx="10161306"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100">
                <a:solidFill>
                  <a:srgbClr val="444444"/>
                </a:solidFill>
                <a:latin typeface="Calibri"/>
                <a:ea typeface="Calibri"/>
                <a:cs typeface="Calibri"/>
                <a:sym typeface="Calibri"/>
              </a:rPr>
              <a:t>Source: https://op.europa.eu/en/publication-detail/-/publication/13c200bb-e5af-11ea-ad25-01aa75ed71a1/language-en/format-PDF/source-187352956</a:t>
            </a:r>
            <a:endParaRPr sz="1100">
              <a:solidFill>
                <a:schemeClr val="dk1"/>
              </a:solidFill>
              <a:latin typeface="Calibri"/>
              <a:ea typeface="Calibri"/>
              <a:cs typeface="Calibri"/>
              <a:sym typeface="Calibri"/>
            </a:endParaRPr>
          </a:p>
        </p:txBody>
      </p:sp>
      <p:sp>
        <p:nvSpPr>
          <p:cNvPr id="179" name="Google Shape;179;p13"/>
          <p:cNvSpPr txBox="1"/>
          <p:nvPr/>
        </p:nvSpPr>
        <p:spPr>
          <a:xfrm>
            <a:off x="612972" y="1432834"/>
            <a:ext cx="10227074" cy="424731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strike="noStrike">
                <a:solidFill>
                  <a:schemeClr val="dk1"/>
                </a:solidFill>
                <a:latin typeface="Calibri"/>
                <a:ea typeface="Calibri"/>
                <a:cs typeface="Calibri"/>
                <a:sym typeface="Calibri"/>
              </a:rPr>
              <a:t>2. Restoring nature: Key commitments to 2030</a:t>
            </a:r>
            <a:endParaRPr/>
          </a:p>
          <a:p>
            <a:pPr indent="0" lvl="0" marL="0" marR="0" rtl="0" algn="l">
              <a:spcBef>
                <a:spcPts val="0"/>
              </a:spcBef>
              <a:spcAft>
                <a:spcPts val="0"/>
              </a:spcAft>
              <a:buNone/>
            </a:pPr>
            <a:r>
              <a:t/>
            </a:r>
            <a:endParaRPr b="1"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Plant 3 billion additional trees respecting ecological principles;</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Reverse decline in pollinators; </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Remediate contaminated soil sites;</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Restore 25,000km free flowing rivers; </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New Urban Greening Platform: the Green City Accord; </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Halve the number of ‘red list’ species threatened by Invasive Alien Species;</a:t>
            </a:r>
            <a:endParaRPr/>
          </a:p>
          <a:p>
            <a:pPr indent="0" lvl="0" marL="0" marR="0" rtl="0" algn="l">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800" u="none" strike="noStrike">
                <a:solidFill>
                  <a:schemeClr val="dk1"/>
                </a:solidFill>
                <a:latin typeface="Calibri"/>
                <a:ea typeface="Calibri"/>
                <a:cs typeface="Calibri"/>
                <a:sym typeface="Calibri"/>
              </a:rPr>
              <a:t>• Reduce damage to seabed and through bycatch;</a:t>
            </a:r>
            <a:endParaRPr sz="24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4"/>
          <p:cNvSpPr txBox="1"/>
          <p:nvPr/>
        </p:nvSpPr>
        <p:spPr>
          <a:xfrm>
            <a:off x="0" y="526534"/>
            <a:ext cx="12192000" cy="553998"/>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strike="noStrike">
                <a:solidFill>
                  <a:srgbClr val="000000"/>
                </a:solidFill>
                <a:latin typeface="Calibri"/>
                <a:ea typeface="Calibri"/>
                <a:cs typeface="Calibri"/>
                <a:sym typeface="Calibri"/>
              </a:rPr>
              <a:t>The </a:t>
            </a:r>
            <a:r>
              <a:rPr b="1" i="0" lang="en-US" sz="3000" u="none" strike="noStrike">
                <a:solidFill>
                  <a:srgbClr val="9CC33C"/>
                </a:solidFill>
                <a:latin typeface="Calibri"/>
                <a:ea typeface="Calibri"/>
                <a:cs typeface="Calibri"/>
                <a:sym typeface="Calibri"/>
              </a:rPr>
              <a:t>2030 Biodiversity Strategy - </a:t>
            </a:r>
            <a:r>
              <a:rPr b="1" i="0" lang="en-US" sz="3000" u="none" strike="noStrike">
                <a:solidFill>
                  <a:schemeClr val="dk1"/>
                </a:solidFill>
                <a:latin typeface="Calibri"/>
                <a:ea typeface="Calibri"/>
                <a:cs typeface="Calibri"/>
                <a:sym typeface="Calibri"/>
              </a:rPr>
              <a:t>Bringing nature back into our lives</a:t>
            </a:r>
            <a:endParaRPr b="1" sz="3000">
              <a:solidFill>
                <a:schemeClr val="dk1"/>
              </a:solidFill>
              <a:latin typeface="Calibri"/>
              <a:ea typeface="Calibri"/>
              <a:cs typeface="Calibri"/>
              <a:sym typeface="Calibri"/>
            </a:endParaRPr>
          </a:p>
        </p:txBody>
      </p:sp>
      <p:sp>
        <p:nvSpPr>
          <p:cNvPr id="185" name="Google Shape;185;p14"/>
          <p:cNvSpPr txBox="1"/>
          <p:nvPr/>
        </p:nvSpPr>
        <p:spPr>
          <a:xfrm>
            <a:off x="1587501" y="5957149"/>
            <a:ext cx="10161306"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100">
                <a:solidFill>
                  <a:srgbClr val="444444"/>
                </a:solidFill>
                <a:latin typeface="Calibri"/>
                <a:ea typeface="Calibri"/>
                <a:cs typeface="Calibri"/>
                <a:sym typeface="Calibri"/>
              </a:rPr>
              <a:t>Source: https://op.europa.eu/en/publication-detail/-/publication/13c200bb-e5af-11ea-ad25-01aa75ed71a1/language-en/format-PDF/source-187352956</a:t>
            </a:r>
            <a:endParaRPr sz="1100">
              <a:solidFill>
                <a:schemeClr val="dk1"/>
              </a:solidFill>
              <a:latin typeface="Calibri"/>
              <a:ea typeface="Calibri"/>
              <a:cs typeface="Calibri"/>
              <a:sym typeface="Calibri"/>
            </a:endParaRPr>
          </a:p>
        </p:txBody>
      </p:sp>
      <p:sp>
        <p:nvSpPr>
          <p:cNvPr id="186" name="Google Shape;186;p14"/>
          <p:cNvSpPr txBox="1"/>
          <p:nvPr/>
        </p:nvSpPr>
        <p:spPr>
          <a:xfrm>
            <a:off x="587571" y="1432834"/>
            <a:ext cx="10227074" cy="36933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strike="noStrike">
                <a:solidFill>
                  <a:schemeClr val="dk1"/>
                </a:solidFill>
                <a:latin typeface="Calibri"/>
                <a:ea typeface="Calibri"/>
                <a:cs typeface="Calibri"/>
                <a:sym typeface="Calibri"/>
              </a:rPr>
              <a:t>3. Improving governance: Key commitments to 2030</a:t>
            </a:r>
            <a:endParaRPr/>
          </a:p>
          <a:p>
            <a:pPr indent="0" lvl="0" marL="0" marR="0" rtl="0" algn="l">
              <a:spcBef>
                <a:spcPts val="0"/>
              </a:spcBef>
              <a:spcAft>
                <a:spcPts val="0"/>
              </a:spcAft>
              <a:buNone/>
            </a:pPr>
            <a:r>
              <a:t/>
            </a:r>
            <a:endParaRPr b="1"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Set up a new European biodiversity governance framework; </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Ensure the full implementation and enforcement of EU environmental legislation; </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Create a new sustainable corporate governance initiative;</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Strengthen the EU’s biodiversity proofing framework; </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Unlock at least €20 billion a year for investments in Natura 2000 and green infrastructure;</a:t>
            </a:r>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a:t>
            </a:r>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Renew the Sustainable Finance Strategy;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5"/>
          <p:cNvSpPr txBox="1"/>
          <p:nvPr/>
        </p:nvSpPr>
        <p:spPr>
          <a:xfrm>
            <a:off x="0" y="526534"/>
            <a:ext cx="12192000" cy="553998"/>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strike="noStrike">
                <a:solidFill>
                  <a:srgbClr val="000000"/>
                </a:solidFill>
                <a:latin typeface="Calibri"/>
                <a:ea typeface="Calibri"/>
                <a:cs typeface="Calibri"/>
                <a:sym typeface="Calibri"/>
              </a:rPr>
              <a:t>The </a:t>
            </a:r>
            <a:r>
              <a:rPr b="1" i="0" lang="en-US" sz="3000" u="none" strike="noStrike">
                <a:solidFill>
                  <a:srgbClr val="9CC33C"/>
                </a:solidFill>
                <a:latin typeface="Calibri"/>
                <a:ea typeface="Calibri"/>
                <a:cs typeface="Calibri"/>
                <a:sym typeface="Calibri"/>
              </a:rPr>
              <a:t>2030 Biodiversity Strategy - </a:t>
            </a:r>
            <a:r>
              <a:rPr b="1" i="0" lang="en-US" sz="3000" u="none" strike="noStrike">
                <a:solidFill>
                  <a:schemeClr val="dk1"/>
                </a:solidFill>
                <a:latin typeface="Calibri"/>
                <a:ea typeface="Calibri"/>
                <a:cs typeface="Calibri"/>
                <a:sym typeface="Calibri"/>
              </a:rPr>
              <a:t>Bringing nature back into our lives</a:t>
            </a:r>
            <a:endParaRPr b="1" sz="3000">
              <a:solidFill>
                <a:schemeClr val="dk1"/>
              </a:solidFill>
              <a:latin typeface="Calibri"/>
              <a:ea typeface="Calibri"/>
              <a:cs typeface="Calibri"/>
              <a:sym typeface="Calibri"/>
            </a:endParaRPr>
          </a:p>
        </p:txBody>
      </p:sp>
      <p:sp>
        <p:nvSpPr>
          <p:cNvPr id="192" name="Google Shape;192;p15"/>
          <p:cNvSpPr txBox="1"/>
          <p:nvPr/>
        </p:nvSpPr>
        <p:spPr>
          <a:xfrm>
            <a:off x="1587501" y="5957149"/>
            <a:ext cx="10161306"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100">
                <a:solidFill>
                  <a:srgbClr val="444444"/>
                </a:solidFill>
                <a:latin typeface="Calibri"/>
                <a:ea typeface="Calibri"/>
                <a:cs typeface="Calibri"/>
                <a:sym typeface="Calibri"/>
              </a:rPr>
              <a:t>Source: https://op.europa.eu/en/publication-detail/-/publication/13c200bb-e5af-11ea-ad25-01aa75ed71a1/language-en/format-PDF/source-187352956</a:t>
            </a:r>
            <a:endParaRPr sz="1100">
              <a:solidFill>
                <a:schemeClr val="dk1"/>
              </a:solidFill>
              <a:latin typeface="Calibri"/>
              <a:ea typeface="Calibri"/>
              <a:cs typeface="Calibri"/>
              <a:sym typeface="Calibri"/>
            </a:endParaRPr>
          </a:p>
        </p:txBody>
      </p:sp>
      <p:sp>
        <p:nvSpPr>
          <p:cNvPr id="193" name="Google Shape;193;p15"/>
          <p:cNvSpPr txBox="1"/>
          <p:nvPr/>
        </p:nvSpPr>
        <p:spPr>
          <a:xfrm>
            <a:off x="587571" y="1432834"/>
            <a:ext cx="10227074" cy="39703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strike="noStrike">
                <a:solidFill>
                  <a:schemeClr val="dk1"/>
                </a:solidFill>
                <a:latin typeface="Calibri"/>
                <a:ea typeface="Calibri"/>
                <a:cs typeface="Calibri"/>
                <a:sym typeface="Calibri"/>
              </a:rPr>
              <a:t>3. Improving governance: Key commitments to 2030</a:t>
            </a:r>
            <a:endParaRPr/>
          </a:p>
          <a:p>
            <a:pPr indent="0" lvl="0" marL="0" marR="0" rtl="0" algn="l">
              <a:spcBef>
                <a:spcPts val="0"/>
              </a:spcBef>
              <a:spcAft>
                <a:spcPts val="0"/>
              </a:spcAft>
              <a:buNone/>
            </a:pPr>
            <a:r>
              <a:t/>
            </a:r>
            <a:endParaRPr b="1"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Establish a common classification for biodiversity related activities under the Taxonomy Regulation; </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Better integrate biodiversity considerations into public and business decision-making and to measure the environmental footprint of products and organisations; </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Promote an international natural capital accounting initiative; </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Improve education and skills;</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Establish a new Knowledge Centre for Biodiversity;</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Include a long-term strategic research agenda for</a:t>
            </a:r>
            <a:r>
              <a:rPr i="0" lang="en-US" sz="1800" u="none" strike="noStrike">
                <a:solidFill>
                  <a:schemeClr val="dk1"/>
                </a:solidFill>
                <a:latin typeface="Calibri"/>
                <a:ea typeface="Calibri"/>
                <a:cs typeface="Calibri"/>
                <a:sym typeface="Calibri"/>
              </a:rPr>
              <a:t> </a:t>
            </a:r>
            <a:r>
              <a:rPr i="0" lang="en-US" sz="1800" u="none" strike="noStrike">
                <a:solidFill>
                  <a:schemeClr val="dk1"/>
                </a:solidFill>
                <a:latin typeface="Calibri"/>
                <a:ea typeface="Calibri"/>
                <a:cs typeface="Calibri"/>
                <a:sym typeface="Calibri"/>
              </a:rPr>
              <a:t>biodiversity in the Horizon Europe programme</a:t>
            </a:r>
            <a:r>
              <a:rPr lang="en-US" sz="1800">
                <a:solidFill>
                  <a:schemeClr val="dk1"/>
                </a:solidFill>
                <a:latin typeface="Calibri"/>
                <a:ea typeface="Calibri"/>
                <a:cs typeface="Calibri"/>
                <a:sym typeface="Calibri"/>
              </a:rPr>
              <a:t>;</a:t>
            </a:r>
            <a:endParaRPr sz="24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16"/>
          <p:cNvSpPr txBox="1"/>
          <p:nvPr/>
        </p:nvSpPr>
        <p:spPr>
          <a:xfrm>
            <a:off x="0" y="526534"/>
            <a:ext cx="12192000" cy="553998"/>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strike="noStrike">
                <a:solidFill>
                  <a:srgbClr val="000000"/>
                </a:solidFill>
                <a:latin typeface="Calibri"/>
                <a:ea typeface="Calibri"/>
                <a:cs typeface="Calibri"/>
                <a:sym typeface="Calibri"/>
              </a:rPr>
              <a:t>The </a:t>
            </a:r>
            <a:r>
              <a:rPr b="1" i="0" lang="en-US" sz="3000" u="none" strike="noStrike">
                <a:solidFill>
                  <a:srgbClr val="9CC33C"/>
                </a:solidFill>
                <a:latin typeface="Calibri"/>
                <a:ea typeface="Calibri"/>
                <a:cs typeface="Calibri"/>
                <a:sym typeface="Calibri"/>
              </a:rPr>
              <a:t>2030 Biodiversity Strategy - </a:t>
            </a:r>
            <a:r>
              <a:rPr b="1" i="0" lang="en-US" sz="3000" u="none" strike="noStrike">
                <a:solidFill>
                  <a:schemeClr val="dk1"/>
                </a:solidFill>
                <a:latin typeface="Calibri"/>
                <a:ea typeface="Calibri"/>
                <a:cs typeface="Calibri"/>
                <a:sym typeface="Calibri"/>
              </a:rPr>
              <a:t>Bringing nature back into our lives</a:t>
            </a:r>
            <a:endParaRPr b="1" sz="3000">
              <a:solidFill>
                <a:schemeClr val="dk1"/>
              </a:solidFill>
              <a:latin typeface="Calibri"/>
              <a:ea typeface="Calibri"/>
              <a:cs typeface="Calibri"/>
              <a:sym typeface="Calibri"/>
            </a:endParaRPr>
          </a:p>
        </p:txBody>
      </p:sp>
      <p:sp>
        <p:nvSpPr>
          <p:cNvPr id="199" name="Google Shape;199;p16"/>
          <p:cNvSpPr txBox="1"/>
          <p:nvPr/>
        </p:nvSpPr>
        <p:spPr>
          <a:xfrm>
            <a:off x="1968501" y="5680151"/>
            <a:ext cx="10161306"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100">
                <a:solidFill>
                  <a:srgbClr val="444444"/>
                </a:solidFill>
                <a:latin typeface="Calibri"/>
                <a:ea typeface="Calibri"/>
                <a:cs typeface="Calibri"/>
                <a:sym typeface="Calibri"/>
              </a:rPr>
              <a:t>Source: https://op.europa.eu/en/publication-detail/-/publication/13c200bb-e5af-11ea-ad25-01aa75ed71a1/language-en/format-PDF/source-187352956</a:t>
            </a:r>
            <a:endParaRPr sz="1100">
              <a:solidFill>
                <a:schemeClr val="dk1"/>
              </a:solidFill>
              <a:latin typeface="Calibri"/>
              <a:ea typeface="Calibri"/>
              <a:cs typeface="Calibri"/>
              <a:sym typeface="Calibri"/>
            </a:endParaRPr>
          </a:p>
        </p:txBody>
      </p:sp>
      <p:sp>
        <p:nvSpPr>
          <p:cNvPr id="200" name="Google Shape;200;p16"/>
          <p:cNvSpPr txBox="1"/>
          <p:nvPr/>
        </p:nvSpPr>
        <p:spPr>
          <a:xfrm>
            <a:off x="401304" y="1201773"/>
            <a:ext cx="10227074" cy="424731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strike="noStrike">
                <a:solidFill>
                  <a:schemeClr val="dk1"/>
                </a:solidFill>
                <a:latin typeface="Calibri"/>
                <a:ea typeface="Calibri"/>
                <a:cs typeface="Calibri"/>
                <a:sym typeface="Calibri"/>
              </a:rPr>
              <a:t>4. A Global biodiversity agenda: Key commitments to 2030</a:t>
            </a:r>
            <a:endParaRPr/>
          </a:p>
          <a:p>
            <a:pPr indent="0" lvl="0" marL="0" marR="0" rtl="0" algn="l">
              <a:spcBef>
                <a:spcPts val="0"/>
              </a:spcBef>
              <a:spcAft>
                <a:spcPts val="0"/>
              </a:spcAft>
              <a:buNone/>
            </a:pPr>
            <a:r>
              <a:t/>
            </a:r>
            <a:endParaRPr b="1"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Broker an agreement for an ambitious new global framework for post- 2020 at the 15th Conference of the Parties to the Convention on Biological Diversity</a:t>
            </a:r>
            <a:r>
              <a:rPr lang="en-US" sz="1800">
                <a:solidFill>
                  <a:schemeClr val="dk1"/>
                </a:solidFill>
                <a:latin typeface="Calibri"/>
                <a:ea typeface="Calibri"/>
                <a:cs typeface="Calibri"/>
                <a:sym typeface="Calibri"/>
              </a:rPr>
              <a:t>;</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Broker an agreement on marine biological diversity of areas beyond national jurisdiction and on the designation of three vast Marine Protected Areas in the Southern Ocean; </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Assess the impact of trade agreements on biodiversity with follow up where needed; </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Introduce measures to avoid placing products associated with deforestation on the EU Market; </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Revision of the EU Action Plan against Wildlife Trafficking;</a:t>
            </a:r>
            <a:endParaRPr/>
          </a:p>
          <a:p>
            <a:pPr indent="0" lvl="0" marL="0" marR="0" rtl="0" algn="l">
              <a:spcBef>
                <a:spcPts val="0"/>
              </a:spcBef>
              <a:spcAft>
                <a:spcPts val="0"/>
              </a:spcAft>
              <a:buNone/>
            </a:pPr>
            <a:r>
              <a:t/>
            </a:r>
            <a:endParaRPr i="0" sz="1800" u="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i="0" lang="en-US" sz="1800" u="none" strike="noStrike">
                <a:solidFill>
                  <a:schemeClr val="dk1"/>
                </a:solidFill>
                <a:latin typeface="Calibri"/>
                <a:ea typeface="Calibri"/>
                <a:cs typeface="Calibri"/>
                <a:sym typeface="Calibri"/>
              </a:rPr>
              <a:t>• Proposal for tightening the rules on EU ivory trade;</a:t>
            </a:r>
            <a:endParaRPr sz="24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7"/>
          <p:cNvSpPr txBox="1"/>
          <p:nvPr/>
        </p:nvSpPr>
        <p:spPr>
          <a:xfrm>
            <a:off x="0" y="526534"/>
            <a:ext cx="12192000" cy="553998"/>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strike="noStrike">
                <a:solidFill>
                  <a:srgbClr val="000000"/>
                </a:solidFill>
                <a:latin typeface="Calibri"/>
                <a:ea typeface="Calibri"/>
                <a:cs typeface="Calibri"/>
                <a:sym typeface="Calibri"/>
              </a:rPr>
              <a:t>The </a:t>
            </a:r>
            <a:r>
              <a:rPr b="1" i="0" lang="en-US" sz="3000" u="none" strike="noStrike">
                <a:solidFill>
                  <a:srgbClr val="9CC33C"/>
                </a:solidFill>
                <a:latin typeface="Calibri"/>
                <a:ea typeface="Calibri"/>
                <a:cs typeface="Calibri"/>
                <a:sym typeface="Calibri"/>
              </a:rPr>
              <a:t>2030 Biodiversity Strategy - Restore and protect</a:t>
            </a:r>
            <a:endParaRPr b="1" sz="3000">
              <a:solidFill>
                <a:schemeClr val="dk1"/>
              </a:solidFill>
              <a:latin typeface="Calibri"/>
              <a:ea typeface="Calibri"/>
              <a:cs typeface="Calibri"/>
              <a:sym typeface="Calibri"/>
            </a:endParaRPr>
          </a:p>
        </p:txBody>
      </p:sp>
      <p:sp>
        <p:nvSpPr>
          <p:cNvPr id="206" name="Google Shape;206;p17"/>
          <p:cNvSpPr txBox="1"/>
          <p:nvPr/>
        </p:nvSpPr>
        <p:spPr>
          <a:xfrm>
            <a:off x="62191" y="1080532"/>
            <a:ext cx="12129808" cy="307777"/>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400" u="none" strike="noStrike">
                <a:solidFill>
                  <a:srgbClr val="004494"/>
                </a:solidFill>
                <a:latin typeface="Calibri"/>
                <a:ea typeface="Calibri"/>
                <a:cs typeface="Calibri"/>
                <a:sym typeface="Calibri"/>
              </a:rPr>
              <a:t>IT SETS AMBITIOUS EU TARGETS AND COMMITMENTS FOR 2030 TO ACHIEVE HEALTHY AND RESILIENT ECOSYSTEMS, FOR EXAMPLE:</a:t>
            </a:r>
            <a:endParaRPr sz="1400">
              <a:solidFill>
                <a:schemeClr val="dk1"/>
              </a:solidFill>
              <a:latin typeface="Calibri"/>
              <a:ea typeface="Calibri"/>
              <a:cs typeface="Calibri"/>
              <a:sym typeface="Calibri"/>
            </a:endParaRPr>
          </a:p>
        </p:txBody>
      </p:sp>
      <p:sp>
        <p:nvSpPr>
          <p:cNvPr id="207" name="Google Shape;207;p17"/>
          <p:cNvSpPr txBox="1"/>
          <p:nvPr/>
        </p:nvSpPr>
        <p:spPr>
          <a:xfrm>
            <a:off x="1968501" y="5680151"/>
            <a:ext cx="10161306"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100">
                <a:solidFill>
                  <a:srgbClr val="444444"/>
                </a:solidFill>
                <a:latin typeface="Calibri"/>
                <a:ea typeface="Calibri"/>
                <a:cs typeface="Calibri"/>
                <a:sym typeface="Calibri"/>
              </a:rPr>
              <a:t>Source: https://ec.europa.eu/info/files/eu-biodiversity-strategy_en</a:t>
            </a:r>
            <a:endParaRPr sz="1100">
              <a:solidFill>
                <a:schemeClr val="dk1"/>
              </a:solidFill>
              <a:latin typeface="Calibri"/>
              <a:ea typeface="Calibri"/>
              <a:cs typeface="Calibri"/>
              <a:sym typeface="Calibri"/>
            </a:endParaRPr>
          </a:p>
        </p:txBody>
      </p:sp>
      <p:pic>
        <p:nvPicPr>
          <p:cNvPr id="208" name="Google Shape;208;p17"/>
          <p:cNvPicPr preferRelativeResize="0"/>
          <p:nvPr/>
        </p:nvPicPr>
        <p:blipFill rotWithShape="1">
          <a:blip r:embed="rId3">
            <a:alphaModFix/>
          </a:blip>
          <a:srcRect b="0" l="0" r="0" t="0"/>
          <a:stretch/>
        </p:blipFill>
        <p:spPr>
          <a:xfrm>
            <a:off x="1318821" y="1362957"/>
            <a:ext cx="9547448" cy="431719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8"/>
          <p:cNvSpPr txBox="1"/>
          <p:nvPr/>
        </p:nvSpPr>
        <p:spPr>
          <a:xfrm>
            <a:off x="0" y="639240"/>
            <a:ext cx="12192000" cy="553998"/>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9CC33C"/>
                </a:solidFill>
                <a:latin typeface="Calibri"/>
                <a:ea typeface="Calibri"/>
                <a:cs typeface="Calibri"/>
                <a:sym typeface="Calibri"/>
              </a:rPr>
              <a:t>Why should we protect biodiversity?</a:t>
            </a:r>
            <a:endParaRPr/>
          </a:p>
        </p:txBody>
      </p:sp>
      <p:sp>
        <p:nvSpPr>
          <p:cNvPr id="214" name="Google Shape;214;p18"/>
          <p:cNvSpPr txBox="1"/>
          <p:nvPr/>
        </p:nvSpPr>
        <p:spPr>
          <a:xfrm>
            <a:off x="1968501" y="5680151"/>
            <a:ext cx="10161306"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100">
                <a:solidFill>
                  <a:srgbClr val="444444"/>
                </a:solidFill>
                <a:latin typeface="Calibri"/>
                <a:ea typeface="Calibri"/>
                <a:cs typeface="Calibri"/>
                <a:sym typeface="Calibri"/>
              </a:rPr>
              <a:t>Source: https://ec.europa.eu/info/files/eu-biodiversity-strategy_en</a:t>
            </a:r>
            <a:endParaRPr sz="1100">
              <a:solidFill>
                <a:schemeClr val="dk1"/>
              </a:solidFill>
              <a:latin typeface="Calibri"/>
              <a:ea typeface="Calibri"/>
              <a:cs typeface="Calibri"/>
              <a:sym typeface="Calibri"/>
            </a:endParaRPr>
          </a:p>
        </p:txBody>
      </p:sp>
      <p:sp>
        <p:nvSpPr>
          <p:cNvPr id="215" name="Google Shape;215;p18"/>
          <p:cNvSpPr txBox="1"/>
          <p:nvPr/>
        </p:nvSpPr>
        <p:spPr>
          <a:xfrm>
            <a:off x="489857" y="1193238"/>
            <a:ext cx="11430000"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800" u="none" strike="noStrike">
                <a:solidFill>
                  <a:srgbClr val="004494"/>
                </a:solidFill>
                <a:latin typeface="Calibri"/>
                <a:ea typeface="Calibri"/>
                <a:cs typeface="Calibri"/>
                <a:sym typeface="Calibri"/>
              </a:rPr>
              <a:t>WE NEED NATURE TO SURVIVE…</a:t>
            </a:r>
            <a:endParaRPr/>
          </a:p>
          <a:p>
            <a:pPr indent="0" lvl="0" marL="0" marR="0" rtl="0" algn="l">
              <a:spcBef>
                <a:spcPts val="0"/>
              </a:spcBef>
              <a:spcAft>
                <a:spcPts val="0"/>
              </a:spcAft>
              <a:buNone/>
            </a:pPr>
            <a:r>
              <a:rPr b="0" i="0" lang="en-US" sz="1200" u="none" strike="noStrike">
                <a:solidFill>
                  <a:srgbClr val="9CC33C"/>
                </a:solidFill>
                <a:latin typeface="Calibri"/>
                <a:ea typeface="Calibri"/>
                <a:cs typeface="Calibri"/>
                <a:sym typeface="Calibri"/>
              </a:rPr>
              <a:t> </a:t>
            </a:r>
            <a:r>
              <a:rPr lang="en-US" sz="2000">
                <a:solidFill>
                  <a:srgbClr val="000000"/>
                </a:solidFill>
                <a:latin typeface="Calibri"/>
                <a:ea typeface="Calibri"/>
                <a:cs typeface="Calibri"/>
                <a:sym typeface="Calibri"/>
              </a:rPr>
              <a:t>It gives us the food we eat, filters the water we drink and supplies the air we breathe.</a:t>
            </a:r>
            <a:endParaRPr/>
          </a:p>
          <a:p>
            <a:pPr indent="0" lvl="0" marL="0" marR="0" rtl="0" algn="l">
              <a:spcBef>
                <a:spcPts val="0"/>
              </a:spcBef>
              <a:spcAft>
                <a:spcPts val="0"/>
              </a:spcAft>
              <a:buNone/>
            </a:pPr>
            <a:r>
              <a:rPr lang="en-US" sz="2000">
                <a:solidFill>
                  <a:srgbClr val="000000"/>
                </a:solidFill>
                <a:latin typeface="Calibri"/>
                <a:ea typeface="Calibri"/>
                <a:cs typeface="Calibri"/>
                <a:sym typeface="Calibri"/>
              </a:rPr>
              <a:t>Nature sustains our mental and physical wellbeing and is key to our society’s ability to cope with climate change, health threats and dissasters.</a:t>
            </a:r>
            <a:endParaRPr sz="2000">
              <a:solidFill>
                <a:srgbClr val="000000"/>
              </a:solidFill>
              <a:latin typeface="Calibri"/>
              <a:ea typeface="Calibri"/>
              <a:cs typeface="Calibri"/>
              <a:sym typeface="Calibri"/>
            </a:endParaRPr>
          </a:p>
        </p:txBody>
      </p:sp>
      <p:sp>
        <p:nvSpPr>
          <p:cNvPr id="216" name="Google Shape;216;p18"/>
          <p:cNvSpPr txBox="1"/>
          <p:nvPr/>
        </p:nvSpPr>
        <p:spPr>
          <a:xfrm>
            <a:off x="489857" y="2628781"/>
            <a:ext cx="11430000" cy="280076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800" u="none" strike="noStrike">
                <a:solidFill>
                  <a:srgbClr val="004494"/>
                </a:solidFill>
                <a:latin typeface="Calibri"/>
                <a:ea typeface="Calibri"/>
                <a:cs typeface="Calibri"/>
                <a:sym typeface="Calibri"/>
              </a:rPr>
              <a:t>… BUT UNSUSTAINABLE HUMAN ACTIVITIES HAVE BROUGHT</a:t>
            </a:r>
            <a:r>
              <a:rPr b="1" lang="en-US" sz="2800">
                <a:solidFill>
                  <a:srgbClr val="004494"/>
                </a:solidFill>
                <a:latin typeface="Calibri"/>
                <a:ea typeface="Calibri"/>
                <a:cs typeface="Calibri"/>
                <a:sym typeface="Calibri"/>
              </a:rPr>
              <a:t> </a:t>
            </a:r>
            <a:r>
              <a:rPr b="1" i="0" lang="en-US" sz="2800" u="none" strike="noStrike">
                <a:solidFill>
                  <a:srgbClr val="004494"/>
                </a:solidFill>
                <a:latin typeface="Calibri"/>
                <a:ea typeface="Calibri"/>
                <a:cs typeface="Calibri"/>
                <a:sym typeface="Calibri"/>
              </a:rPr>
              <a:t>IT UNDER THREAT</a:t>
            </a:r>
            <a:endParaRPr/>
          </a:p>
          <a:p>
            <a:pPr indent="0" lvl="0" marL="0" marR="0" rtl="0" algn="l">
              <a:spcBef>
                <a:spcPts val="0"/>
              </a:spcBef>
              <a:spcAft>
                <a:spcPts val="0"/>
              </a:spcAft>
              <a:buNone/>
            </a:pPr>
            <a:r>
              <a:rPr b="0" i="0" lang="en-US" sz="2000" u="none" strike="noStrike">
                <a:solidFill>
                  <a:srgbClr val="000000"/>
                </a:solidFill>
                <a:latin typeface="Calibri"/>
                <a:ea typeface="Calibri"/>
                <a:cs typeface="Calibri"/>
                <a:sym typeface="Calibri"/>
              </a:rPr>
              <a:t>The global population of wild species has fallen by 60 % over the last 40 years.</a:t>
            </a:r>
            <a:endParaRPr/>
          </a:p>
          <a:p>
            <a:pPr indent="0" lvl="0" marL="0" marR="0" rtl="0" algn="l">
              <a:spcBef>
                <a:spcPts val="0"/>
              </a:spcBef>
              <a:spcAft>
                <a:spcPts val="0"/>
              </a:spcAft>
              <a:buNone/>
            </a:pPr>
            <a:r>
              <a:rPr b="0" i="0" lang="en-US" sz="2000" u="none" strike="noStrike">
                <a:solidFill>
                  <a:srgbClr val="000000"/>
                </a:solidFill>
                <a:latin typeface="Calibri"/>
                <a:ea typeface="Calibri"/>
                <a:cs typeface="Calibri"/>
                <a:sym typeface="Calibri"/>
              </a:rPr>
              <a:t>Around </a:t>
            </a:r>
            <a:r>
              <a:rPr b="1" i="0" lang="en-US" sz="2000" u="none" strike="noStrike">
                <a:solidFill>
                  <a:srgbClr val="9CC33C"/>
                </a:solidFill>
                <a:latin typeface="Calibri"/>
                <a:ea typeface="Calibri"/>
                <a:cs typeface="Calibri"/>
                <a:sym typeface="Calibri"/>
              </a:rPr>
              <a:t>75 % </a:t>
            </a:r>
            <a:r>
              <a:rPr b="0" i="0" lang="en-US" sz="2000" u="none" strike="noStrike">
                <a:solidFill>
                  <a:srgbClr val="000000"/>
                </a:solidFill>
                <a:latin typeface="Calibri"/>
                <a:ea typeface="Calibri"/>
                <a:cs typeface="Calibri"/>
                <a:sym typeface="Calibri"/>
              </a:rPr>
              <a:t>of the Earth’s land and </a:t>
            </a:r>
            <a:r>
              <a:rPr b="1" i="0" lang="en-US" sz="2000" u="none" strike="noStrike">
                <a:solidFill>
                  <a:srgbClr val="9CC33C"/>
                </a:solidFill>
                <a:latin typeface="Calibri"/>
                <a:ea typeface="Calibri"/>
                <a:cs typeface="Calibri"/>
                <a:sym typeface="Calibri"/>
              </a:rPr>
              <a:t>40 % </a:t>
            </a:r>
            <a:r>
              <a:rPr b="0" i="0" lang="en-US" sz="2000" u="none" strike="noStrike">
                <a:solidFill>
                  <a:srgbClr val="000000"/>
                </a:solidFill>
                <a:latin typeface="Calibri"/>
                <a:ea typeface="Calibri"/>
                <a:cs typeface="Calibri"/>
                <a:sym typeface="Calibri"/>
              </a:rPr>
              <a:t>of its marine environments have been drastically changed.</a:t>
            </a:r>
            <a:endParaRPr/>
          </a:p>
          <a:p>
            <a:pPr indent="0" lvl="0" marL="0" marR="0" rtl="0" algn="l">
              <a:spcBef>
                <a:spcPts val="0"/>
              </a:spcBef>
              <a:spcAft>
                <a:spcPts val="0"/>
              </a:spcAft>
              <a:buNone/>
            </a:pPr>
            <a:r>
              <a:rPr b="0" i="0" lang="en-US" sz="2000" u="none" strike="noStrike">
                <a:solidFill>
                  <a:srgbClr val="000000"/>
                </a:solidFill>
                <a:latin typeface="Calibri"/>
                <a:ea typeface="Calibri"/>
                <a:cs typeface="Calibri"/>
                <a:sym typeface="Calibri"/>
              </a:rPr>
              <a:t>Unsustainable use of land and sea, overexploitation of natural resources, climate change, pollution</a:t>
            </a:r>
            <a:r>
              <a:rPr lang="en-US" sz="2000">
                <a:solidFill>
                  <a:srgbClr val="000000"/>
                </a:solidFill>
                <a:latin typeface="Calibri"/>
                <a:ea typeface="Calibri"/>
                <a:cs typeface="Calibri"/>
                <a:sym typeface="Calibri"/>
              </a:rPr>
              <a:t> </a:t>
            </a:r>
            <a:r>
              <a:rPr b="0" i="0" lang="en-US" sz="2000" u="none" strike="noStrike">
                <a:solidFill>
                  <a:srgbClr val="000000"/>
                </a:solidFill>
                <a:latin typeface="Calibri"/>
                <a:ea typeface="Calibri"/>
                <a:cs typeface="Calibri"/>
                <a:sym typeface="Calibri"/>
              </a:rPr>
              <a:t>and invasive alien species play the biggest role in biodiversity loss.</a:t>
            </a:r>
            <a:endParaRPr/>
          </a:p>
          <a:p>
            <a:pPr indent="0" lvl="0" marL="0" marR="0" rtl="0" algn="l">
              <a:spcBef>
                <a:spcPts val="0"/>
              </a:spcBef>
              <a:spcAft>
                <a:spcPts val="0"/>
              </a:spcAft>
              <a:buNone/>
            </a:pPr>
            <a:r>
              <a:rPr b="0" i="0" lang="en-US" sz="2000" u="none" strike="noStrike">
                <a:solidFill>
                  <a:srgbClr val="000000"/>
                </a:solidFill>
                <a:latin typeface="Calibri"/>
                <a:ea typeface="Calibri"/>
                <a:cs typeface="Calibri"/>
                <a:sym typeface="Calibri"/>
              </a:rPr>
              <a:t>Damaged ecosystems are more fragile, making our societies more vulnerable to extreme events and new diseases.</a:t>
            </a:r>
            <a:endParaRPr sz="200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9"/>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case studies</a:t>
            </a:r>
            <a:endParaRPr b="1" cap="small"/>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General Information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0"/>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Atanasovsko Lake - Bulgaria</a:t>
            </a:r>
            <a:endParaRPr/>
          </a:p>
        </p:txBody>
      </p:sp>
      <p:sp>
        <p:nvSpPr>
          <p:cNvPr id="227" name="Google Shape;227;p20"/>
          <p:cNvSpPr txBox="1"/>
          <p:nvPr/>
        </p:nvSpPr>
        <p:spPr>
          <a:xfrm>
            <a:off x="428526" y="5529943"/>
            <a:ext cx="4939173"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rgbClr val="7F7F7F"/>
                </a:solidFill>
                <a:latin typeface="Calibri"/>
                <a:ea typeface="Calibri"/>
                <a:cs typeface="Calibri"/>
                <a:sym typeface="Calibri"/>
              </a:rPr>
              <a:t>Source: http://www.maphill.com/atlas/42n35-27e15/location-maps/satellite-map/</a:t>
            </a:r>
            <a:endParaRPr/>
          </a:p>
        </p:txBody>
      </p:sp>
      <p:sp>
        <p:nvSpPr>
          <p:cNvPr id="228" name="Google Shape;228;p20"/>
          <p:cNvSpPr txBox="1"/>
          <p:nvPr/>
        </p:nvSpPr>
        <p:spPr>
          <a:xfrm>
            <a:off x="6919203" y="1465580"/>
            <a:ext cx="5028900" cy="4355100"/>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Atanasovsko Lake is a part of Burgas lake complex, which is one of the three most significant wetland complexes for congregations of waterfowl along the Bulgarian Black Sea coast. </a:t>
            </a:r>
            <a:endParaRPr/>
          </a:p>
          <a:p>
            <a:pPr indent="-285750" lvl="0" marL="285750" marR="0" rtl="0" algn="l">
              <a:spcBef>
                <a:spcPts val="60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The region of Atanasovsko lake currently supports 288 bird species, 84 of which are listed in the Red Data Book for Bulgaria (1985). Of the birds occurring there 127 species are of European conservation concern (SPEC) (BirdLife International, 2004). </a:t>
            </a:r>
            <a:endParaRPr/>
          </a:p>
          <a:p>
            <a:pPr indent="-215900" lvl="0" marL="285750" marR="0" rtl="0" algn="l">
              <a:spcBef>
                <a:spcPts val="600"/>
              </a:spcBef>
              <a:spcAft>
                <a:spcPts val="0"/>
              </a:spcAft>
              <a:buClr>
                <a:schemeClr val="dk1"/>
              </a:buClr>
              <a:buSzPts val="1100"/>
              <a:buFont typeface="Arial"/>
              <a:buNone/>
            </a:pPr>
            <a:r>
              <a:t/>
            </a:r>
            <a:endParaRPr sz="1100">
              <a:solidFill>
                <a:srgbClr val="7F7F7F"/>
              </a:solidFill>
              <a:latin typeface="Calibri"/>
              <a:ea typeface="Calibri"/>
              <a:cs typeface="Calibri"/>
              <a:sym typeface="Calibri"/>
            </a:endParaRPr>
          </a:p>
          <a:p>
            <a:pPr indent="0" lvl="0" marL="0" marR="0" rtl="0" algn="l">
              <a:spcBef>
                <a:spcPts val="600"/>
              </a:spcBef>
              <a:spcAft>
                <a:spcPts val="0"/>
              </a:spcAft>
              <a:buNone/>
            </a:pPr>
            <a:r>
              <a:rPr lang="en-US" sz="1100">
                <a:solidFill>
                  <a:srgbClr val="7F7F7F"/>
                </a:solidFill>
                <a:latin typeface="Calibri"/>
                <a:ea typeface="Calibri"/>
                <a:cs typeface="Calibri"/>
                <a:sym typeface="Calibri"/>
              </a:rPr>
              <a:t>Source: </a:t>
            </a:r>
            <a:r>
              <a:rPr i="0" lang="en-US" sz="1100">
                <a:solidFill>
                  <a:srgbClr val="7F7F7F"/>
                </a:solidFill>
                <a:latin typeface="Calibri"/>
                <a:ea typeface="Calibri"/>
                <a:cs typeface="Calibri"/>
                <a:sym typeface="Calibri"/>
              </a:rPr>
              <a:t>https://natura2000.eea.europa.eu/Natura2000/SDF.aspx?site=BG0000270#4</a:t>
            </a:r>
            <a:endParaRPr sz="1800">
              <a:solidFill>
                <a:schemeClr val="dk1"/>
              </a:solidFill>
              <a:latin typeface="Calibri"/>
              <a:ea typeface="Calibri"/>
              <a:cs typeface="Calibri"/>
              <a:sym typeface="Calibri"/>
            </a:endParaRPr>
          </a:p>
        </p:txBody>
      </p:sp>
      <p:pic>
        <p:nvPicPr>
          <p:cNvPr id="229" name="Google Shape;229;p20"/>
          <p:cNvPicPr preferRelativeResize="0"/>
          <p:nvPr/>
        </p:nvPicPr>
        <p:blipFill rotWithShape="1">
          <a:blip r:embed="rId3">
            <a:alphaModFix/>
          </a:blip>
          <a:srcRect b="0" l="0" r="0" t="0"/>
          <a:stretch/>
        </p:blipFill>
        <p:spPr>
          <a:xfrm>
            <a:off x="60030" y="1465580"/>
            <a:ext cx="6786801" cy="382329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1"/>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Protected zone Atanasovsko Lake BG0000270</a:t>
            </a:r>
            <a:endParaRPr b="1"/>
          </a:p>
        </p:txBody>
      </p:sp>
      <p:sp>
        <p:nvSpPr>
          <p:cNvPr id="235" name="Google Shape;235;p21"/>
          <p:cNvSpPr txBox="1"/>
          <p:nvPr/>
        </p:nvSpPr>
        <p:spPr>
          <a:xfrm>
            <a:off x="428526" y="5529943"/>
            <a:ext cx="3187091"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rgbClr val="7F7F7F"/>
                </a:solidFill>
                <a:latin typeface="Calibri"/>
                <a:ea typeface="Calibri"/>
                <a:cs typeface="Calibri"/>
                <a:sym typeface="Calibri"/>
              </a:rPr>
              <a:t>http://saltoflife.biodiversity.bg/en/The_lagoon-c109</a:t>
            </a:r>
            <a:endParaRPr/>
          </a:p>
        </p:txBody>
      </p:sp>
      <p:sp>
        <p:nvSpPr>
          <p:cNvPr id="236" name="Google Shape;236;p21"/>
          <p:cNvSpPr txBox="1"/>
          <p:nvPr/>
        </p:nvSpPr>
        <p:spPr>
          <a:xfrm>
            <a:off x="4011135" y="2319037"/>
            <a:ext cx="7864432" cy="21852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Atanasovsko ezero Protected zone BG0000270 is designated by both EU Directives - Directive 92/43 / EEC on the conservation of natural habitats and of wild fauna and flora (hereinafter referred to as the Habitats Directive) and Directive 2009/147 / EC on the conservation of wild birds (hereinafter referred to as the Birds Directive). The two directives are reflected in the Bulgarian legislation through the Biodiversity Act.</a:t>
            </a:r>
            <a:endParaRPr/>
          </a:p>
          <a:p>
            <a:pPr indent="0" lvl="0" marL="0" marR="0" rtl="0" algn="l">
              <a:spcBef>
                <a:spcPts val="600"/>
              </a:spcBef>
              <a:spcAft>
                <a:spcPts val="0"/>
              </a:spcAft>
              <a:buNone/>
            </a:pPr>
            <a:r>
              <a:t/>
            </a:r>
            <a:endParaRPr sz="1100">
              <a:solidFill>
                <a:srgbClr val="7F7F7F"/>
              </a:solidFill>
              <a:latin typeface="Calibri"/>
              <a:ea typeface="Calibri"/>
              <a:cs typeface="Calibri"/>
              <a:sym typeface="Calibri"/>
            </a:endParaRPr>
          </a:p>
        </p:txBody>
      </p:sp>
      <p:pic>
        <p:nvPicPr>
          <p:cNvPr id="237" name="Google Shape;237;p21"/>
          <p:cNvPicPr preferRelativeResize="0"/>
          <p:nvPr/>
        </p:nvPicPr>
        <p:blipFill rotWithShape="1">
          <a:blip r:embed="rId3">
            <a:alphaModFix/>
          </a:blip>
          <a:srcRect b="0" l="0" r="0" t="0"/>
          <a:stretch/>
        </p:blipFill>
        <p:spPr>
          <a:xfrm>
            <a:off x="1014183" y="1465580"/>
            <a:ext cx="2820969" cy="398987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2"/>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Protected zone Atanasovsko Lake BG0000270</a:t>
            </a:r>
            <a:endParaRPr b="1"/>
          </a:p>
        </p:txBody>
      </p:sp>
      <p:sp>
        <p:nvSpPr>
          <p:cNvPr id="243" name="Google Shape;243;p22"/>
          <p:cNvSpPr txBox="1"/>
          <p:nvPr/>
        </p:nvSpPr>
        <p:spPr>
          <a:xfrm>
            <a:off x="428526" y="5529943"/>
            <a:ext cx="5331909"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rgbClr val="7F7F7F"/>
                </a:solidFill>
                <a:latin typeface="Calibri"/>
                <a:ea typeface="Calibri"/>
                <a:cs typeface="Calibri"/>
                <a:sym typeface="Calibri"/>
              </a:rPr>
              <a:t>http://saltoflife.biodiversity.bg/en/South_Atanasovsko_Lake_view_from_a_drone-p600-y</a:t>
            </a:r>
            <a:endParaRPr/>
          </a:p>
        </p:txBody>
      </p:sp>
      <p:sp>
        <p:nvSpPr>
          <p:cNvPr id="244" name="Google Shape;244;p22"/>
          <p:cNvSpPr txBox="1"/>
          <p:nvPr/>
        </p:nvSpPr>
        <p:spPr>
          <a:xfrm>
            <a:off x="3892602" y="1548570"/>
            <a:ext cx="7864432" cy="333937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Conservation objectives</a:t>
            </a:r>
            <a:r>
              <a:rPr lang="en-US" sz="2000">
                <a:solidFill>
                  <a:schemeClr val="dk1"/>
                </a:solidFill>
                <a:latin typeface="Calibri"/>
                <a:ea typeface="Calibri"/>
                <a:cs typeface="Calibri"/>
                <a:sym typeface="Calibri"/>
              </a:rPr>
              <a:t> </a:t>
            </a:r>
            <a:endParaRPr/>
          </a:p>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a:p>
            <a:pPr indent="0" lvl="0" marL="0" marR="0" rtl="0" algn="just">
              <a:spcBef>
                <a:spcPts val="0"/>
              </a:spcBef>
              <a:spcAft>
                <a:spcPts val="0"/>
              </a:spcAft>
              <a:buNone/>
            </a:pPr>
            <a:r>
              <a:rPr lang="en-US" sz="2000">
                <a:solidFill>
                  <a:schemeClr val="dk1"/>
                </a:solidFill>
                <a:latin typeface="Calibri"/>
                <a:ea typeface="Calibri"/>
                <a:cs typeface="Calibri"/>
                <a:sym typeface="Calibri"/>
              </a:rPr>
              <a:t>Conservation of the area of natural habitats and habitats of species and their populations subject to conservation within the protected area.</a:t>
            </a:r>
            <a:endParaRPr/>
          </a:p>
          <a:p>
            <a:pPr indent="0" lvl="0" marL="0" marR="0" rtl="0" algn="just">
              <a:spcBef>
                <a:spcPts val="0"/>
              </a:spcBef>
              <a:spcAft>
                <a:spcPts val="0"/>
              </a:spcAft>
              <a:buNone/>
            </a:pPr>
            <a:r>
              <a:rPr lang="en-US" sz="2000">
                <a:solidFill>
                  <a:schemeClr val="dk1"/>
                </a:solidFill>
                <a:latin typeface="Calibri"/>
                <a:ea typeface="Calibri"/>
                <a:cs typeface="Calibri"/>
                <a:sym typeface="Calibri"/>
              </a:rPr>
              <a:t>Conservation of the natural state of the natural habitats and habitats of species, protected in the framework of the PHS, including the natural species and habitat types, typical species and environmental conditions.</a:t>
            </a:r>
            <a:endParaRPr/>
          </a:p>
          <a:p>
            <a:pPr indent="0" lvl="0" marL="0" marR="0" rtl="0" algn="just">
              <a:spcBef>
                <a:spcPts val="0"/>
              </a:spcBef>
              <a:spcAft>
                <a:spcPts val="0"/>
              </a:spcAft>
              <a:buNone/>
            </a:pPr>
            <a:r>
              <a:rPr lang="en-US" sz="2000">
                <a:solidFill>
                  <a:schemeClr val="dk1"/>
                </a:solidFill>
                <a:latin typeface="Calibri"/>
                <a:ea typeface="Calibri"/>
                <a:cs typeface="Calibri"/>
                <a:sym typeface="Calibri"/>
              </a:rPr>
              <a:t>Recovering, where necessary, the area and natural state of priority natural habitats and the habitats of species as well as populations of species subject to conservation within the protected area.</a:t>
            </a:r>
            <a:endParaRPr/>
          </a:p>
          <a:p>
            <a:pPr indent="0" lvl="0" marL="0" marR="0" rtl="0" algn="l">
              <a:spcBef>
                <a:spcPts val="0"/>
              </a:spcBef>
              <a:spcAft>
                <a:spcPts val="0"/>
              </a:spcAft>
              <a:buNone/>
            </a:pPr>
            <a:r>
              <a:t/>
            </a:r>
            <a:endParaRPr sz="1100">
              <a:solidFill>
                <a:srgbClr val="7F7F7F"/>
              </a:solidFill>
              <a:latin typeface="Calibri"/>
              <a:ea typeface="Calibri"/>
              <a:cs typeface="Calibri"/>
              <a:sym typeface="Calibri"/>
            </a:endParaRPr>
          </a:p>
        </p:txBody>
      </p:sp>
      <p:pic>
        <p:nvPicPr>
          <p:cNvPr id="245" name="Google Shape;245;p22"/>
          <p:cNvPicPr preferRelativeResize="0"/>
          <p:nvPr/>
        </p:nvPicPr>
        <p:blipFill rotWithShape="1">
          <a:blip r:embed="rId3">
            <a:alphaModFix/>
          </a:blip>
          <a:srcRect b="0" l="0" r="0" t="0"/>
          <a:stretch/>
        </p:blipFill>
        <p:spPr>
          <a:xfrm>
            <a:off x="594802" y="1406932"/>
            <a:ext cx="3119761" cy="404413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23"/>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Atanasovsko Lake - Project</a:t>
            </a:r>
            <a:endParaRPr/>
          </a:p>
        </p:txBody>
      </p:sp>
      <p:sp>
        <p:nvSpPr>
          <p:cNvPr id="251" name="Google Shape;251;p23"/>
          <p:cNvSpPr txBox="1"/>
          <p:nvPr/>
        </p:nvSpPr>
        <p:spPr>
          <a:xfrm>
            <a:off x="436993" y="5944810"/>
            <a:ext cx="3135795"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rgbClr val="7F7F7F"/>
                </a:solidFill>
                <a:latin typeface="Calibri"/>
                <a:ea typeface="Calibri"/>
                <a:cs typeface="Calibri"/>
                <a:sym typeface="Calibri"/>
              </a:rPr>
              <a:t>http://saltoflife.biodiversity.bg/en/Publications-c35</a:t>
            </a:r>
            <a:endParaRPr/>
          </a:p>
        </p:txBody>
      </p:sp>
      <p:sp>
        <p:nvSpPr>
          <p:cNvPr id="252" name="Google Shape;252;p23"/>
          <p:cNvSpPr txBox="1"/>
          <p:nvPr/>
        </p:nvSpPr>
        <p:spPr>
          <a:xfrm>
            <a:off x="586747" y="1421344"/>
            <a:ext cx="11142037" cy="424731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US" sz="1800" u="none" strike="noStrike">
                <a:solidFill>
                  <a:schemeClr val="dk1"/>
                </a:solidFill>
                <a:latin typeface="Calibri"/>
                <a:ea typeface="Calibri"/>
                <a:cs typeface="Calibri"/>
                <a:sym typeface="Calibri"/>
              </a:rPr>
              <a:t>Project Title: </a:t>
            </a:r>
            <a:r>
              <a:rPr b="0" i="0" lang="en-US" sz="1800" u="none" strike="noStrike">
                <a:solidFill>
                  <a:schemeClr val="dk1"/>
                </a:solidFill>
                <a:latin typeface="Calibri"/>
                <a:ea typeface="Calibri"/>
                <a:cs typeface="Calibri"/>
                <a:sym typeface="Calibri"/>
              </a:rPr>
              <a:t>„Urgent Measures to Restore and Secure Long-term Preservation of the Atanasovsko Lake Coastal Lagoon”, LIFE11 NAT/BG/000362, abbreviated as “The Salt of Life” and co-funded by the EU LIFE+ Programme.</a:t>
            </a:r>
            <a:endParaRPr/>
          </a:p>
          <a:p>
            <a:pPr indent="0" lvl="0" marL="0" marR="0" rtl="0" algn="just">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1" i="0" lang="en-US" sz="1800" u="none" strike="noStrike">
                <a:solidFill>
                  <a:schemeClr val="dk1"/>
                </a:solidFill>
                <a:latin typeface="Calibri"/>
                <a:ea typeface="Calibri"/>
                <a:cs typeface="Calibri"/>
                <a:sym typeface="Calibri"/>
              </a:rPr>
              <a:t>Project Location: </a:t>
            </a:r>
            <a:r>
              <a:rPr b="0" i="0" lang="en-US" sz="1800" u="none" strike="noStrike">
                <a:solidFill>
                  <a:schemeClr val="dk1"/>
                </a:solidFill>
                <a:latin typeface="Calibri"/>
                <a:ea typeface="Calibri"/>
                <a:cs typeface="Calibri"/>
                <a:sym typeface="Calibri"/>
              </a:rPr>
              <a:t>The city of Burgas, Bulgaria The Natura 2000 site Atanasovsko Lake SCI/ SPA (BG0000270), EU Black Sea Biogeographical Region</a:t>
            </a:r>
            <a:endParaRPr/>
          </a:p>
          <a:p>
            <a:pPr indent="0" lvl="0" marL="0" marR="0" rtl="0" algn="just">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1" i="0" lang="en-US" sz="1800" u="none" strike="noStrike">
                <a:solidFill>
                  <a:schemeClr val="dk1"/>
                </a:solidFill>
                <a:latin typeface="Calibri"/>
                <a:ea typeface="Calibri"/>
                <a:cs typeface="Calibri"/>
                <a:sym typeface="Calibri"/>
              </a:rPr>
              <a:t>Project Duration: </a:t>
            </a:r>
            <a:r>
              <a:rPr b="0" i="0" lang="en-US" sz="1800" u="none" strike="noStrike">
                <a:solidFill>
                  <a:schemeClr val="dk1"/>
                </a:solidFill>
                <a:latin typeface="Calibri"/>
                <a:ea typeface="Calibri"/>
                <a:cs typeface="Calibri"/>
                <a:sym typeface="Calibri"/>
              </a:rPr>
              <a:t>74 months (01/07/2012 - 31/08/2018)</a:t>
            </a:r>
            <a:endParaRPr/>
          </a:p>
          <a:p>
            <a:pPr indent="0" lvl="0" marL="0" marR="0" rtl="0" algn="just">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1" i="0" lang="en-US" sz="1800" u="none" strike="noStrike">
                <a:solidFill>
                  <a:schemeClr val="dk1"/>
                </a:solidFill>
                <a:latin typeface="Calibri"/>
                <a:ea typeface="Calibri"/>
                <a:cs typeface="Calibri"/>
                <a:sym typeface="Calibri"/>
              </a:rPr>
              <a:t>Budget approved by EU: </a:t>
            </a:r>
            <a:r>
              <a:rPr b="0" i="0" lang="en-US" sz="1800" u="none" strike="noStrike">
                <a:solidFill>
                  <a:schemeClr val="dk1"/>
                </a:solidFill>
                <a:latin typeface="Calibri"/>
                <a:ea typeface="Calibri"/>
                <a:cs typeface="Calibri"/>
                <a:sym typeface="Calibri"/>
              </a:rPr>
              <a:t>2 013 027 € (74.95% are provided by LIFE+ Programme; 25.05% - co-financing by the partners)</a:t>
            </a:r>
            <a:endParaRPr/>
          </a:p>
          <a:p>
            <a:pPr indent="0" lvl="0" marL="0" marR="0" rtl="0" algn="just">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1" i="0" lang="en-US" sz="1800" u="none" strike="noStrike">
                <a:solidFill>
                  <a:schemeClr val="dk1"/>
                </a:solidFill>
                <a:latin typeface="Calibri"/>
                <a:ea typeface="Calibri"/>
                <a:cs typeface="Calibri"/>
                <a:sym typeface="Calibri"/>
              </a:rPr>
              <a:t>Coordinating Beneficiary: </a:t>
            </a:r>
            <a:r>
              <a:rPr b="0" i="0" lang="en-US" sz="1800" u="none" strike="noStrike">
                <a:solidFill>
                  <a:schemeClr val="dk1"/>
                </a:solidFill>
                <a:latin typeface="Calibri"/>
                <a:ea typeface="Calibri"/>
                <a:cs typeface="Calibri"/>
                <a:sym typeface="Calibri"/>
              </a:rPr>
              <a:t>Bulgarian Biodiversity Foundation (BBF) (budget 510 265 €)</a:t>
            </a:r>
            <a:endParaRPr/>
          </a:p>
          <a:p>
            <a:pPr indent="0" lvl="0" marL="0" marR="0" rtl="0" algn="just">
              <a:spcBef>
                <a:spcPts val="0"/>
              </a:spcBef>
              <a:spcAft>
                <a:spcPts val="0"/>
              </a:spcAft>
              <a:buNone/>
            </a:pPr>
            <a:r>
              <a:t/>
            </a:r>
            <a:endParaRPr b="0" i="0" sz="1800" u="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1" i="0" lang="en-US" sz="1800" u="none" strike="noStrike">
                <a:solidFill>
                  <a:schemeClr val="dk1"/>
                </a:solidFill>
                <a:latin typeface="Calibri"/>
                <a:ea typeface="Calibri"/>
                <a:cs typeface="Calibri"/>
                <a:sym typeface="Calibri"/>
              </a:rPr>
              <a:t>The associated beneficiaries: </a:t>
            </a:r>
            <a:r>
              <a:rPr b="0" i="0" lang="en-US" sz="1800" u="none" strike="noStrike">
                <a:solidFill>
                  <a:schemeClr val="dk1"/>
                </a:solidFill>
                <a:latin typeface="Calibri"/>
                <a:ea typeface="Calibri"/>
                <a:cs typeface="Calibri"/>
                <a:sym typeface="Calibri"/>
              </a:rPr>
              <a:t>Bulgarian Society for the Protection of Birds (BSPB, the BirdLife International’s partner in Bulgaria – budget 211 466 €) and “Chernomorski Solnici” JSC (BS Salinas Ltd. Budget 1 291 296 €)</a:t>
            </a:r>
            <a:endParaRPr sz="180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4"/>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Atanasovsko ezero - The threats</a:t>
            </a:r>
            <a:endParaRPr b="1"/>
          </a:p>
        </p:txBody>
      </p:sp>
      <p:sp>
        <p:nvSpPr>
          <p:cNvPr id="258" name="Google Shape;258;p24"/>
          <p:cNvSpPr txBox="1"/>
          <p:nvPr/>
        </p:nvSpPr>
        <p:spPr>
          <a:xfrm>
            <a:off x="428526" y="5529943"/>
            <a:ext cx="3135795"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rgbClr val="7F7F7F"/>
                </a:solidFill>
                <a:latin typeface="Calibri"/>
                <a:ea typeface="Calibri"/>
                <a:cs typeface="Calibri"/>
                <a:sym typeface="Calibri"/>
              </a:rPr>
              <a:t>http://saltoflife.biodiversity.bg/en/Publications-c35</a:t>
            </a:r>
            <a:endParaRPr/>
          </a:p>
        </p:txBody>
      </p:sp>
      <p:sp>
        <p:nvSpPr>
          <p:cNvPr id="259" name="Google Shape;259;p24"/>
          <p:cNvSpPr txBox="1"/>
          <p:nvPr/>
        </p:nvSpPr>
        <p:spPr>
          <a:xfrm>
            <a:off x="428526" y="1497544"/>
            <a:ext cx="11238492" cy="349326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1700" u="none" strike="noStrike">
                <a:solidFill>
                  <a:schemeClr val="dk1"/>
                </a:solidFill>
                <a:latin typeface="Calibri"/>
                <a:ea typeface="Calibri"/>
                <a:cs typeface="Calibri"/>
                <a:sym typeface="Calibri"/>
              </a:rPr>
              <a:t>The beautiful and colourful</a:t>
            </a:r>
            <a:r>
              <a:rPr lang="en-US" sz="1700">
                <a:solidFill>
                  <a:schemeClr val="dk1"/>
                </a:solidFill>
                <a:latin typeface="Calibri"/>
                <a:ea typeface="Calibri"/>
                <a:cs typeface="Calibri"/>
                <a:sym typeface="Calibri"/>
              </a:rPr>
              <a:t> </a:t>
            </a:r>
            <a:r>
              <a:rPr b="0" i="0" lang="en-US" sz="1700" u="none" strike="noStrike">
                <a:solidFill>
                  <a:schemeClr val="dk1"/>
                </a:solidFill>
                <a:latin typeface="Calibri"/>
                <a:ea typeface="Calibri"/>
                <a:cs typeface="Calibri"/>
                <a:sym typeface="Calibri"/>
              </a:rPr>
              <a:t>Atanasovsko Lake, as we</a:t>
            </a:r>
            <a:r>
              <a:rPr lang="en-US" sz="1700">
                <a:solidFill>
                  <a:schemeClr val="dk1"/>
                </a:solidFill>
                <a:latin typeface="Calibri"/>
                <a:ea typeface="Calibri"/>
                <a:cs typeface="Calibri"/>
                <a:sym typeface="Calibri"/>
              </a:rPr>
              <a:t> </a:t>
            </a:r>
            <a:r>
              <a:rPr b="0" i="0" lang="en-US" sz="1700" u="none" strike="noStrike">
                <a:solidFill>
                  <a:schemeClr val="dk1"/>
                </a:solidFill>
                <a:latin typeface="Calibri"/>
                <a:ea typeface="Calibri"/>
                <a:cs typeface="Calibri"/>
                <a:sym typeface="Calibri"/>
              </a:rPr>
              <a:t>know it now, is by large a result of the symbiosis between Man and Nature – the significant modification for the</a:t>
            </a:r>
            <a:r>
              <a:rPr lang="en-US" sz="1700">
                <a:solidFill>
                  <a:schemeClr val="dk1"/>
                </a:solidFill>
                <a:latin typeface="Calibri"/>
                <a:ea typeface="Calibri"/>
                <a:cs typeface="Calibri"/>
                <a:sym typeface="Calibri"/>
              </a:rPr>
              <a:t> </a:t>
            </a:r>
            <a:r>
              <a:rPr b="0" i="0" lang="en-US" sz="1700" u="none" strike="noStrike">
                <a:solidFill>
                  <a:schemeClr val="dk1"/>
                </a:solidFill>
                <a:latin typeface="Calibri"/>
                <a:ea typeface="Calibri"/>
                <a:cs typeface="Calibri"/>
                <a:sym typeface="Calibri"/>
              </a:rPr>
              <a:t>purposes of salt production, made the site so rich and significant for the European nature. </a:t>
            </a:r>
            <a:endParaRPr/>
          </a:p>
          <a:p>
            <a:pPr indent="0" lvl="0" marL="0" marR="0" rtl="0" algn="just">
              <a:spcBef>
                <a:spcPts val="0"/>
              </a:spcBef>
              <a:spcAft>
                <a:spcPts val="0"/>
              </a:spcAft>
              <a:buNone/>
            </a:pPr>
            <a:r>
              <a:t/>
            </a:r>
            <a:endParaRPr sz="1700">
              <a:solidFill>
                <a:schemeClr val="dk1"/>
              </a:solidFill>
              <a:latin typeface="Calibri"/>
              <a:ea typeface="Calibri"/>
              <a:cs typeface="Calibri"/>
              <a:sym typeface="Calibri"/>
            </a:endParaRPr>
          </a:p>
          <a:p>
            <a:pPr indent="0" lvl="0" marL="0" marR="0" rtl="0" algn="just">
              <a:spcBef>
                <a:spcPts val="0"/>
              </a:spcBef>
              <a:spcAft>
                <a:spcPts val="0"/>
              </a:spcAft>
              <a:buNone/>
            </a:pPr>
            <a:r>
              <a:rPr b="0" i="0" lang="en-US" sz="1700" u="none" strike="noStrike">
                <a:solidFill>
                  <a:schemeClr val="dk1"/>
                </a:solidFill>
                <a:latin typeface="Calibri"/>
                <a:ea typeface="Calibri"/>
                <a:cs typeface="Calibri"/>
                <a:sym typeface="Calibri"/>
              </a:rPr>
              <a:t>Nowadays, when the</a:t>
            </a:r>
            <a:r>
              <a:rPr lang="en-US" sz="1700">
                <a:solidFill>
                  <a:schemeClr val="dk1"/>
                </a:solidFill>
                <a:latin typeface="Calibri"/>
                <a:ea typeface="Calibri"/>
                <a:cs typeface="Calibri"/>
                <a:sym typeface="Calibri"/>
              </a:rPr>
              <a:t> </a:t>
            </a:r>
            <a:r>
              <a:rPr b="0" i="0" lang="en-US" sz="1700" u="none" strike="noStrike">
                <a:solidFill>
                  <a:schemeClr val="dk1"/>
                </a:solidFill>
                <a:latin typeface="Calibri"/>
                <a:ea typeface="Calibri"/>
                <a:cs typeface="Calibri"/>
                <a:sym typeface="Calibri"/>
              </a:rPr>
              <a:t>coast is severely affected by urbanization, the lagoon is of strategic importance for the</a:t>
            </a:r>
            <a:r>
              <a:rPr lang="en-US" sz="1700">
                <a:solidFill>
                  <a:schemeClr val="dk1"/>
                </a:solidFill>
                <a:latin typeface="Calibri"/>
                <a:ea typeface="Calibri"/>
                <a:cs typeface="Calibri"/>
                <a:sym typeface="Calibri"/>
              </a:rPr>
              <a:t> </a:t>
            </a:r>
            <a:r>
              <a:rPr b="0" i="0" lang="en-US" sz="1700" u="none" strike="noStrike">
                <a:solidFill>
                  <a:schemeClr val="dk1"/>
                </a:solidFill>
                <a:latin typeface="Calibri"/>
                <a:ea typeface="Calibri"/>
                <a:cs typeface="Calibri"/>
                <a:sym typeface="Calibri"/>
              </a:rPr>
              <a:t>conservation of the biological</a:t>
            </a:r>
            <a:r>
              <a:rPr lang="en-US" sz="1700">
                <a:solidFill>
                  <a:schemeClr val="dk1"/>
                </a:solidFill>
                <a:latin typeface="Calibri"/>
                <a:ea typeface="Calibri"/>
                <a:cs typeface="Calibri"/>
                <a:sym typeface="Calibri"/>
              </a:rPr>
              <a:t> </a:t>
            </a:r>
            <a:r>
              <a:rPr b="0" i="0" lang="en-US" sz="1700" u="none" strike="noStrike">
                <a:solidFill>
                  <a:schemeClr val="dk1"/>
                </a:solidFill>
                <a:latin typeface="Calibri"/>
                <a:ea typeface="Calibri"/>
                <a:cs typeface="Calibri"/>
                <a:sym typeface="Calibri"/>
              </a:rPr>
              <a:t>diversity along the Black Sea coastline. The Lake is a complex and dynamic system, perpetually varying in time and space. It consists of two separate water bodies with no connection between them and over 170 pools. The quality of its water depends on the quality of surface, sea and groundwater that feed it and is influenced by their circulation.</a:t>
            </a:r>
            <a:endParaRPr/>
          </a:p>
          <a:p>
            <a:pPr indent="0" lvl="0" marL="0" marR="0" rtl="0" algn="just">
              <a:spcBef>
                <a:spcPts val="0"/>
              </a:spcBef>
              <a:spcAft>
                <a:spcPts val="0"/>
              </a:spcAft>
              <a:buNone/>
            </a:pPr>
            <a:r>
              <a:t/>
            </a:r>
            <a:endParaRPr b="0" i="0" sz="1700" u="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0" i="0" lang="en-US" sz="1700" u="none" strike="noStrike">
                <a:solidFill>
                  <a:schemeClr val="dk1"/>
                </a:solidFill>
                <a:latin typeface="Calibri"/>
                <a:ea typeface="Calibri"/>
                <a:cs typeface="Calibri"/>
                <a:sym typeface="Calibri"/>
              </a:rPr>
              <a:t>The floods in 2006 and especially that in 2010 destroyed more than 30 km of dykes and barriers - important nesting and roosting sites for endangered bird species and destroyed the basic infrastructure to control the levels of sea and rainwater in the Lake. To solve these problems, the partners conceived the six-year project “The Salt of Life” - aimed at achieving a favourable conservation status of the priority Coastal lagoons habitat and its associated protected species.</a:t>
            </a:r>
            <a:endParaRPr sz="1700">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5"/>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Calibri"/>
              <a:buNone/>
            </a:pPr>
            <a:r>
              <a:rPr b="1" lang="en-US" sz="4000"/>
              <a:t>Atanasovsko ezero - The Goals of the Project:</a:t>
            </a:r>
            <a:endParaRPr b="1" sz="4000"/>
          </a:p>
        </p:txBody>
      </p:sp>
      <p:sp>
        <p:nvSpPr>
          <p:cNvPr id="265" name="Google Shape;265;p25"/>
          <p:cNvSpPr txBox="1"/>
          <p:nvPr/>
        </p:nvSpPr>
        <p:spPr>
          <a:xfrm>
            <a:off x="428526" y="5919410"/>
            <a:ext cx="3135795"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rgbClr val="7F7F7F"/>
                </a:solidFill>
                <a:latin typeface="Calibri"/>
                <a:ea typeface="Calibri"/>
                <a:cs typeface="Calibri"/>
                <a:sym typeface="Calibri"/>
              </a:rPr>
              <a:t>http://saltoflife.biodiversity.bg/en/Publications-c35</a:t>
            </a:r>
            <a:endParaRPr/>
          </a:p>
        </p:txBody>
      </p:sp>
      <p:sp>
        <p:nvSpPr>
          <p:cNvPr id="266" name="Google Shape;266;p25"/>
          <p:cNvSpPr txBox="1"/>
          <p:nvPr/>
        </p:nvSpPr>
        <p:spPr>
          <a:xfrm>
            <a:off x="428526" y="1284923"/>
            <a:ext cx="11238492" cy="4278094"/>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700"/>
              <a:buFont typeface="Arial"/>
              <a:buChar char="•"/>
            </a:pPr>
            <a:r>
              <a:rPr b="0" i="0" lang="en-US" sz="1700" u="none" strike="noStrike">
                <a:solidFill>
                  <a:schemeClr val="dk1"/>
                </a:solidFill>
                <a:latin typeface="Calibri"/>
                <a:ea typeface="Calibri"/>
                <a:cs typeface="Calibri"/>
                <a:sym typeface="Calibri"/>
              </a:rPr>
              <a:t>To establish a functional, efficient and sustainable infrastructure for water management and control of the coastal lagoon in Atanasovsko lake. To provide long-term improvements to habitat conditions and enable adaptation</a:t>
            </a:r>
            <a:r>
              <a:rPr lang="en-US" sz="1700">
                <a:solidFill>
                  <a:schemeClr val="dk1"/>
                </a:solidFill>
                <a:latin typeface="Calibri"/>
                <a:ea typeface="Calibri"/>
                <a:cs typeface="Calibri"/>
                <a:sym typeface="Calibri"/>
              </a:rPr>
              <a:t> </a:t>
            </a:r>
            <a:r>
              <a:rPr b="0" i="0" lang="en-US" sz="1700" u="none" strike="noStrike">
                <a:solidFill>
                  <a:schemeClr val="dk1"/>
                </a:solidFill>
                <a:latin typeface="Calibri"/>
                <a:ea typeface="Calibri"/>
                <a:cs typeface="Calibri"/>
                <a:sym typeface="Calibri"/>
              </a:rPr>
              <a:t>to the effects of climate change including changing rainfall patterns and rises in sea-level</a:t>
            </a:r>
            <a:r>
              <a:rPr lang="en-US" sz="1700">
                <a:solidFill>
                  <a:schemeClr val="dk1"/>
                </a:solidFill>
                <a:latin typeface="Calibri"/>
                <a:ea typeface="Calibri"/>
                <a:cs typeface="Calibri"/>
                <a:sym typeface="Calibri"/>
              </a:rPr>
              <a:t>;</a:t>
            </a:r>
            <a:endParaRPr/>
          </a:p>
          <a:p>
            <a:pPr indent="-177800" lvl="0" marL="285750" marR="0" rtl="0" algn="l">
              <a:spcBef>
                <a:spcPts val="0"/>
              </a:spcBef>
              <a:spcAft>
                <a:spcPts val="0"/>
              </a:spcAft>
              <a:buClr>
                <a:schemeClr val="dk1"/>
              </a:buClr>
              <a:buSzPts val="1700"/>
              <a:buFont typeface="Arial"/>
              <a:buNone/>
            </a:pPr>
            <a:r>
              <a:t/>
            </a:r>
            <a:endParaRPr sz="17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700"/>
              <a:buFont typeface="Arial"/>
              <a:buChar char="•"/>
            </a:pPr>
            <a:r>
              <a:rPr b="0" i="0" lang="en-US" sz="1700" u="none" strike="noStrike">
                <a:solidFill>
                  <a:schemeClr val="dk1"/>
                </a:solidFill>
                <a:latin typeface="Calibri"/>
                <a:ea typeface="Calibri"/>
                <a:cs typeface="Calibri"/>
                <a:sym typeface="Calibri"/>
              </a:rPr>
              <a:t>To reduce the impact of direct and indirect threats to Atanasovsko Lake lagoon and its priority bird species by securing sustainable habitat management including improvements to existing and creation of new breeding sites</a:t>
            </a:r>
            <a:r>
              <a:rPr b="0" i="0" lang="en-US" sz="1700" u="none" strike="noStrike">
                <a:solidFill>
                  <a:schemeClr val="dk1"/>
                </a:solidFill>
                <a:latin typeface="Calibri"/>
                <a:ea typeface="Calibri"/>
                <a:cs typeface="Calibri"/>
                <a:sym typeface="Calibri"/>
              </a:rPr>
              <a:t> </a:t>
            </a:r>
            <a:r>
              <a:rPr b="0" i="0" lang="en-US" sz="1700" u="none" strike="noStrike">
                <a:solidFill>
                  <a:schemeClr val="dk1"/>
                </a:solidFill>
                <a:latin typeface="Calibri"/>
                <a:ea typeface="Calibri"/>
                <a:cs typeface="Calibri"/>
                <a:sym typeface="Calibri"/>
              </a:rPr>
              <a:t>for priority bird species</a:t>
            </a:r>
            <a:r>
              <a:rPr lang="en-US" sz="1700">
                <a:solidFill>
                  <a:schemeClr val="dk1"/>
                </a:solidFill>
                <a:latin typeface="Calibri"/>
                <a:ea typeface="Calibri"/>
                <a:cs typeface="Calibri"/>
                <a:sym typeface="Calibri"/>
              </a:rPr>
              <a:t>;</a:t>
            </a:r>
            <a:endParaRPr/>
          </a:p>
          <a:p>
            <a:pPr indent="-177800" lvl="0" marL="285750" marR="0" rtl="0" algn="l">
              <a:spcBef>
                <a:spcPts val="0"/>
              </a:spcBef>
              <a:spcAft>
                <a:spcPts val="0"/>
              </a:spcAft>
              <a:buClr>
                <a:schemeClr val="dk1"/>
              </a:buClr>
              <a:buSzPts val="1700"/>
              <a:buFont typeface="Arial"/>
              <a:buNone/>
            </a:pPr>
            <a:r>
              <a:t/>
            </a:r>
            <a:endParaRPr b="0" i="0" sz="1700" u="none" strike="noStrike">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700"/>
              <a:buFont typeface="Arial"/>
              <a:buChar char="•"/>
            </a:pPr>
            <a:r>
              <a:rPr b="0" i="0" lang="en-US" sz="1700" u="none" strike="noStrike">
                <a:solidFill>
                  <a:schemeClr val="dk1"/>
                </a:solidFill>
                <a:latin typeface="Calibri"/>
                <a:ea typeface="Calibri"/>
                <a:cs typeface="Calibri"/>
                <a:sym typeface="Calibri"/>
              </a:rPr>
              <a:t>To monitor and evaluate the effects of the proposed habitat restoration measures on the lagoon, other significant</a:t>
            </a:r>
            <a:endParaRPr/>
          </a:p>
          <a:p>
            <a:pPr indent="0" lvl="0" marL="0" marR="0" rtl="0" algn="l">
              <a:spcBef>
                <a:spcPts val="0"/>
              </a:spcBef>
              <a:spcAft>
                <a:spcPts val="0"/>
              </a:spcAft>
              <a:buNone/>
            </a:pPr>
            <a:r>
              <a:rPr b="0" i="0" lang="en-US" sz="1700" u="none" strike="noStrike">
                <a:solidFill>
                  <a:schemeClr val="dk1"/>
                </a:solidFill>
                <a:latin typeface="Calibri"/>
                <a:ea typeface="Calibri"/>
                <a:cs typeface="Calibri"/>
                <a:sym typeface="Calibri"/>
              </a:rPr>
              <a:t>      habitats, and Annex 1 bird species during the project and to feed this information into future site management plans;</a:t>
            </a:r>
            <a:endParaRPr/>
          </a:p>
          <a:p>
            <a:pPr indent="0" lvl="0" marL="0" marR="0" rtl="0" algn="l">
              <a:spcBef>
                <a:spcPts val="0"/>
              </a:spcBef>
              <a:spcAft>
                <a:spcPts val="0"/>
              </a:spcAft>
              <a:buNone/>
            </a:pPr>
            <a:r>
              <a:t/>
            </a:r>
            <a:endParaRPr b="0" i="0" sz="1700" u="none" strike="noStrike">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700"/>
              <a:buFont typeface="Arial"/>
              <a:buChar char="•"/>
            </a:pPr>
            <a:r>
              <a:rPr b="0" i="0" lang="en-US" sz="1700" u="none" strike="noStrike">
                <a:solidFill>
                  <a:schemeClr val="dk1"/>
                </a:solidFill>
                <a:latin typeface="Calibri"/>
                <a:ea typeface="Calibri"/>
                <a:cs typeface="Calibri"/>
                <a:sym typeface="Calibri"/>
              </a:rPr>
              <a:t>To improve the visitor experience at the site and to disseminate the project results to a wide European audience of site managers, ecologists and the general public;</a:t>
            </a:r>
            <a:endParaRPr/>
          </a:p>
          <a:p>
            <a:pPr indent="-177800" lvl="0" marL="285750" marR="0" rtl="0" algn="l">
              <a:spcBef>
                <a:spcPts val="0"/>
              </a:spcBef>
              <a:spcAft>
                <a:spcPts val="0"/>
              </a:spcAft>
              <a:buClr>
                <a:schemeClr val="dk1"/>
              </a:buClr>
              <a:buSzPts val="1700"/>
              <a:buFont typeface="Arial"/>
              <a:buNone/>
            </a:pPr>
            <a:r>
              <a:t/>
            </a:r>
            <a:endParaRPr b="0" i="0" sz="1700" u="none" strike="noStrike">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700"/>
              <a:buFont typeface="Arial"/>
              <a:buChar char="•"/>
            </a:pPr>
            <a:r>
              <a:rPr b="0" i="0" lang="en-US" sz="1700" u="none" strike="noStrike">
                <a:solidFill>
                  <a:schemeClr val="dk1"/>
                </a:solidFill>
                <a:latin typeface="Calibri"/>
                <a:ea typeface="Calibri"/>
                <a:cs typeface="Calibri"/>
                <a:sym typeface="Calibri"/>
              </a:rPr>
              <a:t>To enhance public understanding of the ecological, economic and social values of the coastal lagoons and raise</a:t>
            </a:r>
            <a:endParaRPr/>
          </a:p>
          <a:p>
            <a:pPr indent="0" lvl="0" marL="0" marR="0" rtl="0" algn="l">
              <a:spcBef>
                <a:spcPts val="0"/>
              </a:spcBef>
              <a:spcAft>
                <a:spcPts val="0"/>
              </a:spcAft>
              <a:buNone/>
            </a:pPr>
            <a:r>
              <a:rPr b="0" i="0" lang="en-US" sz="1700" u="none" strike="noStrike">
                <a:solidFill>
                  <a:schemeClr val="dk1"/>
                </a:solidFill>
                <a:latin typeface="Calibri"/>
                <a:ea typeface="Calibri"/>
                <a:cs typeface="Calibri"/>
                <a:sym typeface="Calibri"/>
              </a:rPr>
              <a:t>      support for the conservation of priority coastal habitats and bird species</a:t>
            </a:r>
            <a:r>
              <a:rPr lang="en-US" sz="1700">
                <a:solidFill>
                  <a:schemeClr val="dk1"/>
                </a:solidFill>
                <a:latin typeface="Calibri"/>
                <a:ea typeface="Calibri"/>
                <a:cs typeface="Calibri"/>
                <a:sym typeface="Calibri"/>
              </a:rPr>
              <a:t>; </a:t>
            </a:r>
            <a:endParaRPr sz="1700">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26"/>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Atanasovsko ezero  </a:t>
            </a:r>
            <a:r>
              <a:rPr b="1" lang="en-US" sz="3100"/>
              <a:t>How we communicated our work?</a:t>
            </a:r>
            <a:endParaRPr b="1" sz="3100"/>
          </a:p>
        </p:txBody>
      </p:sp>
      <p:sp>
        <p:nvSpPr>
          <p:cNvPr id="272" name="Google Shape;272;p26"/>
          <p:cNvSpPr txBox="1"/>
          <p:nvPr/>
        </p:nvSpPr>
        <p:spPr>
          <a:xfrm>
            <a:off x="428526" y="5529943"/>
            <a:ext cx="3135795"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rgbClr val="7F7F7F"/>
                </a:solidFill>
                <a:latin typeface="Calibri"/>
                <a:ea typeface="Calibri"/>
                <a:cs typeface="Calibri"/>
                <a:sym typeface="Calibri"/>
              </a:rPr>
              <a:t>http://saltoflife.biodiversity.bg/en/Publications-c35</a:t>
            </a:r>
            <a:endParaRPr/>
          </a:p>
        </p:txBody>
      </p:sp>
      <p:sp>
        <p:nvSpPr>
          <p:cNvPr id="273" name="Google Shape;273;p26"/>
          <p:cNvSpPr txBox="1"/>
          <p:nvPr/>
        </p:nvSpPr>
        <p:spPr>
          <a:xfrm>
            <a:off x="3870665" y="1607611"/>
            <a:ext cx="7796354" cy="1477328"/>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Arial"/>
              <a:buChar char="•"/>
            </a:pPr>
            <a:r>
              <a:rPr b="0" i="0" lang="en-US" sz="1800" u="none" strike="noStrike">
                <a:solidFill>
                  <a:schemeClr val="dk1"/>
                </a:solidFill>
                <a:latin typeface="Calibri"/>
                <a:ea typeface="Calibri"/>
                <a:cs typeface="Calibri"/>
                <a:sym typeface="Calibri"/>
              </a:rPr>
              <a:t>Atanasovsko Lake – a tale for lake, salt, birds and people;</a:t>
            </a:r>
            <a:endParaRPr/>
          </a:p>
          <a:p>
            <a:pPr indent="-285750" lvl="0" marL="285750" marR="0" rtl="0" algn="l">
              <a:spcBef>
                <a:spcPts val="0"/>
              </a:spcBef>
              <a:spcAft>
                <a:spcPts val="0"/>
              </a:spcAft>
              <a:buClr>
                <a:schemeClr val="dk1"/>
              </a:buClr>
              <a:buSzPts val="1800"/>
              <a:buFont typeface="Arial"/>
              <a:buChar char="•"/>
            </a:pPr>
            <a:r>
              <a:rPr b="0" i="0" lang="en-US" sz="1800" u="none" strike="noStrike">
                <a:solidFill>
                  <a:schemeClr val="dk1"/>
                </a:solidFill>
                <a:latin typeface="Calibri"/>
                <a:ea typeface="Calibri"/>
                <a:cs typeface="Calibri"/>
                <a:sym typeface="Calibri"/>
              </a:rPr>
              <a:t>Atanas the Avocet is telling a story;</a:t>
            </a:r>
            <a:endParaRPr sz="18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800"/>
              <a:buFont typeface="Arial"/>
              <a:buChar char="•"/>
            </a:pPr>
            <a:r>
              <a:rPr b="0" i="0" lang="en-US" sz="1800" u="none" strike="noStrike">
                <a:solidFill>
                  <a:schemeClr val="dk1"/>
                </a:solidFill>
                <a:latin typeface="Calibri"/>
                <a:ea typeface="Calibri"/>
                <a:cs typeface="Calibri"/>
                <a:sym typeface="Calibri"/>
              </a:rPr>
              <a:t>The exhibition “symBiotic” and the new space of Atanasovsko Lake;</a:t>
            </a:r>
            <a:endParaRPr/>
          </a:p>
          <a:p>
            <a:pPr indent="-285750" lvl="0" marL="285750" marR="0" rtl="0" algn="l">
              <a:spcBef>
                <a:spcPts val="0"/>
              </a:spcBef>
              <a:spcAft>
                <a:spcPts val="0"/>
              </a:spcAft>
              <a:buClr>
                <a:schemeClr val="dk1"/>
              </a:buClr>
              <a:buSzPts val="1800"/>
              <a:buFont typeface="Arial"/>
              <a:buChar char="•"/>
            </a:pPr>
            <a:r>
              <a:rPr b="0" i="0" lang="en-US" sz="1800" u="none" strike="noStrike">
                <a:solidFill>
                  <a:schemeClr val="dk1"/>
                </a:solidFill>
                <a:latin typeface="Calibri"/>
                <a:ea typeface="Calibri"/>
                <a:cs typeface="Calibri"/>
                <a:sym typeface="Calibri"/>
              </a:rPr>
              <a:t>Salt Festival on the shores of Atanasovsko Lake;</a:t>
            </a:r>
            <a:endParaRPr sz="18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800"/>
              <a:buFont typeface="Arial"/>
              <a:buChar char="•"/>
            </a:pPr>
            <a:r>
              <a:rPr b="0" i="0" lang="en-US" sz="1800" u="none" strike="noStrike">
                <a:solidFill>
                  <a:schemeClr val="dk1"/>
                </a:solidFill>
                <a:latin typeface="Calibri"/>
                <a:ea typeface="Calibri"/>
                <a:cs typeface="Calibri"/>
                <a:sym typeface="Calibri"/>
              </a:rPr>
              <a:t>Plain airs and exhibitions;</a:t>
            </a:r>
            <a:endParaRPr b="0" i="0" sz="1800" u="none" strike="noStrike">
              <a:solidFill>
                <a:schemeClr val="dk1"/>
              </a:solidFill>
              <a:latin typeface="Calibri"/>
              <a:ea typeface="Calibri"/>
              <a:cs typeface="Calibri"/>
              <a:sym typeface="Calibri"/>
            </a:endParaRPr>
          </a:p>
        </p:txBody>
      </p:sp>
      <p:pic>
        <p:nvPicPr>
          <p:cNvPr id="274" name="Google Shape;274;p26"/>
          <p:cNvPicPr preferRelativeResize="0"/>
          <p:nvPr/>
        </p:nvPicPr>
        <p:blipFill rotWithShape="1">
          <a:blip r:embed="rId3">
            <a:alphaModFix/>
          </a:blip>
          <a:srcRect b="0" l="0" r="0" t="0"/>
          <a:stretch/>
        </p:blipFill>
        <p:spPr>
          <a:xfrm>
            <a:off x="985404" y="1451826"/>
            <a:ext cx="1953104" cy="3954348"/>
          </a:xfrm>
          <a:prstGeom prst="rect">
            <a:avLst/>
          </a:prstGeom>
          <a:noFill/>
          <a:ln>
            <a:noFill/>
          </a:ln>
        </p:spPr>
      </p:pic>
      <p:pic>
        <p:nvPicPr>
          <p:cNvPr id="275" name="Google Shape;275;p26"/>
          <p:cNvPicPr preferRelativeResize="0"/>
          <p:nvPr/>
        </p:nvPicPr>
        <p:blipFill rotWithShape="1">
          <a:blip r:embed="rId4">
            <a:alphaModFix/>
          </a:blip>
          <a:srcRect b="0" l="0" r="0" t="0"/>
          <a:stretch/>
        </p:blipFill>
        <p:spPr>
          <a:xfrm>
            <a:off x="5292342" y="3084939"/>
            <a:ext cx="4953000" cy="304038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27"/>
          <p:cNvSpPr txBox="1"/>
          <p:nvPr>
            <p:ph idx="1" type="body"/>
          </p:nvPr>
        </p:nvSpPr>
        <p:spPr>
          <a:xfrm>
            <a:off x="907869" y="2485552"/>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0000"/>
              </a:buClr>
              <a:buSzPts val="2400"/>
              <a:buNone/>
            </a:pPr>
            <a:r>
              <a:rPr b="1" i="0" lang="en-US" sz="2400">
                <a:solidFill>
                  <a:srgbClr val="000000"/>
                </a:solidFill>
              </a:rPr>
              <a:t>EU Biodiversity Strategy for 2030</a:t>
            </a:r>
            <a:r>
              <a:rPr b="1" lang="en-US" sz="2400">
                <a:solidFill>
                  <a:srgbClr val="000000"/>
                </a:solidFill>
              </a:rPr>
              <a:t>:</a:t>
            </a:r>
            <a:endParaRPr b="1" sz="2400">
              <a:solidFill>
                <a:srgbClr val="000000"/>
              </a:solidFill>
            </a:endParaRPr>
          </a:p>
          <a:p>
            <a:pPr indent="-228600" lvl="0" marL="228600" rtl="0" algn="l">
              <a:lnSpc>
                <a:spcPct val="100000"/>
              </a:lnSpc>
              <a:spcBef>
                <a:spcPts val="1000"/>
              </a:spcBef>
              <a:spcAft>
                <a:spcPts val="0"/>
              </a:spcAft>
              <a:buClr>
                <a:schemeClr val="dk1"/>
              </a:buClr>
              <a:buSzPts val="2000"/>
              <a:buChar char="•"/>
            </a:pPr>
            <a:r>
              <a:rPr i="1" lang="en-US" sz="2000"/>
              <a:t>https://www.eea.europa.eu/policy-documents/eu-biodiversity-strategy-for-2030-1</a:t>
            </a:r>
            <a:endParaRPr/>
          </a:p>
          <a:p>
            <a:pPr indent="0" lvl="0" marL="0" rtl="0" algn="l">
              <a:lnSpc>
                <a:spcPct val="90000"/>
              </a:lnSpc>
              <a:spcBef>
                <a:spcPts val="1000"/>
              </a:spcBef>
              <a:spcAft>
                <a:spcPts val="0"/>
              </a:spcAft>
              <a:buClr>
                <a:srgbClr val="000000"/>
              </a:buClr>
              <a:buSzPts val="2400"/>
              <a:buNone/>
            </a:pPr>
            <a:r>
              <a:rPr b="1" lang="en-US" sz="2400">
                <a:solidFill>
                  <a:srgbClr val="000000"/>
                </a:solidFill>
              </a:rPr>
              <a:t>Abundance and distribution of selected species in Europe</a:t>
            </a:r>
            <a:endParaRPr/>
          </a:p>
          <a:p>
            <a:pPr indent="-228600" lvl="0" marL="228600" rtl="0" algn="l">
              <a:lnSpc>
                <a:spcPct val="100000"/>
              </a:lnSpc>
              <a:spcBef>
                <a:spcPts val="1000"/>
              </a:spcBef>
              <a:spcAft>
                <a:spcPts val="0"/>
              </a:spcAft>
              <a:buClr>
                <a:schemeClr val="dk1"/>
              </a:buClr>
              <a:buSzPts val="2000"/>
              <a:buChar char="•"/>
            </a:pPr>
            <a:r>
              <a:rPr i="1" lang="en-US" sz="2000" u="sng">
                <a:solidFill>
                  <a:schemeClr val="hlink"/>
                </a:solidFill>
                <a:hlinkClick r:id="rId3"/>
              </a:rPr>
              <a:t>https://www.eea.europa.eu/data-and-maps/indicators/abundance-and-distribution-of-selected-species-9</a:t>
            </a:r>
            <a:endParaRPr i="1" sz="2000"/>
          </a:p>
          <a:p>
            <a:pPr indent="0" lvl="0" marL="0" rtl="0" algn="l">
              <a:lnSpc>
                <a:spcPct val="100000"/>
              </a:lnSpc>
              <a:spcBef>
                <a:spcPts val="1000"/>
              </a:spcBef>
              <a:spcAft>
                <a:spcPts val="0"/>
              </a:spcAft>
              <a:buClr>
                <a:srgbClr val="000000"/>
              </a:buClr>
              <a:buSzPts val="2400"/>
              <a:buNone/>
            </a:pPr>
            <a:r>
              <a:rPr b="1" lang="en-US" sz="2400">
                <a:solidFill>
                  <a:srgbClr val="000000"/>
                </a:solidFill>
              </a:rPr>
              <a:t>Conservation status of species under the EU Habitats Directive</a:t>
            </a:r>
            <a:endParaRPr b="1" sz="2400">
              <a:solidFill>
                <a:srgbClr val="000000"/>
              </a:solidFill>
            </a:endParaRPr>
          </a:p>
          <a:p>
            <a:pPr indent="-228600" lvl="0" marL="228600" rtl="0" algn="l">
              <a:lnSpc>
                <a:spcPct val="100000"/>
              </a:lnSpc>
              <a:spcBef>
                <a:spcPts val="1000"/>
              </a:spcBef>
              <a:spcAft>
                <a:spcPts val="0"/>
              </a:spcAft>
              <a:buClr>
                <a:schemeClr val="dk1"/>
              </a:buClr>
              <a:buSzPts val="2000"/>
              <a:buChar char="•"/>
            </a:pPr>
            <a:r>
              <a:rPr i="1" lang="en-US" sz="2000"/>
              <a:t>https://www.eea.europa.eu/data-and-maps/indicators/species-of-european-interest-3</a:t>
            </a:r>
            <a:endParaRPr/>
          </a:p>
        </p:txBody>
      </p:sp>
      <p:sp>
        <p:nvSpPr>
          <p:cNvPr id="281" name="Google Shape;281;p27"/>
          <p:cNvSpPr txBox="1"/>
          <p:nvPr>
            <p:ph type="title"/>
          </p:nvPr>
        </p:nvSpPr>
        <p:spPr>
          <a:xfrm>
            <a:off x="838200" y="548640"/>
            <a:ext cx="10515600" cy="164814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cap="small"/>
              <a:t>Additional materials </a:t>
            </a:r>
            <a:br>
              <a:rPr b="1" lang="en-US" cap="small"/>
            </a:br>
            <a:r>
              <a:rPr b="1" lang="en-US" cap="small"/>
              <a:t>and source of information</a:t>
            </a:r>
            <a:endParaRPr b="1" cap="small"/>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28"/>
          <p:cNvSpPr/>
          <p:nvPr/>
        </p:nvSpPr>
        <p:spPr>
          <a:xfrm>
            <a:off x="380999" y="735169"/>
            <a:ext cx="10905067" cy="40318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4000" u="sng">
                <a:solidFill>
                  <a:schemeClr val="dk1"/>
                </a:solidFill>
                <a:latin typeface="Calibri"/>
                <a:ea typeface="Calibri"/>
                <a:cs typeface="Calibri"/>
                <a:sym typeface="Calibri"/>
              </a:rPr>
              <a:t>Literature review:</a:t>
            </a:r>
            <a:endParaRPr/>
          </a:p>
          <a:p>
            <a:pPr indent="0" lvl="0" marL="0" marR="0" rtl="0" algn="l">
              <a:spcBef>
                <a:spcPts val="0"/>
              </a:spcBef>
              <a:spcAft>
                <a:spcPts val="0"/>
              </a:spcAft>
              <a:buNone/>
            </a:pPr>
            <a:r>
              <a:t/>
            </a:r>
            <a:endParaRPr b="1" sz="1800" u="sng">
              <a:solidFill>
                <a:srgbClr val="333333"/>
              </a:solidFill>
              <a:latin typeface="Quattrocento Sans"/>
              <a:ea typeface="Quattrocento Sans"/>
              <a:cs typeface="Quattrocento Sans"/>
              <a:sym typeface="Quattrocento Sans"/>
            </a:endParaRPr>
          </a:p>
          <a:p>
            <a:pPr indent="0" lvl="0" marL="0" marR="0" rtl="0" algn="l">
              <a:spcBef>
                <a:spcPts val="0"/>
              </a:spcBef>
              <a:spcAft>
                <a:spcPts val="0"/>
              </a:spcAft>
              <a:buNone/>
            </a:pPr>
            <a:r>
              <a:t/>
            </a:r>
            <a:endParaRPr b="1" sz="1800" u="sng">
              <a:solidFill>
                <a:srgbClr val="333333"/>
              </a:solidFill>
              <a:latin typeface="Quattrocento Sans"/>
              <a:ea typeface="Quattrocento Sans"/>
              <a:cs typeface="Quattrocento Sans"/>
              <a:sym typeface="Quattrocento Sans"/>
            </a:endParaRPr>
          </a:p>
          <a:p>
            <a:pPr indent="0" lvl="0" marL="0" marR="0" rtl="0" algn="l">
              <a:spcBef>
                <a:spcPts val="0"/>
              </a:spcBef>
              <a:spcAft>
                <a:spcPts val="0"/>
              </a:spcAft>
              <a:buNone/>
            </a:pPr>
            <a:r>
              <a:t/>
            </a:r>
            <a:endParaRPr b="1" sz="1800" u="sng">
              <a:solidFill>
                <a:srgbClr val="333333"/>
              </a:solidFill>
              <a:latin typeface="Quattrocento Sans"/>
              <a:ea typeface="Quattrocento Sans"/>
              <a:cs typeface="Quattrocento Sans"/>
              <a:sym typeface="Quattrocento Sans"/>
            </a:endParaRPr>
          </a:p>
          <a:p>
            <a:pPr indent="-342900" lvl="0" marL="342900" marR="0" rtl="0" algn="l">
              <a:spcBef>
                <a:spcPts val="0"/>
              </a:spcBef>
              <a:spcAft>
                <a:spcPts val="0"/>
              </a:spcAft>
              <a:buClr>
                <a:schemeClr val="dk1"/>
              </a:buClr>
              <a:buSzPts val="1800"/>
              <a:buFont typeface="Calibri"/>
              <a:buAutoNum type="arabicPeriod"/>
            </a:pPr>
            <a:r>
              <a:rPr b="1" lang="en-US" sz="1800">
                <a:solidFill>
                  <a:schemeClr val="dk1"/>
                </a:solidFill>
                <a:latin typeface="Calibri"/>
                <a:ea typeface="Calibri"/>
                <a:cs typeface="Calibri"/>
                <a:sym typeface="Calibri"/>
              </a:rPr>
              <a:t>Protect Nature - </a:t>
            </a:r>
            <a:r>
              <a:rPr i="1" lang="en-US" sz="1200" u="sng">
                <a:solidFill>
                  <a:schemeClr val="dk1"/>
                </a:solidFill>
                <a:latin typeface="Calibri"/>
                <a:ea typeface="Calibri"/>
                <a:cs typeface="Calibri"/>
                <a:sym typeface="Calibri"/>
                <a:hlinkClick r:id="rId3">
                  <a:extLst>
                    <a:ext uri="{A12FA001-AC4F-418D-AE19-62706E023703}">
                      <ahyp:hlinkClr val="tx"/>
                    </a:ext>
                  </a:extLst>
                </a:hlinkClick>
              </a:rPr>
              <a:t>https://knowledge4policy.ec.europa.eu/node/11216_de</a:t>
            </a:r>
            <a:r>
              <a:rPr i="1" lang="en-US" sz="1200">
                <a:solidFill>
                  <a:schemeClr val="dk1"/>
                </a:solidFill>
                <a:latin typeface="Calibri"/>
                <a:ea typeface="Calibri"/>
                <a:cs typeface="Calibri"/>
                <a:sym typeface="Calibri"/>
              </a:rPr>
              <a:t>;  </a:t>
            </a:r>
            <a:endParaRPr/>
          </a:p>
          <a:p>
            <a:pPr indent="0" lvl="0" marL="0" marR="0" rtl="0" algn="l">
              <a:spcBef>
                <a:spcPts val="0"/>
              </a:spcBef>
              <a:spcAft>
                <a:spcPts val="0"/>
              </a:spcAft>
              <a:buNone/>
            </a:pPr>
            <a:r>
              <a:t/>
            </a:r>
            <a:endParaRPr i="1" sz="12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1800"/>
              <a:buFont typeface="Calibri"/>
              <a:buAutoNum type="arabicPeriod"/>
            </a:pPr>
            <a:r>
              <a:rPr b="1" lang="en-US" sz="1800">
                <a:solidFill>
                  <a:schemeClr val="dk1"/>
                </a:solidFill>
                <a:latin typeface="Calibri"/>
                <a:ea typeface="Calibri"/>
                <a:cs typeface="Calibri"/>
                <a:sym typeface="Calibri"/>
              </a:rPr>
              <a:t>EU biodiversity strategy for 2030 </a:t>
            </a:r>
            <a:r>
              <a:rPr lang="en-US" sz="1800">
                <a:solidFill>
                  <a:schemeClr val="dk1"/>
                </a:solidFill>
                <a:latin typeface="Calibri"/>
                <a:ea typeface="Calibri"/>
                <a:cs typeface="Calibri"/>
                <a:sym typeface="Calibri"/>
              </a:rPr>
              <a:t>- </a:t>
            </a:r>
            <a:r>
              <a:rPr i="1" lang="en-US" sz="1200" u="sng">
                <a:solidFill>
                  <a:schemeClr val="dk1"/>
                </a:solidFill>
                <a:latin typeface="Calibri"/>
                <a:ea typeface="Calibri"/>
                <a:cs typeface="Calibri"/>
                <a:sym typeface="Calibri"/>
                <a:hlinkClick r:id="rId4">
                  <a:extLst>
                    <a:ext uri="{A12FA001-AC4F-418D-AE19-62706E023703}">
                      <ahyp:hlinkClr val="tx"/>
                    </a:ext>
                  </a:extLst>
                </a:hlinkClick>
              </a:rPr>
              <a:t>https://eur-lex.europa.eu/legal-content/EN/TXT/HTML/?uri=LEGISSUM:4459196&amp;rid=1</a:t>
            </a:r>
            <a:r>
              <a:rPr i="1" lang="en-US" sz="1200">
                <a:solidFill>
                  <a:schemeClr val="dk1"/>
                </a:solidFill>
                <a:latin typeface="Calibri"/>
                <a:ea typeface="Calibri"/>
                <a:cs typeface="Calibri"/>
                <a:sym typeface="Calibri"/>
              </a:rPr>
              <a:t>; </a:t>
            </a:r>
            <a:endParaRPr i="1" sz="1200">
              <a:solidFill>
                <a:schemeClr val="dk1"/>
              </a:solidFill>
              <a:latin typeface="Calibri"/>
              <a:ea typeface="Calibri"/>
              <a:cs typeface="Calibri"/>
              <a:sym typeface="Calibri"/>
            </a:endParaRPr>
          </a:p>
          <a:p>
            <a:pPr indent="0" lvl="0" marL="0" marR="0" rtl="0" algn="l">
              <a:spcBef>
                <a:spcPts val="0"/>
              </a:spcBef>
              <a:spcAft>
                <a:spcPts val="0"/>
              </a:spcAft>
              <a:buNone/>
            </a:pPr>
            <a:r>
              <a:t/>
            </a:r>
            <a:endParaRPr i="1" sz="1200">
              <a:solidFill>
                <a:schemeClr val="dk1"/>
              </a:solidFill>
              <a:latin typeface="Calibri"/>
              <a:ea typeface="Calibri"/>
              <a:cs typeface="Calibri"/>
              <a:sym typeface="Calibri"/>
            </a:endParaRPr>
          </a:p>
          <a:p>
            <a:pPr indent="-355600" lvl="0" marL="355600" marR="0" rtl="0" algn="l">
              <a:spcBef>
                <a:spcPts val="0"/>
              </a:spcBef>
              <a:spcAft>
                <a:spcPts val="0"/>
              </a:spcAft>
              <a:buClr>
                <a:schemeClr val="dk1"/>
              </a:buClr>
              <a:buSzPts val="1800"/>
              <a:buFont typeface="Calibri"/>
              <a:buAutoNum type="arabicPeriod"/>
            </a:pPr>
            <a:r>
              <a:rPr b="1" lang="en-US" sz="1800">
                <a:solidFill>
                  <a:schemeClr val="dk1"/>
                </a:solidFill>
                <a:latin typeface="Calibri"/>
                <a:ea typeface="Calibri"/>
                <a:cs typeface="Calibri"/>
                <a:sym typeface="Calibri"/>
              </a:rPr>
              <a:t>EU BIODIVERSITY STRATEGY - </a:t>
            </a:r>
            <a:r>
              <a:rPr lang="en-US" sz="1800">
                <a:solidFill>
                  <a:schemeClr val="dk1"/>
                </a:solidFill>
                <a:latin typeface="Calibri"/>
                <a:ea typeface="Calibri"/>
                <a:cs typeface="Calibri"/>
                <a:sym typeface="Calibri"/>
              </a:rPr>
              <a:t>Bringing nature back into our lives</a:t>
            </a:r>
            <a:r>
              <a:rPr b="1" lang="en-US" sz="1800">
                <a:solidFill>
                  <a:schemeClr val="dk1"/>
                </a:solidFill>
                <a:latin typeface="Calibri"/>
                <a:ea typeface="Calibri"/>
                <a:cs typeface="Calibri"/>
                <a:sym typeface="Calibri"/>
              </a:rPr>
              <a:t> </a:t>
            </a:r>
            <a:r>
              <a:rPr lang="en-US" sz="1800">
                <a:solidFill>
                  <a:schemeClr val="dk1"/>
                </a:solidFill>
                <a:latin typeface="Calibri"/>
                <a:ea typeface="Calibri"/>
                <a:cs typeface="Calibri"/>
                <a:sym typeface="Calibri"/>
              </a:rPr>
              <a:t>- </a:t>
            </a:r>
            <a:r>
              <a:rPr i="1" lang="en-US" sz="1200" u="sng">
                <a:solidFill>
                  <a:schemeClr val="dk1"/>
                </a:solidFill>
                <a:latin typeface="Calibri"/>
                <a:ea typeface="Calibri"/>
                <a:cs typeface="Calibri"/>
                <a:sym typeface="Calibri"/>
                <a:hlinkClick r:id="rId5">
                  <a:extLst>
                    <a:ext uri="{A12FA001-AC4F-418D-AE19-62706E023703}">
                      <ahyp:hlinkClr val="tx"/>
                    </a:ext>
                  </a:extLst>
                </a:hlinkClick>
              </a:rPr>
              <a:t>https://ec.europa.eu/info/sites/default/files/env-20-002_factsheet1-vbo-en-b.pdf</a:t>
            </a:r>
            <a:r>
              <a:rPr i="1" lang="en-US" sz="1200">
                <a:solidFill>
                  <a:schemeClr val="dk1"/>
                </a:solidFill>
                <a:latin typeface="Calibri"/>
                <a:ea typeface="Calibri"/>
                <a:cs typeface="Calibri"/>
                <a:sym typeface="Calibri"/>
              </a:rPr>
              <a:t>; </a:t>
            </a:r>
            <a:endParaRPr/>
          </a:p>
          <a:p>
            <a:pPr indent="-355600" lvl="0" marL="355600" marR="0" rtl="0" algn="l">
              <a:spcBef>
                <a:spcPts val="0"/>
              </a:spcBef>
              <a:spcAft>
                <a:spcPts val="0"/>
              </a:spcAft>
              <a:buNone/>
            </a:pPr>
            <a:r>
              <a:t/>
            </a:r>
            <a:endParaRPr b="1" i="1" sz="1200">
              <a:solidFill>
                <a:schemeClr val="dk1"/>
              </a:solidFill>
              <a:latin typeface="Calibri"/>
              <a:ea typeface="Calibri"/>
              <a:cs typeface="Calibri"/>
              <a:sym typeface="Calibri"/>
            </a:endParaRPr>
          </a:p>
          <a:p>
            <a:pPr indent="-266700" lvl="0" marL="342900" marR="0" rtl="0" algn="l">
              <a:spcBef>
                <a:spcPts val="0"/>
              </a:spcBef>
              <a:spcAft>
                <a:spcPts val="0"/>
              </a:spcAft>
              <a:buClr>
                <a:schemeClr val="dk1"/>
              </a:buClr>
              <a:buSzPts val="1200"/>
              <a:buFont typeface="Calibri"/>
              <a:buNone/>
            </a:pPr>
            <a:r>
              <a:t/>
            </a:r>
            <a:endParaRPr i="1" sz="1200">
              <a:solidFill>
                <a:schemeClr val="dk1"/>
              </a:solidFill>
              <a:latin typeface="Calibri"/>
              <a:ea typeface="Calibri"/>
              <a:cs typeface="Calibri"/>
              <a:sym typeface="Calibri"/>
            </a:endParaRPr>
          </a:p>
          <a:p>
            <a:pPr indent="-152400" lvl="0" marL="228600" marR="0" rtl="0" algn="l">
              <a:spcBef>
                <a:spcPts val="0"/>
              </a:spcBef>
              <a:spcAft>
                <a:spcPts val="0"/>
              </a:spcAft>
              <a:buClr>
                <a:schemeClr val="dk1"/>
              </a:buClr>
              <a:buSzPts val="1200"/>
              <a:buFont typeface="Calibri"/>
              <a:buNone/>
            </a:pPr>
            <a:r>
              <a:t/>
            </a:r>
            <a:endParaRPr i="1" sz="1200" u="sng">
              <a:solidFill>
                <a:srgbClr val="333333"/>
              </a:solidFill>
              <a:latin typeface="Quattrocento Sans"/>
              <a:ea typeface="Quattrocento Sans"/>
              <a:cs typeface="Quattrocento Sans"/>
              <a:sym typeface="Quattrocento Sans"/>
            </a:endParaRPr>
          </a:p>
          <a:p>
            <a:pPr indent="0" lvl="0" marL="0" marR="0" rtl="0" algn="l">
              <a:spcBef>
                <a:spcPts val="0"/>
              </a:spcBef>
              <a:spcAft>
                <a:spcPts val="0"/>
              </a:spcAft>
              <a:buClr>
                <a:schemeClr val="dk1"/>
              </a:buClr>
              <a:buSzPts val="1800"/>
              <a:buFont typeface="Arial"/>
              <a:buNone/>
            </a:pPr>
            <a:r>
              <a:t/>
            </a:r>
            <a:endParaRPr b="1" sz="1800" u="sng">
              <a:solidFill>
                <a:srgbClr val="333333"/>
              </a:solidFill>
              <a:latin typeface="Quattrocento Sans"/>
              <a:ea typeface="Quattrocento Sans"/>
              <a:cs typeface="Quattrocento Sans"/>
              <a:sym typeface="Quattrocento Sans"/>
            </a:endParaRPr>
          </a:p>
          <a:p>
            <a:pPr indent="0" lvl="0" marL="0" marR="0" rtl="0" algn="l">
              <a:spcBef>
                <a:spcPts val="0"/>
              </a:spcBef>
              <a:spcAft>
                <a:spcPts val="0"/>
              </a:spcAft>
              <a:buClr>
                <a:schemeClr val="dk1"/>
              </a:buClr>
              <a:buSzPts val="1800"/>
              <a:buFont typeface="Arial"/>
              <a:buNone/>
            </a:pPr>
            <a:r>
              <a:t/>
            </a:r>
            <a:endParaRPr b="1" i="0" sz="1800" u="sng">
              <a:solidFill>
                <a:srgbClr val="333333"/>
              </a:solidFill>
              <a:latin typeface="Quattrocento Sans"/>
              <a:ea typeface="Quattrocento Sans"/>
              <a:cs typeface="Quattrocento Sans"/>
              <a:sym typeface="Quattrocento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29"/>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Quiz</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400"/>
              <a:buFont typeface="Calibri"/>
              <a:buNone/>
            </a:pPr>
            <a:r>
              <a:rPr b="1" lang="en-US">
                <a:solidFill>
                  <a:srgbClr val="000000"/>
                </a:solidFill>
              </a:rPr>
              <a:t>Оbjectives of the training module include:</a:t>
            </a:r>
            <a:endParaRPr/>
          </a:p>
        </p:txBody>
      </p:sp>
      <p:sp>
        <p:nvSpPr>
          <p:cNvPr id="102" name="Google Shape;102;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lnSpcReduction="20000"/>
          </a:bodyPr>
          <a:lstStyle/>
          <a:p>
            <a:pPr indent="-514350" lvl="0" marL="514350" rtl="0" algn="l">
              <a:lnSpc>
                <a:spcPct val="90000"/>
              </a:lnSpc>
              <a:spcBef>
                <a:spcPts val="0"/>
              </a:spcBef>
              <a:spcAft>
                <a:spcPts val="0"/>
              </a:spcAft>
              <a:buClr>
                <a:schemeClr val="dk1"/>
              </a:buClr>
              <a:buSzPct val="100000"/>
              <a:buFont typeface="Calibri"/>
              <a:buAutoNum type="arabicParenR"/>
            </a:pPr>
            <a:r>
              <a:rPr lang="en-US"/>
              <a:t>understanding the concept of preserving and restoring ecosystems and biodiversity;</a:t>
            </a:r>
            <a:endParaRPr/>
          </a:p>
          <a:p>
            <a:pPr indent="-514350" lvl="0" marL="514350" rtl="0" algn="l">
              <a:lnSpc>
                <a:spcPct val="90000"/>
              </a:lnSpc>
              <a:spcBef>
                <a:spcPts val="1000"/>
              </a:spcBef>
              <a:spcAft>
                <a:spcPts val="0"/>
              </a:spcAft>
              <a:buClr>
                <a:schemeClr val="dk1"/>
              </a:buClr>
              <a:buSzPct val="100000"/>
              <a:buFont typeface="Calibri"/>
              <a:buAutoNum type="arabicParenR"/>
            </a:pPr>
            <a:r>
              <a:rPr lang="en-US"/>
              <a:t>understanding why it is important to preserve and restore ecosystems and biodiversity;</a:t>
            </a:r>
            <a:endParaRPr/>
          </a:p>
          <a:p>
            <a:pPr indent="-514350" lvl="0" marL="514350" rtl="0" algn="l">
              <a:lnSpc>
                <a:spcPct val="90000"/>
              </a:lnSpc>
              <a:spcBef>
                <a:spcPts val="1000"/>
              </a:spcBef>
              <a:spcAft>
                <a:spcPts val="0"/>
              </a:spcAft>
              <a:buClr>
                <a:schemeClr val="dk1"/>
              </a:buClr>
              <a:buSzPct val="100000"/>
              <a:buFont typeface="Calibri"/>
              <a:buAutoNum type="arabicParenR"/>
            </a:pPr>
            <a:r>
              <a:rPr lang="en-US"/>
              <a:t>showing ecosystems and biodiversity as one of the elements of the EU Green Deal strategy;</a:t>
            </a:r>
            <a:endParaRPr/>
          </a:p>
          <a:p>
            <a:pPr indent="-514350" lvl="0" marL="514350" rtl="0" algn="l">
              <a:lnSpc>
                <a:spcPct val="90000"/>
              </a:lnSpc>
              <a:spcBef>
                <a:spcPts val="1000"/>
              </a:spcBef>
              <a:spcAft>
                <a:spcPts val="0"/>
              </a:spcAft>
              <a:buClr>
                <a:schemeClr val="dk1"/>
              </a:buClr>
              <a:buSzPct val="100000"/>
              <a:buFont typeface="Calibri"/>
              <a:buAutoNum type="arabicParenR"/>
            </a:pPr>
            <a:r>
              <a:rPr lang="en-US"/>
              <a:t>familiarisation with the ways of preserving and restoring ecosystems and biodiversity</a:t>
            </a:r>
            <a:r>
              <a:rPr lang="en-US">
                <a:latin typeface="Calibri"/>
                <a:ea typeface="Calibri"/>
                <a:cs typeface="Calibri"/>
                <a:sym typeface="Calibri"/>
              </a:rPr>
              <a:t>;</a:t>
            </a:r>
            <a:endParaRPr/>
          </a:p>
          <a:p>
            <a:pPr indent="-514350" lvl="0" marL="514350" rtl="0" algn="l">
              <a:lnSpc>
                <a:spcPct val="90000"/>
              </a:lnSpc>
              <a:spcBef>
                <a:spcPts val="1000"/>
              </a:spcBef>
              <a:spcAft>
                <a:spcPts val="0"/>
              </a:spcAft>
              <a:buClr>
                <a:schemeClr val="dk1"/>
              </a:buClr>
              <a:buSzPct val="100000"/>
              <a:buFont typeface="Calibri"/>
              <a:buAutoNum type="arabicParenR"/>
            </a:pPr>
            <a:r>
              <a:rPr lang="en-US"/>
              <a:t>showing how individually contribute to preserving and restoring ecosystems and biodiversity?</a:t>
            </a:r>
            <a:endParaRPr/>
          </a:p>
          <a:p>
            <a:pPr indent="-514350" lvl="0" marL="514350" rtl="0" algn="l">
              <a:lnSpc>
                <a:spcPct val="90000"/>
              </a:lnSpc>
              <a:spcBef>
                <a:spcPts val="1000"/>
              </a:spcBef>
              <a:spcAft>
                <a:spcPts val="0"/>
              </a:spcAft>
              <a:buClr>
                <a:schemeClr val="dk1"/>
              </a:buClr>
              <a:buSzPct val="100000"/>
              <a:buFont typeface="Calibri"/>
              <a:buAutoNum type="arabicParenR"/>
            </a:pPr>
            <a:r>
              <a:rPr lang="en-US"/>
              <a:t>Showing example and good practices of preserving and restoring ecosystems and biodiversity at the city level.</a:t>
            </a:r>
            <a:endParaRPr/>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30"/>
          <p:cNvSpPr txBox="1"/>
          <p:nvPr>
            <p:ph idx="1" type="body"/>
          </p:nvPr>
        </p:nvSpPr>
        <p:spPr>
          <a:xfrm>
            <a:off x="296090" y="514905"/>
            <a:ext cx="11999324" cy="5711724"/>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90000"/>
              </a:lnSpc>
              <a:spcBef>
                <a:spcPts val="0"/>
              </a:spcBef>
              <a:spcAft>
                <a:spcPts val="0"/>
              </a:spcAft>
              <a:buClr>
                <a:schemeClr val="dk1"/>
              </a:buClr>
              <a:buSzPct val="100000"/>
              <a:buNone/>
            </a:pPr>
            <a:r>
              <a:rPr b="1" lang="en-US" sz="2200"/>
              <a:t>Question 1</a:t>
            </a:r>
            <a:endParaRPr/>
          </a:p>
          <a:p>
            <a:pPr indent="0" lvl="0" marL="0" rtl="0" algn="l">
              <a:lnSpc>
                <a:spcPct val="90000"/>
              </a:lnSpc>
              <a:spcBef>
                <a:spcPts val="1000"/>
              </a:spcBef>
              <a:spcAft>
                <a:spcPts val="0"/>
              </a:spcAft>
              <a:buClr>
                <a:schemeClr val="dk1"/>
              </a:buClr>
              <a:buSzPct val="100000"/>
              <a:buNone/>
            </a:pPr>
            <a:r>
              <a:rPr lang="en-US" sz="2200"/>
              <a:t>The Global Biodiversity Framework is:</a:t>
            </a:r>
            <a:endParaRPr/>
          </a:p>
          <a:p>
            <a:pPr indent="-228600" lvl="0" marL="228600" rtl="0" algn="l">
              <a:lnSpc>
                <a:spcPct val="90000"/>
              </a:lnSpc>
              <a:spcBef>
                <a:spcPts val="1000"/>
              </a:spcBef>
              <a:spcAft>
                <a:spcPts val="0"/>
              </a:spcAft>
              <a:buClr>
                <a:schemeClr val="dk1"/>
              </a:buClr>
              <a:buSzPct val="100000"/>
              <a:buFont typeface="Noto Sans Symbols"/>
              <a:buChar char="€"/>
            </a:pPr>
            <a:r>
              <a:rPr lang="en-US" sz="2200"/>
              <a:t>a global goal to bring 350 million hectares of degraded and deforested landscapes into restoration by 2030; </a:t>
            </a:r>
            <a:endParaRPr/>
          </a:p>
          <a:p>
            <a:pPr indent="-228600" lvl="0" marL="228600" rtl="0" algn="l">
              <a:lnSpc>
                <a:spcPct val="90000"/>
              </a:lnSpc>
              <a:spcBef>
                <a:spcPts val="1000"/>
              </a:spcBef>
              <a:spcAft>
                <a:spcPts val="0"/>
              </a:spcAft>
              <a:buClr>
                <a:schemeClr val="dk1"/>
              </a:buClr>
              <a:buSzPct val="100000"/>
              <a:buFont typeface="Noto Sans Symbols"/>
              <a:buChar char="€"/>
            </a:pPr>
            <a:r>
              <a:rPr lang="en-US" sz="2200"/>
              <a:t>“a coordinated, global program focused on mitigating climate change through the conservation and restoration of coastal and marine ecosystems”;</a:t>
            </a:r>
            <a:endParaRPr/>
          </a:p>
          <a:p>
            <a:pPr indent="-228600" lvl="0" marL="228600" rtl="0" algn="l">
              <a:lnSpc>
                <a:spcPct val="90000"/>
              </a:lnSpc>
              <a:spcBef>
                <a:spcPts val="1000"/>
              </a:spcBef>
              <a:spcAft>
                <a:spcPts val="0"/>
              </a:spcAft>
              <a:buClr>
                <a:schemeClr val="dk1"/>
              </a:buClr>
              <a:buSzPct val="100000"/>
              <a:buFont typeface="Noto Sans Symbols"/>
              <a:buChar char="€"/>
            </a:pPr>
            <a:r>
              <a:rPr lang="en-US" sz="2200"/>
              <a:t>the strategic plan of the Convention on Biological Diversity.</a:t>
            </a:r>
            <a:endParaRPr/>
          </a:p>
          <a:p>
            <a:pPr indent="0" lvl="0" marL="0" rtl="0" algn="l">
              <a:lnSpc>
                <a:spcPct val="90000"/>
              </a:lnSpc>
              <a:spcBef>
                <a:spcPts val="1000"/>
              </a:spcBef>
              <a:spcAft>
                <a:spcPts val="0"/>
              </a:spcAft>
              <a:buClr>
                <a:schemeClr val="dk1"/>
              </a:buClr>
              <a:buSzPct val="100000"/>
              <a:buNone/>
            </a:pPr>
            <a:r>
              <a:rPr b="1" lang="en-US" sz="2200"/>
              <a:t>Question 2</a:t>
            </a:r>
            <a:endParaRPr/>
          </a:p>
          <a:p>
            <a:pPr indent="0" lvl="0" marL="0" rtl="0" algn="l">
              <a:lnSpc>
                <a:spcPct val="90000"/>
              </a:lnSpc>
              <a:spcBef>
                <a:spcPts val="1000"/>
              </a:spcBef>
              <a:spcAft>
                <a:spcPts val="0"/>
              </a:spcAft>
              <a:buClr>
                <a:srgbClr val="000000"/>
              </a:buClr>
              <a:buSzPct val="100000"/>
              <a:buNone/>
            </a:pPr>
            <a:r>
              <a:rPr b="0" i="0" lang="en-US" sz="2400" u="none" strike="noStrike">
                <a:solidFill>
                  <a:srgbClr val="000000"/>
                </a:solidFill>
                <a:latin typeface="Arial"/>
                <a:ea typeface="Arial"/>
                <a:cs typeface="Arial"/>
                <a:sym typeface="Arial"/>
              </a:rPr>
              <a:t>The global population of wild species has fallen over the last </a:t>
            </a:r>
            <a:r>
              <a:rPr lang="en-US" sz="2400">
                <a:solidFill>
                  <a:srgbClr val="000000"/>
                </a:solidFill>
                <a:latin typeface="Arial"/>
                <a:ea typeface="Arial"/>
                <a:cs typeface="Arial"/>
                <a:sym typeface="Arial"/>
              </a:rPr>
              <a:t>40 years by:</a:t>
            </a:r>
            <a:endParaRPr b="0" i="0" sz="2400" u="none" strike="noStrike">
              <a:solidFill>
                <a:srgbClr val="000000"/>
              </a:solidFill>
              <a:latin typeface="Arial"/>
              <a:ea typeface="Arial"/>
              <a:cs typeface="Arial"/>
              <a:sym typeface="Arial"/>
            </a:endParaRPr>
          </a:p>
          <a:p>
            <a:pPr indent="0" lvl="0" marL="0" rtl="0" algn="l">
              <a:lnSpc>
                <a:spcPct val="90000"/>
              </a:lnSpc>
              <a:spcBef>
                <a:spcPts val="1000"/>
              </a:spcBef>
              <a:spcAft>
                <a:spcPts val="0"/>
              </a:spcAft>
              <a:buClr>
                <a:schemeClr val="dk1"/>
              </a:buClr>
              <a:buSzPct val="100000"/>
              <a:buNone/>
            </a:pPr>
            <a:r>
              <a:rPr lang="en-US" sz="2200"/>
              <a:t>€ 90%    € 100%   € 60%</a:t>
            </a:r>
            <a:endParaRPr sz="2200"/>
          </a:p>
          <a:p>
            <a:pPr indent="0" lvl="0" marL="0" rtl="0" algn="l">
              <a:lnSpc>
                <a:spcPct val="90000"/>
              </a:lnSpc>
              <a:spcBef>
                <a:spcPts val="1000"/>
              </a:spcBef>
              <a:spcAft>
                <a:spcPts val="0"/>
              </a:spcAft>
              <a:buClr>
                <a:schemeClr val="dk1"/>
              </a:buClr>
              <a:buSzPct val="100000"/>
              <a:buNone/>
            </a:pPr>
            <a:r>
              <a:rPr b="1" lang="en-US" sz="2200"/>
              <a:t>Question 3</a:t>
            </a:r>
            <a:endParaRPr/>
          </a:p>
          <a:p>
            <a:pPr indent="0" lvl="0" marL="0" rtl="0" algn="l">
              <a:lnSpc>
                <a:spcPct val="90000"/>
              </a:lnSpc>
              <a:spcBef>
                <a:spcPts val="1000"/>
              </a:spcBef>
              <a:spcAft>
                <a:spcPts val="0"/>
              </a:spcAft>
              <a:buClr>
                <a:srgbClr val="000000"/>
              </a:buClr>
              <a:buSzPct val="100000"/>
              <a:buNone/>
            </a:pPr>
            <a:r>
              <a:rPr lang="en-US" sz="2200">
                <a:solidFill>
                  <a:srgbClr val="000000"/>
                </a:solidFill>
              </a:rPr>
              <a:t>Natura 2000 is an EU-wide network of nature conservation areas set up on the basis of scientific criteria, in compliance with the EU Birds and Habitats Directives.</a:t>
            </a:r>
            <a:endParaRPr/>
          </a:p>
          <a:p>
            <a:pPr indent="-228600" lvl="0" marL="228600" rtl="0" algn="l">
              <a:lnSpc>
                <a:spcPct val="90000"/>
              </a:lnSpc>
              <a:spcBef>
                <a:spcPts val="1000"/>
              </a:spcBef>
              <a:spcAft>
                <a:spcPts val="0"/>
              </a:spcAft>
              <a:buClr>
                <a:schemeClr val="dk1"/>
              </a:buClr>
              <a:buSzPct val="100000"/>
              <a:buFont typeface="Noto Sans Symbols"/>
              <a:buChar char="€"/>
            </a:pPr>
            <a:r>
              <a:rPr lang="en-US" sz="2200"/>
              <a:t>yes  € no</a:t>
            </a:r>
            <a:endParaRPr/>
          </a:p>
          <a:p>
            <a:pPr indent="0" lvl="0" marL="0" rtl="0" algn="l">
              <a:lnSpc>
                <a:spcPct val="90000"/>
              </a:lnSpc>
              <a:spcBef>
                <a:spcPts val="1000"/>
              </a:spcBef>
              <a:spcAft>
                <a:spcPts val="0"/>
              </a:spcAft>
              <a:buClr>
                <a:schemeClr val="dk1"/>
              </a:buClr>
              <a:buSzPct val="100000"/>
              <a:buNone/>
            </a:pPr>
            <a:r>
              <a:rPr b="1" lang="en-US" sz="2200"/>
              <a:t>Question 4</a:t>
            </a:r>
            <a:endParaRPr/>
          </a:p>
          <a:p>
            <a:pPr indent="0" lvl="0" marL="0" rtl="0" algn="l">
              <a:lnSpc>
                <a:spcPct val="90000"/>
              </a:lnSpc>
              <a:spcBef>
                <a:spcPts val="1000"/>
              </a:spcBef>
              <a:spcAft>
                <a:spcPts val="0"/>
              </a:spcAft>
              <a:buClr>
                <a:srgbClr val="000000"/>
              </a:buClr>
              <a:buSzPct val="100000"/>
              <a:buNone/>
            </a:pPr>
            <a:r>
              <a:rPr lang="en-US" sz="2200">
                <a:solidFill>
                  <a:srgbClr val="000000"/>
                </a:solidFill>
              </a:rPr>
              <a:t>How many habitats are protected by the EU Directives?</a:t>
            </a:r>
            <a:endParaRPr/>
          </a:p>
          <a:p>
            <a:pPr indent="0" lvl="0" marL="0" rtl="0" algn="l">
              <a:lnSpc>
                <a:spcPct val="90000"/>
              </a:lnSpc>
              <a:spcBef>
                <a:spcPts val="1000"/>
              </a:spcBef>
              <a:spcAft>
                <a:spcPts val="0"/>
              </a:spcAft>
              <a:buClr>
                <a:schemeClr val="dk1"/>
              </a:buClr>
              <a:buSzPct val="100000"/>
              <a:buNone/>
            </a:pPr>
            <a:r>
              <a:rPr lang="en-US" sz="2200"/>
              <a:t>€ 60    € 78     € 88</a:t>
            </a:r>
            <a:endParaRPr sz="2200"/>
          </a:p>
          <a:p>
            <a:pPr indent="0" lvl="0" marL="0" rtl="0" algn="l">
              <a:lnSpc>
                <a:spcPct val="90000"/>
              </a:lnSpc>
              <a:spcBef>
                <a:spcPts val="1000"/>
              </a:spcBef>
              <a:spcAft>
                <a:spcPts val="0"/>
              </a:spcAft>
              <a:buClr>
                <a:schemeClr val="dk1"/>
              </a:buClr>
              <a:buSzPct val="100000"/>
              <a:buNone/>
            </a:pPr>
            <a:r>
              <a:t/>
            </a:r>
            <a:endParaRPr sz="22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1"/>
          <p:cNvSpPr txBox="1"/>
          <p:nvPr>
            <p:ph idx="1" type="body"/>
          </p:nvPr>
        </p:nvSpPr>
        <p:spPr>
          <a:xfrm>
            <a:off x="385355" y="771297"/>
            <a:ext cx="11109960" cy="531540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200"/>
              <a:buNone/>
            </a:pPr>
            <a:r>
              <a:rPr b="1" lang="en-US" sz="2200"/>
              <a:t>Question 5</a:t>
            </a:r>
            <a:endParaRPr/>
          </a:p>
          <a:p>
            <a:pPr indent="0" lvl="0" marL="0" rtl="0" algn="l">
              <a:lnSpc>
                <a:spcPct val="90000"/>
              </a:lnSpc>
              <a:spcBef>
                <a:spcPts val="1000"/>
              </a:spcBef>
              <a:spcAft>
                <a:spcPts val="0"/>
              </a:spcAft>
              <a:buClr>
                <a:schemeClr val="dk1"/>
              </a:buClr>
              <a:buSzPts val="2200"/>
              <a:buNone/>
            </a:pPr>
            <a:r>
              <a:rPr lang="en-US" sz="2200"/>
              <a:t>Ecosystem collapse is the endpoint of ecosystem degradation and loss, where an ecosystem loses its defining features and identity, and is replaced by a different ecosystem type.</a:t>
            </a:r>
            <a:endParaRPr/>
          </a:p>
          <a:p>
            <a:pPr indent="0" lvl="0" marL="0" rtl="0" algn="l">
              <a:lnSpc>
                <a:spcPct val="90000"/>
              </a:lnSpc>
              <a:spcBef>
                <a:spcPts val="1000"/>
              </a:spcBef>
              <a:spcAft>
                <a:spcPts val="0"/>
              </a:spcAft>
              <a:buClr>
                <a:schemeClr val="dk1"/>
              </a:buClr>
              <a:buSzPts val="2200"/>
              <a:buNone/>
            </a:pPr>
            <a:r>
              <a:rPr lang="en-US" sz="2200"/>
              <a:t>€ yes   € no</a:t>
            </a:r>
            <a:endParaRPr/>
          </a:p>
          <a:p>
            <a:pPr indent="0" lvl="0" marL="0" rtl="0" algn="l">
              <a:lnSpc>
                <a:spcPct val="90000"/>
              </a:lnSpc>
              <a:spcBef>
                <a:spcPts val="1000"/>
              </a:spcBef>
              <a:spcAft>
                <a:spcPts val="0"/>
              </a:spcAft>
              <a:buClr>
                <a:schemeClr val="dk1"/>
              </a:buClr>
              <a:buSzPts val="2200"/>
              <a:buNone/>
            </a:pPr>
            <a:r>
              <a:rPr b="1" lang="en-US" sz="2200"/>
              <a:t>Question 6</a:t>
            </a:r>
            <a:endParaRPr/>
          </a:p>
          <a:p>
            <a:pPr indent="0" lvl="0" marL="0" rtl="0" algn="l">
              <a:lnSpc>
                <a:spcPct val="90000"/>
              </a:lnSpc>
              <a:spcBef>
                <a:spcPts val="1000"/>
              </a:spcBef>
              <a:spcAft>
                <a:spcPts val="0"/>
              </a:spcAft>
              <a:buClr>
                <a:schemeClr val="dk1"/>
              </a:buClr>
              <a:buSzPts val="2200"/>
              <a:buNone/>
            </a:pPr>
            <a:r>
              <a:rPr lang="en-US" sz="2200"/>
              <a:t>Which land-based ecosystem has the most biodiversity?</a:t>
            </a:r>
            <a:endParaRPr/>
          </a:p>
          <a:p>
            <a:pPr indent="0" lvl="0" marL="0" rtl="0" algn="l">
              <a:lnSpc>
                <a:spcPct val="90000"/>
              </a:lnSpc>
              <a:spcBef>
                <a:spcPts val="1000"/>
              </a:spcBef>
              <a:spcAft>
                <a:spcPts val="0"/>
              </a:spcAft>
              <a:buClr>
                <a:schemeClr val="dk1"/>
              </a:buClr>
              <a:buSzPts val="2200"/>
              <a:buNone/>
            </a:pPr>
            <a:r>
              <a:rPr lang="en-US" sz="2200"/>
              <a:t>€ Deserts  € Tropical Rainforests  € Grasslands € The Tundra</a:t>
            </a:r>
            <a:endParaRPr sz="2200"/>
          </a:p>
          <a:p>
            <a:pPr indent="0" lvl="0" marL="0" rtl="0" algn="l">
              <a:lnSpc>
                <a:spcPct val="90000"/>
              </a:lnSpc>
              <a:spcBef>
                <a:spcPts val="1000"/>
              </a:spcBef>
              <a:spcAft>
                <a:spcPts val="0"/>
              </a:spcAft>
              <a:buClr>
                <a:schemeClr val="dk1"/>
              </a:buClr>
              <a:buSzPts val="2200"/>
              <a:buNone/>
            </a:pPr>
            <a:r>
              <a:rPr b="1" lang="en-US" sz="2200"/>
              <a:t>Question 7</a:t>
            </a:r>
            <a:endParaRPr/>
          </a:p>
          <a:p>
            <a:pPr indent="0" lvl="0" marL="0" rtl="0" algn="l">
              <a:lnSpc>
                <a:spcPct val="90000"/>
              </a:lnSpc>
              <a:spcBef>
                <a:spcPts val="1000"/>
              </a:spcBef>
              <a:spcAft>
                <a:spcPts val="0"/>
              </a:spcAft>
              <a:buClr>
                <a:schemeClr val="dk1"/>
              </a:buClr>
              <a:buSzPts val="2200"/>
              <a:buNone/>
            </a:pPr>
            <a:r>
              <a:rPr lang="en-US" sz="2200"/>
              <a:t>What can you do to fight deforestation?:</a:t>
            </a:r>
            <a:endParaRPr/>
          </a:p>
          <a:p>
            <a:pPr indent="-228600" lvl="0" marL="228600" rtl="0" algn="l">
              <a:lnSpc>
                <a:spcPct val="90000"/>
              </a:lnSpc>
              <a:spcBef>
                <a:spcPts val="1000"/>
              </a:spcBef>
              <a:spcAft>
                <a:spcPts val="0"/>
              </a:spcAft>
              <a:buClr>
                <a:schemeClr val="dk1"/>
              </a:buClr>
              <a:buSzPts val="2200"/>
              <a:buFont typeface="Noto Sans Symbols"/>
              <a:buChar char="€"/>
            </a:pPr>
            <a:r>
              <a:rPr lang="en-US" sz="2200"/>
              <a:t>Leave forests standing and plant more trees</a:t>
            </a:r>
            <a:endParaRPr/>
          </a:p>
          <a:p>
            <a:pPr indent="-228600" lvl="0" marL="228600" rtl="0" algn="l">
              <a:lnSpc>
                <a:spcPct val="90000"/>
              </a:lnSpc>
              <a:spcBef>
                <a:spcPts val="1000"/>
              </a:spcBef>
              <a:spcAft>
                <a:spcPts val="0"/>
              </a:spcAft>
              <a:buClr>
                <a:schemeClr val="dk1"/>
              </a:buClr>
              <a:buSzPts val="2200"/>
              <a:buFont typeface="Noto Sans Symbols"/>
              <a:buChar char="€"/>
            </a:pPr>
            <a:r>
              <a:rPr lang="en-US" sz="2200"/>
              <a:t>Reduce your use of products made from wood fiber including paper and cardboard</a:t>
            </a:r>
            <a:endParaRPr/>
          </a:p>
          <a:p>
            <a:pPr indent="-228600" lvl="0" marL="228600" rtl="0" algn="l">
              <a:lnSpc>
                <a:spcPct val="90000"/>
              </a:lnSpc>
              <a:spcBef>
                <a:spcPts val="1000"/>
              </a:spcBef>
              <a:spcAft>
                <a:spcPts val="0"/>
              </a:spcAft>
              <a:buClr>
                <a:schemeClr val="dk1"/>
              </a:buClr>
              <a:buSzPts val="2200"/>
              <a:buFont typeface="Noto Sans Symbols"/>
              <a:buChar char="€"/>
            </a:pPr>
            <a:r>
              <a:rPr lang="en-US" sz="2200"/>
              <a:t>All of the above</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4"/>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400"/>
              <a:buFont typeface="Calibri"/>
              <a:buNone/>
            </a:pPr>
            <a:r>
              <a:rPr b="1" lang="en-US">
                <a:solidFill>
                  <a:srgbClr val="000000"/>
                </a:solidFill>
              </a:rPr>
              <a:t>Training module will:</a:t>
            </a:r>
            <a:endParaRPr/>
          </a:p>
        </p:txBody>
      </p:sp>
      <p:sp>
        <p:nvSpPr>
          <p:cNvPr id="108" name="Google Shape;108;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85750" lvl="0" marL="285750" rtl="0" algn="l">
              <a:lnSpc>
                <a:spcPct val="90000"/>
              </a:lnSpc>
              <a:spcBef>
                <a:spcPts val="0"/>
              </a:spcBef>
              <a:spcAft>
                <a:spcPts val="0"/>
              </a:spcAft>
              <a:buClr>
                <a:srgbClr val="000000"/>
              </a:buClr>
              <a:buSzPts val="2800"/>
              <a:buChar char="•"/>
            </a:pPr>
            <a:r>
              <a:rPr lang="en-US">
                <a:solidFill>
                  <a:srgbClr val="000000"/>
                </a:solidFill>
                <a:latin typeface="Calibri"/>
                <a:ea typeface="Calibri"/>
                <a:cs typeface="Calibri"/>
                <a:sym typeface="Calibri"/>
              </a:rPr>
              <a:t>explain the fundamentals of </a:t>
            </a:r>
            <a:r>
              <a:rPr lang="en-US"/>
              <a:t>preserving and restoring ecosystems and biodiversity</a:t>
            </a:r>
            <a:r>
              <a:rPr lang="en-US">
                <a:latin typeface="Calibri"/>
                <a:ea typeface="Calibri"/>
                <a:cs typeface="Calibri"/>
                <a:sym typeface="Calibri"/>
              </a:rPr>
              <a:t>;</a:t>
            </a:r>
            <a:endParaRPr>
              <a:latin typeface="Calibri"/>
              <a:ea typeface="Calibri"/>
              <a:cs typeface="Calibri"/>
              <a:sym typeface="Calibri"/>
            </a:endParaRPr>
          </a:p>
          <a:p>
            <a:pPr indent="-285750" lvl="0" marL="285750" rtl="0" algn="l">
              <a:lnSpc>
                <a:spcPct val="90000"/>
              </a:lnSpc>
              <a:spcBef>
                <a:spcPts val="1000"/>
              </a:spcBef>
              <a:spcAft>
                <a:spcPts val="0"/>
              </a:spcAft>
              <a:buClr>
                <a:schemeClr val="dk1"/>
              </a:buClr>
              <a:buSzPts val="2800"/>
              <a:buChar char="•"/>
            </a:pPr>
            <a:r>
              <a:rPr lang="en-US">
                <a:latin typeface="Calibri"/>
                <a:ea typeface="Calibri"/>
                <a:cs typeface="Calibri"/>
                <a:sym typeface="Calibri"/>
              </a:rPr>
              <a:t>provide a rationale for climate change mitigation and propose actions from the perspective of </a:t>
            </a:r>
            <a:r>
              <a:rPr lang="en-US"/>
              <a:t>preserving and restoring ecosystems and biodiversity</a:t>
            </a:r>
            <a:r>
              <a:rPr lang="en-US">
                <a:latin typeface="Calibri"/>
                <a:ea typeface="Calibri"/>
                <a:cs typeface="Calibri"/>
                <a:sym typeface="Calibri"/>
              </a:rPr>
              <a:t>;</a:t>
            </a:r>
            <a:endParaRPr>
              <a:latin typeface="Calibri"/>
              <a:ea typeface="Calibri"/>
              <a:cs typeface="Calibri"/>
              <a:sym typeface="Calibri"/>
            </a:endParaRPr>
          </a:p>
          <a:p>
            <a:pPr indent="-285750" lvl="0" marL="285750" rtl="0" algn="l">
              <a:lnSpc>
                <a:spcPct val="90000"/>
              </a:lnSpc>
              <a:spcBef>
                <a:spcPts val="1000"/>
              </a:spcBef>
              <a:spcAft>
                <a:spcPts val="0"/>
              </a:spcAft>
              <a:buClr>
                <a:srgbClr val="000000"/>
              </a:buClr>
              <a:buSzPts val="2800"/>
              <a:buChar char="•"/>
            </a:pPr>
            <a:r>
              <a:rPr lang="en-US">
                <a:solidFill>
                  <a:srgbClr val="000000"/>
                </a:solidFill>
                <a:latin typeface="Calibri"/>
                <a:ea typeface="Calibri"/>
                <a:cs typeface="Calibri"/>
                <a:sym typeface="Calibri"/>
              </a:rPr>
              <a:t>access a wide range of resources to build on the skills and knowledge developed in the field of </a:t>
            </a:r>
            <a:r>
              <a:rPr lang="en-US"/>
              <a:t>preserving and restoring ecosystems and biodiversity</a:t>
            </a:r>
            <a:r>
              <a:rPr lang="en-US">
                <a:latin typeface="Calibri"/>
                <a:ea typeface="Calibri"/>
                <a:cs typeface="Calibri"/>
                <a:sym typeface="Calibri"/>
              </a:rPr>
              <a:t>.</a:t>
            </a:r>
            <a:endParaRPr>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5"/>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Glossary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6"/>
          <p:cNvSpPr txBox="1"/>
          <p:nvPr>
            <p:ph idx="1" type="body"/>
          </p:nvPr>
        </p:nvSpPr>
        <p:spPr>
          <a:xfrm>
            <a:off x="861134" y="976544"/>
            <a:ext cx="10492666" cy="520041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b="1" lang="en-US"/>
              <a:t>Ecosystems </a:t>
            </a:r>
            <a:r>
              <a:rPr lang="en-US"/>
              <a:t>are made up of living components (assemblages of species and biotic complexes), the abiotic environment, the processes and interactions within and between the biotic and abiotic, and the physical space in which these operate.</a:t>
            </a:r>
            <a:r>
              <a:rPr lang="en-US" sz="1600">
                <a:solidFill>
                  <a:srgbClr val="7F7F7F"/>
                </a:solidFill>
              </a:rPr>
              <a:t> </a:t>
            </a:r>
            <a:endParaRPr sz="1600">
              <a:solidFill>
                <a:srgbClr val="7F7F7F"/>
              </a:solidFill>
            </a:endParaRPr>
          </a:p>
          <a:p>
            <a:pPr indent="0" lvl="0" marL="0" rtl="0" algn="l">
              <a:lnSpc>
                <a:spcPct val="90000"/>
              </a:lnSpc>
              <a:spcBef>
                <a:spcPts val="1000"/>
              </a:spcBef>
              <a:spcAft>
                <a:spcPts val="0"/>
              </a:spcAft>
              <a:buClr>
                <a:srgbClr val="7F7F7F"/>
              </a:buClr>
              <a:buSzPts val="1600"/>
              <a:buNone/>
            </a:pPr>
            <a:r>
              <a:rPr lang="en-US" sz="1600">
                <a:solidFill>
                  <a:srgbClr val="7F7F7F"/>
                </a:solidFill>
              </a:rPr>
              <a:t>Bland, L.M., Keith, D.A., Miller, R.M., Murray, N.J. and Rodríguez, J.P. (2016). Guidelines for the application of IUCN Red List of Ecosystems Categories and Criteria. Version 1.1. Gland, Switzerland: IUCN. </a:t>
            </a:r>
            <a:r>
              <a:rPr lang="en-US" sz="1600" u="sng">
                <a:solidFill>
                  <a:srgbClr val="7F7F7F"/>
                </a:solidFill>
                <a:hlinkClick r:id="rId3">
                  <a:extLst>
                    <a:ext uri="{A12FA001-AC4F-418D-AE19-62706E023703}">
                      <ahyp:hlinkClr val="tx"/>
                    </a:ext>
                  </a:extLst>
                </a:hlinkClick>
              </a:rPr>
              <a:t>https://doi.org/10.2305/iucn.ch.2016.rle.1.en</a:t>
            </a:r>
            <a:endParaRPr sz="1600">
              <a:solidFill>
                <a:srgbClr val="7F7F7F"/>
              </a:solidFill>
            </a:endParaRPr>
          </a:p>
          <a:p>
            <a:pPr indent="0" lvl="0" marL="0" rtl="0" algn="l">
              <a:lnSpc>
                <a:spcPct val="90000"/>
              </a:lnSpc>
              <a:spcBef>
                <a:spcPts val="1000"/>
              </a:spcBef>
              <a:spcAft>
                <a:spcPts val="0"/>
              </a:spcAft>
              <a:buClr>
                <a:schemeClr val="dk1"/>
              </a:buClr>
              <a:buSzPts val="1600"/>
              <a:buNone/>
            </a:pPr>
            <a:r>
              <a:t/>
            </a:r>
            <a:endParaRPr sz="1600">
              <a:solidFill>
                <a:srgbClr val="7F7F7F"/>
              </a:solidFill>
            </a:endParaRPr>
          </a:p>
          <a:p>
            <a:pPr indent="0" lvl="0" marL="0" rtl="0" algn="l">
              <a:lnSpc>
                <a:spcPct val="90000"/>
              </a:lnSpc>
              <a:spcBef>
                <a:spcPts val="1000"/>
              </a:spcBef>
              <a:spcAft>
                <a:spcPts val="0"/>
              </a:spcAft>
              <a:buClr>
                <a:schemeClr val="dk1"/>
              </a:buClr>
              <a:buSzPts val="2800"/>
              <a:buNone/>
            </a:pPr>
            <a:r>
              <a:rPr b="1" lang="en-US"/>
              <a:t>Biodiversity </a:t>
            </a:r>
            <a:r>
              <a:rPr lang="en-US"/>
              <a:t>is “the variability among living organisms from all sources including, inter alia, terrestrial, marine and other aquatic ecosystems and the ecological complexes of which they are part; this includes diversity within species, between species and of ecosystems”.</a:t>
            </a:r>
            <a:endParaRPr/>
          </a:p>
          <a:p>
            <a:pPr indent="0" lvl="0" marL="0" rtl="0" algn="l">
              <a:lnSpc>
                <a:spcPct val="90000"/>
              </a:lnSpc>
              <a:spcBef>
                <a:spcPts val="1000"/>
              </a:spcBef>
              <a:spcAft>
                <a:spcPts val="0"/>
              </a:spcAft>
              <a:buClr>
                <a:srgbClr val="7F7F7F"/>
              </a:buClr>
              <a:buSzPts val="1600"/>
              <a:buNone/>
            </a:pPr>
            <a:r>
              <a:rPr lang="en-US" sz="1600">
                <a:solidFill>
                  <a:srgbClr val="7F7F7F"/>
                </a:solidFill>
              </a:rPr>
              <a:t>Convention on Biological Diversity (CBD) (1992). Article 2 Use of Terms. Convention on Biological Diversity. </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7"/>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Teaching  materials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8"/>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European Green Deal </a:t>
            </a:r>
            <a:endParaRPr b="1"/>
          </a:p>
        </p:txBody>
      </p:sp>
      <p:sp>
        <p:nvSpPr>
          <p:cNvPr id="129" name="Google Shape;129;p8"/>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US" sz="1800">
                <a:latin typeface="Calibri"/>
                <a:ea typeface="Calibri"/>
                <a:cs typeface="Calibri"/>
                <a:sym typeface="Calibri"/>
              </a:rPr>
              <a:t>The European Green Deal </a:t>
            </a:r>
            <a:r>
              <a:rPr lang="en-US"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Recognising that climate change and environmental degradation </a:t>
            </a:r>
            <a:r>
              <a:rPr lang="en-US"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Fighting climate change and achieving the transition to a climate-neutral society </a:t>
            </a:r>
            <a:r>
              <a:rPr lang="en-US"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en-US"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9"/>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35" name="Google Shape;135;p9"/>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36" name="Google Shape;136;p9"/>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37" name="Google Shape;137;p9"/>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38" name="Google Shape;138;p9"/>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39" name="Google Shape;139;p9"/>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40" name="Google Shape;140;p9"/>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41" name="Google Shape;141;p9"/>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42" name="Google Shape;142;p9"/>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600"/>
              <a:buFont typeface="Calibri"/>
              <a:buNone/>
            </a:pPr>
            <a:r>
              <a:rPr b="1" i="0" lang="en-US"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43" name="Google Shape;143;p9"/>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44" name="Google Shape;144;p9"/>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spcBef>
                <a:spcPts val="0"/>
              </a:spcBef>
              <a:spcAft>
                <a:spcPts val="0"/>
              </a:spcAft>
              <a:buClr>
                <a:schemeClr val="dk1"/>
              </a:buClr>
              <a:buSzPts val="1800"/>
              <a:buFont typeface="Calibri"/>
              <a:buNone/>
            </a:pPr>
            <a:r>
              <a:rPr b="1" i="0" lang="en-US"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45" name="Google Shape;145;p9"/>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Calibri"/>
              <a:buNone/>
            </a:pPr>
            <a:r>
              <a:rPr b="1" i="0" lang="en-US"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46" name="Google Shape;146;p9"/>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000"/>
              <a:buFont typeface="Calibri"/>
              <a:buNone/>
            </a:pPr>
            <a:r>
              <a:rPr b="1" i="0" lang="en-US" sz="2000" u="none" cap="none" strike="noStrike">
                <a:solidFill>
                  <a:schemeClr val="dk1"/>
                </a:solidFill>
                <a:latin typeface="Calibri"/>
                <a:ea typeface="Calibri"/>
                <a:cs typeface="Calibri"/>
                <a:sym typeface="Calibri"/>
              </a:rPr>
              <a:t>The  European Green Deal</a:t>
            </a:r>
            <a:endParaRPr b="0" i="0" sz="1800" u="none" cap="none" strike="noStrike">
              <a:solidFill>
                <a:schemeClr val="dk1"/>
              </a:solidFill>
              <a:latin typeface="Calibri"/>
              <a:ea typeface="Calibri"/>
              <a:cs typeface="Calibri"/>
              <a:sym typeface="Calibri"/>
            </a:endParaRPr>
          </a:p>
        </p:txBody>
      </p:sp>
      <p:sp>
        <p:nvSpPr>
          <p:cNvPr id="147" name="Google Shape;147;p9"/>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500"/>
              <a:buFont typeface="Calibri"/>
              <a:buNone/>
            </a:pPr>
            <a:r>
              <a:rPr b="1" i="0" lang="en-US"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48" name="Google Shape;148;p9"/>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49" name="Google Shape;149;p9"/>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50" name="Google Shape;150;p9"/>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51" name="Google Shape;151;p9"/>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B9B74"/>
              </a:buClr>
              <a:buSzPts val="1800"/>
              <a:buFont typeface="Calibri"/>
              <a:buNone/>
            </a:pPr>
            <a:r>
              <a:rPr b="1" i="0" lang="en-US"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