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6" roundtripDataSignature="AMtx7mg7tS2AEvnQseZYTfPJtsnC+bKTe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3D95BB5-A7E4-4D7C-A66C-87F1090351A4}">
  <a:tblStyle styleId="{D3D95BB5-A7E4-4D7C-A66C-87F1090351A4}" styleName="Table_0">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fill>
          <a:solidFill>
            <a:schemeClr val="accent1">
              <a:alpha val="20000"/>
            </a:schemeClr>
          </a:solidFill>
        </a:fill>
      </a:tcStyle>
    </a:band1H>
    <a:band2H>
      <a:tcTxStyle/>
    </a:band2H>
    <a:band1V>
      <a:tcTxStyle/>
      <a:tcStyle>
        <a:fill>
          <a:solidFill>
            <a:schemeClr val="accent1">
              <a:alpha val="20000"/>
            </a:schemeClr>
          </a:solidFill>
        </a:fill>
      </a:tcStyle>
    </a:band1V>
    <a:band2V>
      <a:tcTxStyle/>
    </a:band2V>
    <a:lastCol>
      <a:tcTxStyle b="on" i="off"/>
    </a:lastCol>
    <a:firstCol>
      <a:tcTxStyle b="on" i="off"/>
    </a:firstCol>
    <a:lastRow>
      <a:tcTxStyle b="on" i="off"/>
      <a:tcStyle>
        <a:tcBdr>
          <a:top>
            <a:ln cap="flat" cmpd="sng" w="12700">
              <a:solidFill>
                <a:schemeClr val="accent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12700">
              <a:solidFill>
                <a:schemeClr val="accent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customschemas.google.com/relationships/presentationmetadata" Target="metadata"/><Relationship Id="rId23" Type="http://schemas.openxmlformats.org/officeDocument/2006/relationships/slide" Target="slides/slide18.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5" name="Google Shape;15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9" name="Google Shape;16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 name="Google Shape;18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2" name="Google Shape;20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1" name="Google Shape;21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8" name="Google Shape;21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5" name="Google Shape;225;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1" name="Google Shape;231;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9" name="Google Shape;239;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5" name="Google Shape;24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6" name="Google Shape;266;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2" name="Google Shape;272;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8" name="Google Shape;288;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0" name="Google Shape;300;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1" name="Google Shape;311;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0" name="Google Shape;320;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7" name="Google Shape;32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3" name="Google Shape;333;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9" name="Google Shape;339;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7" name="Google Shape;34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2" name="Google Shape;352;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7" name="Google Shape;357;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3" name="Google Shape;363;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9" name="Google Shape;369;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4" name="Google Shape;37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9" name="Google Shape;37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4" name="Google Shape;384;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9" name="Google Shape;389;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6" name="Google Shape;14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50"/>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5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51"/>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1"/>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17" name="Shape 17"/>
        <p:cNvGrpSpPr/>
        <p:nvPr/>
      </p:nvGrpSpPr>
      <p:grpSpPr>
        <a:xfrm>
          <a:off x="0" y="0"/>
          <a:ext cx="0" cy="0"/>
          <a:chOff x="0" y="0"/>
          <a:chExt cx="0" cy="0"/>
        </a:xfrm>
      </p:grpSpPr>
      <p:sp>
        <p:nvSpPr>
          <p:cNvPr id="18" name="Google Shape;18;p42"/>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3" name="Shape 23"/>
        <p:cNvGrpSpPr/>
        <p:nvPr/>
      </p:nvGrpSpPr>
      <p:grpSpPr>
        <a:xfrm>
          <a:off x="0" y="0"/>
          <a:ext cx="0" cy="0"/>
          <a:chOff x="0" y="0"/>
          <a:chExt cx="0" cy="0"/>
        </a:xfrm>
      </p:grpSpPr>
      <p:sp>
        <p:nvSpPr>
          <p:cNvPr id="24" name="Google Shape;24;p4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29" name="Shape 29"/>
        <p:cNvGrpSpPr/>
        <p:nvPr/>
      </p:nvGrpSpPr>
      <p:grpSpPr>
        <a:xfrm>
          <a:off x="0" y="0"/>
          <a:ext cx="0" cy="0"/>
          <a:chOff x="0" y="0"/>
          <a:chExt cx="0" cy="0"/>
        </a:xfrm>
      </p:grpSpPr>
      <p:sp>
        <p:nvSpPr>
          <p:cNvPr id="30" name="Google Shape;30;p44"/>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 name="Google Shape;32;p4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4" name="Google Shape;34;p4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8" name="Shape 38"/>
        <p:cNvGrpSpPr/>
        <p:nvPr/>
      </p:nvGrpSpPr>
      <p:grpSpPr>
        <a:xfrm>
          <a:off x="0" y="0"/>
          <a:ext cx="0" cy="0"/>
          <a:chOff x="0" y="0"/>
          <a:chExt cx="0" cy="0"/>
        </a:xfrm>
      </p:grpSpPr>
      <p:sp>
        <p:nvSpPr>
          <p:cNvPr id="39" name="Google Shape;39;p45"/>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4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4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46"/>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4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4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49"/>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9"/>
          <p:cNvSpPr/>
          <p:nvPr>
            <p:ph idx="2" type="pic"/>
          </p:nvPr>
        </p:nvSpPr>
        <p:spPr>
          <a:xfrm>
            <a:off x="5183188" y="987425"/>
            <a:ext cx="6172200" cy="4873625"/>
          </a:xfrm>
          <a:prstGeom prst="rect">
            <a:avLst/>
          </a:prstGeom>
          <a:noFill/>
          <a:ln>
            <a:noFill/>
          </a:ln>
        </p:spPr>
      </p:sp>
      <p:sp>
        <p:nvSpPr>
          <p:cNvPr id="64" name="Google Shape;64;p4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40"/>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www.nature.com/articles/nature19082"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youmatter.world/en/greenhouse-effect-definition/" TargetMode="Externa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hyperlink" Target="https://data.giss.nasa.gov/gistemp/" TargetMode="External"/></Relationships>
</file>

<file path=ppt/slides/_rels/slide13.xml.rels><?xml version="1.0" encoding="UTF-8" standalone="yes"?><Relationships xmlns="http://schemas.openxmlformats.org/package/2006/relationships"><Relationship Id="rId11" Type="http://schemas.openxmlformats.org/officeDocument/2006/relationships/hyperlink" Target="https://www.iucn.org/resources/issues-briefs/ocean-acidification" TargetMode="External"/><Relationship Id="rId10" Type="http://schemas.openxmlformats.org/officeDocument/2006/relationships/hyperlink" Target="https://www.carbonbrief.org/mapped-how-climate-change-affects-extreme-weather-around-the-world" TargetMode="External"/><Relationship Id="rId13" Type="http://schemas.openxmlformats.org/officeDocument/2006/relationships/hyperlink" Target="https://www.climate.gov/news-features/featured-images/which-mountain-snowpacks-are-most-vulnerable-global-warming" TargetMode="External"/><Relationship Id="rId12" Type="http://schemas.openxmlformats.org/officeDocument/2006/relationships/hyperlink" Target="https://www.nationalgeographic.com/environment/article/big-thaw" TargetMode="External"/><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earthobservatory.nasa.gov/world-of-change/global-temperatures" TargetMode="External"/><Relationship Id="rId4" Type="http://schemas.openxmlformats.org/officeDocument/2006/relationships/hyperlink" Target="https://gpm.nasa.gov/resources/faq/how-does-climate-change-affect-precipitation" TargetMode="External"/><Relationship Id="rId9" Type="http://schemas.openxmlformats.org/officeDocument/2006/relationships/hyperlink" Target="https://www.climate.gov/news-features/understanding-climate/climate-change-global-sea-level" TargetMode="External"/><Relationship Id="rId15" Type="http://schemas.openxmlformats.org/officeDocument/2006/relationships/hyperlink" Target="https://www.iucn.org/theme/marine-and-polar/our-work/climate-change-and-oceans/ocean-deoxygenation" TargetMode="External"/><Relationship Id="rId14" Type="http://schemas.openxmlformats.org/officeDocument/2006/relationships/hyperlink" Target="https://www.thearcticinstitute.org/permafrost-thaw-warming-world-arctic-institute-permafrost-series-fall-winter-2020/" TargetMode="External"/><Relationship Id="rId5" Type="http://schemas.openxmlformats.org/officeDocument/2006/relationships/hyperlink" Target="https://www.c2es.org/content/drought-and-climate-change/" TargetMode="External"/><Relationship Id="rId6" Type="http://schemas.openxmlformats.org/officeDocument/2006/relationships/hyperlink" Target="https://archive.epa.gov/climatechange/kids/impacts/signs/sea-ice.html" TargetMode="External"/><Relationship Id="rId7" Type="http://schemas.openxmlformats.org/officeDocument/2006/relationships/image" Target="../media/image6.png"/><Relationship Id="rId8" Type="http://schemas.openxmlformats.org/officeDocument/2006/relationships/hyperlink" Target="https://www.climate.gov/news-features/understanding-climate/climate-change-ocean-heat-conten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ipcc.ch/" TargetMode="Externa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hyperlink" Target="https://earthly.org/en-US/how-many-species-are-extinct-due-to-climate-change"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www2.deloitte.com/us/en/insights/topics/strategy/impact-and-opportunities-of-climate-change-on-business.html" TargetMode="Externa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8.png"/><Relationship Id="rId4" Type="http://schemas.openxmlformats.org/officeDocument/2006/relationships/hyperlink" Target="https://www.europarl.europa.eu/RegData/etudes/etudes/join/2007/393511/IPOL-ENVI_ET(2007)393511_EN.pd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www.ipcc.ch/site/assets/uploads/2018/03/ar4_wg2_full_report.pdf" TargetMode="Externa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slide" Target="/ppt/slides/slide25.xml"/><Relationship Id="rId4" Type="http://schemas.openxmlformats.org/officeDocument/2006/relationships/hyperlink" Target="https://climate.nasa.gov/solutions/adaptation-mitigation/" TargetMode="External"/><Relationship Id="rId5" Type="http://schemas.openxmlformats.org/officeDocument/2006/relationships/hyperlink" Target="https://ec.europa.eu/clima/eu-action/adaptation-climate-change_e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0.jpg"/><Relationship Id="rId4" Type="http://schemas.openxmlformats.org/officeDocument/2006/relationships/image" Target="../media/image12.jpg"/><Relationship Id="rId5"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climate-adapt.eea.europa.eu/metadata/adaptation-options/establishment-of-early-warning-systems" TargetMode="External"/><Relationship Id="rId4" Type="http://schemas.openxmlformats.org/officeDocument/2006/relationships/hyperlink" Target="https://www.oecd.org/environment/cc/policy-perspectives-climate-resilient-infrastructure.pdf" TargetMode="External"/><Relationship Id="rId5" Type="http://schemas.openxmlformats.org/officeDocument/2006/relationships/hyperlink" Target="https://www.worldbank.org/en/news/feature/2021/07/26/mangrove-conservation-and-restoration-protecting-indonesia-climate-guardian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www.moa.gov.cy/moa/environment/environmentnew.nsf/All/5932A0A0421E41CDC22583770034AE72?OpenDocument"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s://ec.europa.eu/jrc/en/research-topic/climate-change-mitigation" TargetMode="External"/><Relationship Id="rId4" Type="http://schemas.openxmlformats.org/officeDocument/2006/relationships/image" Target="../media/image14.jpg"/><Relationship Id="rId5" Type="http://schemas.openxmlformats.org/officeDocument/2006/relationships/image" Target="../media/image1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ec.europa.eu/jrc/en/research-topic/climate-change-mitigation" TargetMode="External"/><Relationship Id="rId4" Type="http://schemas.openxmlformats.org/officeDocument/2006/relationships/image" Target="../media/image13.png"/><Relationship Id="rId5" Type="http://schemas.openxmlformats.org/officeDocument/2006/relationships/image" Target="../media/image16.png"/></Relationships>
</file>

<file path=ppt/slides/_rels/slide27.xml.rels><?xml version="1.0" encoding="UTF-8" standalone="yes"?><Relationships xmlns="http://schemas.openxmlformats.org/package/2006/relationships"><Relationship Id="rId11" Type="http://schemas.openxmlformats.org/officeDocument/2006/relationships/hyperlink" Target="https://climate-adapt.eea.europa.eu/about" TargetMode="External"/><Relationship Id="rId10" Type="http://schemas.openxmlformats.org/officeDocument/2006/relationships/image" Target="../media/image21.jpg"/><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ec.europa.eu/clima/eu-action/adaptation-climate-change_en" TargetMode="External"/><Relationship Id="rId4" Type="http://schemas.openxmlformats.org/officeDocument/2006/relationships/hyperlink" Target="https://ec.europa.eu/info/strategy/priorities-2019-2024/european-green-deal_en" TargetMode="External"/><Relationship Id="rId9" Type="http://schemas.openxmlformats.org/officeDocument/2006/relationships/image" Target="../media/image20.png"/><Relationship Id="rId5" Type="http://schemas.openxmlformats.org/officeDocument/2006/relationships/hyperlink" Target="https://ec.europa.eu/clima/eu-action/adaptation-climate-change/eu-adaptation-strategy_en" TargetMode="External"/><Relationship Id="rId6" Type="http://schemas.openxmlformats.org/officeDocument/2006/relationships/hyperlink" Target="https://ec.europa.eu/clima/eu-action/adaptation-climate-change/eu-adaptation-strategy_en" TargetMode="External"/><Relationship Id="rId7" Type="http://schemas.openxmlformats.org/officeDocument/2006/relationships/hyperlink" Target="https://ec.europa.eu/clima/eu-action/adaptation-climate-change/eu-adaptation-strategy_en" TargetMode="External"/><Relationship Id="rId8" Type="http://schemas.openxmlformats.org/officeDocument/2006/relationships/hyperlink" Target="https://ec.europa.eu/clima/eu-action/adaptation-climate-change/eu-adaptation-strategy_en"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consilium.europa.eu/en/press/press-releases/2021/06/28/council-adopts-european-climate-law/" TargetMode="External"/><Relationship Id="rId4" Type="http://schemas.openxmlformats.org/officeDocument/2006/relationships/hyperlink" Target="https://www.consilium.europa.eu/en/5-facts-eu-climate-neutrality/" TargetMode="External"/><Relationship Id="rId5" Type="http://schemas.openxmlformats.org/officeDocument/2006/relationships/image" Target="../media/image2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climateambitionsummit2020.org/" TargetMode="External"/><Relationship Id="rId4" Type="http://schemas.openxmlformats.org/officeDocument/2006/relationships/hyperlink" Target="https://www.climateambitionsummit2020.org/" TargetMode="External"/><Relationship Id="rId5" Type="http://schemas.openxmlformats.org/officeDocument/2006/relationships/hyperlink" Target="https://unfccc.int/process-and-meetings/the-paris-agreement/the-paris-agreement" TargetMode="External"/><Relationship Id="rId6" Type="http://schemas.openxmlformats.org/officeDocument/2006/relationships/hyperlink" Target="https://ukcop26.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gca.org/about-us/the-global-commission-on-adaptation/" TargetMode="External"/><Relationship Id="rId4" Type="http://schemas.openxmlformats.org/officeDocument/2006/relationships/hyperlink" Target="https://files.wri.org/s3fs-public/uploads/GlobalCommission_Report_FINAL.pd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s://www.oecd.org/" TargetMode="External"/><Relationship Id="rId4" Type="http://schemas.openxmlformats.org/officeDocument/2006/relationships/hyperlink" Target="https://youtu.be/oshaiU7oHOo" TargetMode="External"/><Relationship Id="rId5" Type="http://schemas.openxmlformats.org/officeDocument/2006/relationships/hyperlink" Target="https://www.iucn.org/" TargetMode="External"/><Relationship Id="rId6" Type="http://schemas.openxmlformats.org/officeDocument/2006/relationships/hyperlink" Target="https://youtu.be/tIp2RkDQBM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s://www.youtube.com/watch?v=vy3gMVGwjuc" TargetMode="External"/><Relationship Id="rId4" Type="http://schemas.openxmlformats.org/officeDocument/2006/relationships/hyperlink" Target="https://climate-adapt.eea.europa.eu/about/climate-adapt-10-case-studies-online.pdf" TargetMode="External"/><Relationship Id="rId5" Type="http://schemas.openxmlformats.org/officeDocument/2006/relationships/hyperlink" Target="https://climate-adapt.eea.europa.eu/knowledge/tools/case-study-explorer" TargetMode="External"/><Relationship Id="rId6" Type="http://schemas.openxmlformats.org/officeDocument/2006/relationships/hyperlink" Target="https://www4.unfccc.int/sites/nwpstaging/Pages/Home.aspx" TargetMode="External"/></Relationships>
</file>

<file path=ppt/slides/_rels/slide35.xml.rels><?xml version="1.0" encoding="UTF-8" standalone="yes"?><Relationships xmlns="http://schemas.openxmlformats.org/package/2006/relationships"><Relationship Id="rId11" Type="http://schemas.openxmlformats.org/officeDocument/2006/relationships/hyperlink" Target="https://www.wri.org/insights/cop26-key-outcomes-un-climate-talks-glasgow" TargetMode="External"/><Relationship Id="rId10" Type="http://schemas.openxmlformats.org/officeDocument/2006/relationships/hyperlink" Target="https://www.eionet.europa.eu/etcs/etc-cca/" TargetMode="External"/><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s://www.consilium.europa.eu/en/" TargetMode="External"/><Relationship Id="rId4" Type="http://schemas.openxmlformats.org/officeDocument/2006/relationships/hyperlink" Target="https://youmatter.world/en/" TargetMode="External"/><Relationship Id="rId9" Type="http://schemas.openxmlformats.org/officeDocument/2006/relationships/hyperlink" Target="https://climate-adapt.eea.europa.eu/" TargetMode="External"/><Relationship Id="rId5" Type="http://schemas.openxmlformats.org/officeDocument/2006/relationships/hyperlink" Target="https://www.eea.europa.eu/" TargetMode="External"/><Relationship Id="rId6" Type="http://schemas.openxmlformats.org/officeDocument/2006/relationships/hyperlink" Target="https://www.climate.gov/" TargetMode="External"/><Relationship Id="rId7" Type="http://schemas.openxmlformats.org/officeDocument/2006/relationships/hyperlink" Target="https://www.carbonbrief.org/" TargetMode="External"/><Relationship Id="rId8" Type="http://schemas.openxmlformats.org/officeDocument/2006/relationships/hyperlink" Target="https://ec.europa.eu/clima/policies/adaptation_en"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s://www.undp.org/blog/creating-nature-positive-future" TargetMode="External"/><Relationship Id="rId4" Type="http://schemas.openxmlformats.org/officeDocument/2006/relationships/hyperlink" Target="https://www.earthday.org/earth-day-quizzes/" TargetMode="External"/><Relationship Id="rId5" Type="http://schemas.openxmlformats.org/officeDocument/2006/relationships/hyperlink" Target="https://bobtisdale.files.wordpress.com/2015/11/tisdale-on-global-warming-and-the-illusion-of-control-part-1.pdf"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climate.nasa.gov/resources/global-warming-vs-climate-change/" TargetMode="External"/><Relationship Id="rId4" Type="http://schemas.openxmlformats.org/officeDocument/2006/relationships/image" Target="../media/image7.jpg"/><Relationship Id="rId5" Type="http://schemas.openxmlformats.org/officeDocument/2006/relationships/image" Target="../media/image19.jpg"/><Relationship Id="rId6"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440110" y="2634143"/>
            <a:ext cx="9144000" cy="9009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5" name="Google Shape;85;p1"/>
          <p:cNvSpPr txBox="1"/>
          <p:nvPr>
            <p:ph idx="1" type="subTitle"/>
          </p:nvPr>
        </p:nvSpPr>
        <p:spPr>
          <a:xfrm>
            <a:off x="1524000" y="3943738"/>
            <a:ext cx="9144000" cy="8043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1. Increasing the EU’s climate ambition for 2030 and 2050 </a:t>
            </a:r>
            <a:endParaRPr/>
          </a:p>
        </p:txBody>
      </p:sp>
      <p:pic>
        <p:nvPicPr>
          <p:cNvPr descr="Obraz zawierający tekst&#10;&#10;Opis wygenerowany automatycznie" id="86" name="Google Shape;86;p1"/>
          <p:cNvPicPr preferRelativeResize="0"/>
          <p:nvPr/>
        </p:nvPicPr>
        <p:blipFill rotWithShape="1">
          <a:blip r:embed="rId3">
            <a:alphaModFix/>
          </a:blip>
          <a:srcRect b="0" l="0" r="0" t="0"/>
          <a:stretch/>
        </p:blipFill>
        <p:spPr>
          <a:xfrm>
            <a:off x="3645435" y="755967"/>
            <a:ext cx="4901130" cy="1929468"/>
          </a:xfrm>
          <a:prstGeom prst="rect">
            <a:avLst/>
          </a:prstGeom>
          <a:noFill/>
          <a:ln>
            <a:noFill/>
          </a:ln>
        </p:spPr>
      </p:pic>
      <p:sp>
        <p:nvSpPr>
          <p:cNvPr id="87" name="Google Shape;87;p1"/>
          <p:cNvSpPr txBox="1"/>
          <p:nvPr/>
        </p:nvSpPr>
        <p:spPr>
          <a:xfrm>
            <a:off x="6096001" y="4748169"/>
            <a:ext cx="5417700" cy="1293300"/>
          </a:xfrm>
          <a:prstGeom prst="rect">
            <a:avLst/>
          </a:prstGeom>
          <a:noFill/>
          <a:ln>
            <a:noFill/>
          </a:ln>
        </p:spPr>
        <p:txBody>
          <a:bodyPr anchorCtr="0" anchor="t" bIns="45700" lIns="91425" spcFirstLastPara="1" rIns="91425" wrap="square" tIns="45700">
            <a:normAutofit fontScale="70000" lnSpcReduction="20000"/>
          </a:bodyPr>
          <a:lstStyle/>
          <a:p>
            <a:pPr indent="0" lvl="0" marL="0" marR="0" rtl="0" algn="l">
              <a:lnSpc>
                <a:spcPct val="90000"/>
              </a:lnSpc>
              <a:spcBef>
                <a:spcPts val="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Author:</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Mina Bakavelou, MSc Natural Resources Management-Ecosystems Management</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Institution: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ENOROS Consulting Ltd, Cyprus</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8"/>
          <p:cNvSpPr txBox="1"/>
          <p:nvPr>
            <p:ph type="title"/>
          </p:nvPr>
        </p:nvSpPr>
        <p:spPr>
          <a:xfrm>
            <a:off x="448574" y="398618"/>
            <a:ext cx="12791176" cy="8478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Records</a:t>
            </a:r>
            <a:endParaRPr/>
          </a:p>
        </p:txBody>
      </p:sp>
      <p:sp>
        <p:nvSpPr>
          <p:cNvPr id="158" name="Google Shape;158;p8"/>
          <p:cNvSpPr txBox="1"/>
          <p:nvPr>
            <p:ph idx="1" type="body"/>
          </p:nvPr>
        </p:nvSpPr>
        <p:spPr>
          <a:xfrm>
            <a:off x="257175" y="1246516"/>
            <a:ext cx="11668125" cy="513523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sz="2400"/>
              <a:t>                                    human activity started influencing the climate.</a:t>
            </a:r>
            <a:endParaRPr/>
          </a:p>
          <a:p>
            <a:pPr indent="0" lvl="0" marL="0" rtl="0" algn="l">
              <a:lnSpc>
                <a:spcPct val="90000"/>
              </a:lnSpc>
              <a:spcBef>
                <a:spcPts val="1000"/>
              </a:spcBef>
              <a:spcAft>
                <a:spcPts val="0"/>
              </a:spcAft>
              <a:buClr>
                <a:schemeClr val="dk1"/>
              </a:buClr>
              <a:buSzPts val="2400"/>
              <a:buNone/>
            </a:pPr>
            <a:r>
              <a:rPr i="1" lang="en-US" sz="2400"/>
              <a:t>                                    </a:t>
            </a:r>
            <a:r>
              <a:rPr lang="en-US" sz="2400"/>
              <a:t>scientists observe changes in the Earth’s climate, </a:t>
            </a:r>
            <a:r>
              <a:rPr b="1" lang="en-US" sz="2400"/>
              <a:t>mainly</a:t>
            </a:r>
            <a:r>
              <a:rPr lang="en-US" sz="2400"/>
              <a:t> </a:t>
            </a:r>
            <a:r>
              <a:rPr b="1" lang="en-US" sz="2400"/>
              <a:t>caused by fossil fuel burning </a:t>
            </a:r>
            <a:r>
              <a:rPr b="1" lang="en-US" sz="2400">
                <a:solidFill>
                  <a:srgbClr val="0B9B74"/>
                </a:solidFill>
              </a:rPr>
              <a:t>(human activities)</a:t>
            </a:r>
            <a:r>
              <a:rPr lang="en-US" sz="2400"/>
              <a:t>.</a:t>
            </a:r>
            <a:endParaRPr/>
          </a:p>
          <a:p>
            <a:pPr indent="-228600" lvl="0" marL="228600" rtl="0" algn="l">
              <a:lnSpc>
                <a:spcPct val="90000"/>
              </a:lnSpc>
              <a:spcBef>
                <a:spcPts val="1000"/>
              </a:spcBef>
              <a:spcAft>
                <a:spcPts val="0"/>
              </a:spcAft>
              <a:buClr>
                <a:schemeClr val="dk1"/>
              </a:buClr>
              <a:buSzPts val="2400"/>
              <a:buChar char="•"/>
            </a:pPr>
            <a:r>
              <a:rPr i="1" lang="en-US" sz="2400"/>
              <a:t>Result:</a:t>
            </a:r>
            <a:r>
              <a:rPr lang="en-US" sz="2400"/>
              <a:t>      - heat-trapping greenhouse gas levels in the atmosphere </a:t>
            </a:r>
            <a:endParaRPr/>
          </a:p>
          <a:p>
            <a:pPr indent="0" lvl="0" marL="0" rtl="0" algn="l">
              <a:lnSpc>
                <a:spcPct val="90000"/>
              </a:lnSpc>
              <a:spcBef>
                <a:spcPts val="1000"/>
              </a:spcBef>
              <a:spcAft>
                <a:spcPts val="0"/>
              </a:spcAft>
              <a:buClr>
                <a:schemeClr val="dk1"/>
              </a:buClr>
              <a:buSzPts val="2400"/>
              <a:buNone/>
            </a:pPr>
            <a:r>
              <a:rPr lang="en-US" sz="2400"/>
              <a:t>                      - Earth’s average surface temperature </a:t>
            </a:r>
            <a:endParaRPr/>
          </a:p>
          <a:p>
            <a:pPr indent="-228600" lvl="0" marL="228600" rtl="0" algn="l">
              <a:lnSpc>
                <a:spcPct val="90000"/>
              </a:lnSpc>
              <a:spcBef>
                <a:spcPts val="1000"/>
              </a:spcBef>
              <a:spcAft>
                <a:spcPts val="0"/>
              </a:spcAft>
              <a:buClr>
                <a:srgbClr val="418AD8"/>
              </a:buClr>
              <a:buSzPts val="2400"/>
              <a:buChar char="•"/>
            </a:pPr>
            <a:r>
              <a:rPr b="1" lang="en-US" sz="2400">
                <a:solidFill>
                  <a:srgbClr val="418AD8"/>
                </a:solidFill>
              </a:rPr>
              <a:t>Natural processes: </a:t>
            </a:r>
            <a:r>
              <a:rPr lang="en-US" sz="2400"/>
              <a:t>cyclical ocean patterns </a:t>
            </a:r>
            <a:r>
              <a:rPr lang="en-US" sz="2400">
                <a:solidFill>
                  <a:srgbClr val="418AD8"/>
                </a:solidFill>
              </a:rPr>
              <a:t>(internal variability), </a:t>
            </a:r>
            <a:r>
              <a:rPr lang="en-US" sz="2400"/>
              <a:t>volcanic activity, solar variability, variations in Earth’s orbit</a:t>
            </a:r>
            <a:r>
              <a:rPr lang="en-US" sz="2400">
                <a:solidFill>
                  <a:srgbClr val="418AD8"/>
                </a:solidFill>
              </a:rPr>
              <a:t> (external forcing) </a:t>
            </a:r>
            <a:r>
              <a:rPr lang="en-US" sz="2400"/>
              <a:t>can also contribute to climate change.</a:t>
            </a:r>
            <a:endParaRPr sz="2400"/>
          </a:p>
          <a:p>
            <a:pPr indent="-228600" lvl="0" marL="228600" rtl="0" algn="l">
              <a:lnSpc>
                <a:spcPct val="90000"/>
              </a:lnSpc>
              <a:spcBef>
                <a:spcPts val="1000"/>
              </a:spcBef>
              <a:spcAft>
                <a:spcPts val="0"/>
              </a:spcAft>
              <a:buClr>
                <a:schemeClr val="dk1"/>
              </a:buClr>
              <a:buSzPts val="2400"/>
              <a:buChar char="•"/>
            </a:pPr>
            <a:r>
              <a:rPr lang="en-US" sz="2400"/>
              <a:t>New studies indicated a new record of tropical sea surface temperature in the 1500s (</a:t>
            </a:r>
            <a:r>
              <a:rPr lang="en-US" sz="2400" u="sng">
                <a:solidFill>
                  <a:schemeClr val="hlink"/>
                </a:solidFill>
                <a:hlinkClick r:id="rId3"/>
              </a:rPr>
              <a:t>https://www.nature.com/articles/nature19082</a:t>
            </a:r>
            <a:r>
              <a:rPr lang="en-US" sz="2400"/>
              <a:t>).</a:t>
            </a:r>
            <a:endParaRPr sz="2400"/>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descr="CLIMATE CHANGE" id="159" name="Google Shape;159;p8"/>
          <p:cNvSpPr/>
          <p:nvPr/>
        </p:nvSpPr>
        <p:spPr>
          <a:xfrm>
            <a:off x="3690975" y="5281700"/>
            <a:ext cx="3952800" cy="847800"/>
          </a:xfrm>
          <a:prstGeom prst="rect">
            <a:avLst/>
          </a:prstGeom>
          <a:gradFill>
            <a:gsLst>
              <a:gs pos="0">
                <a:srgbClr val="9A9A9A"/>
              </a:gs>
              <a:gs pos="50000">
                <a:srgbClr val="8D8D8D"/>
              </a:gs>
              <a:gs pos="100000">
                <a:srgbClr val="787878"/>
              </a:gs>
            </a:gsLst>
            <a:lin ang="54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CLIMATE CHANGE</a:t>
            </a:r>
            <a:endParaRPr b="0" i="0" sz="1400" u="none" cap="none" strike="noStrike">
              <a:solidFill>
                <a:srgbClr val="000000"/>
              </a:solidFill>
              <a:latin typeface="Arial"/>
              <a:ea typeface="Arial"/>
              <a:cs typeface="Arial"/>
              <a:sym typeface="Arial"/>
            </a:endParaRPr>
          </a:p>
        </p:txBody>
      </p:sp>
      <p:sp>
        <p:nvSpPr>
          <p:cNvPr id="160" name="Google Shape;160;p8"/>
          <p:cNvSpPr/>
          <p:nvPr/>
        </p:nvSpPr>
        <p:spPr>
          <a:xfrm>
            <a:off x="1314449" y="5281699"/>
            <a:ext cx="1933575" cy="914400"/>
          </a:xfrm>
          <a:prstGeom prst="ellipse">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NATURAL INFLUENCES</a:t>
            </a:r>
            <a:endParaRPr b="0" i="0" sz="1400" u="none" cap="none" strike="noStrike">
              <a:solidFill>
                <a:srgbClr val="000000"/>
              </a:solidFill>
              <a:latin typeface="Arial"/>
              <a:ea typeface="Arial"/>
              <a:cs typeface="Arial"/>
              <a:sym typeface="Arial"/>
            </a:endParaRPr>
          </a:p>
        </p:txBody>
      </p:sp>
      <p:sp>
        <p:nvSpPr>
          <p:cNvPr id="161" name="Google Shape;161;p8"/>
          <p:cNvSpPr/>
          <p:nvPr/>
        </p:nvSpPr>
        <p:spPr>
          <a:xfrm>
            <a:off x="8124824" y="5281699"/>
            <a:ext cx="1933575" cy="914400"/>
          </a:xfrm>
          <a:prstGeom prst="ellipse">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HUMAN ACTIVITIES</a:t>
            </a:r>
            <a:endParaRPr b="0" i="0" sz="1400" u="none" cap="none" strike="noStrike">
              <a:solidFill>
                <a:srgbClr val="000000"/>
              </a:solidFill>
              <a:latin typeface="Arial"/>
              <a:ea typeface="Arial"/>
              <a:cs typeface="Arial"/>
              <a:sym typeface="Arial"/>
            </a:endParaRPr>
          </a:p>
        </p:txBody>
      </p:sp>
      <p:sp>
        <p:nvSpPr>
          <p:cNvPr id="162" name="Google Shape;162;p8"/>
          <p:cNvSpPr/>
          <p:nvPr/>
        </p:nvSpPr>
        <p:spPr>
          <a:xfrm>
            <a:off x="3324224" y="5660361"/>
            <a:ext cx="209550" cy="157076"/>
          </a:xfrm>
          <a:prstGeom prst="right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3" name="Google Shape;163;p8"/>
          <p:cNvSpPr/>
          <p:nvPr/>
        </p:nvSpPr>
        <p:spPr>
          <a:xfrm rot="10800000">
            <a:off x="7800975" y="5660361"/>
            <a:ext cx="209550" cy="157076"/>
          </a:xfrm>
          <a:prstGeom prst="rightArrow">
            <a:avLst>
              <a:gd fmla="val 50000" name="adj1"/>
              <a:gd fmla="val 50000" name="adj2"/>
            </a:avLst>
          </a:prstGeom>
          <a:solidFill>
            <a:schemeClr val="accent3"/>
          </a:solidFill>
          <a:ln cap="flat" cmpd="sng" w="12700">
            <a:solidFill>
              <a:srgbClr val="0897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4" name="Google Shape;164;p8"/>
          <p:cNvSpPr/>
          <p:nvPr/>
        </p:nvSpPr>
        <p:spPr>
          <a:xfrm>
            <a:off x="1528313" y="2474347"/>
            <a:ext cx="294736" cy="769185"/>
          </a:xfrm>
          <a:prstGeom prst="upArrow">
            <a:avLst>
              <a:gd fmla="val 50000" name="adj1"/>
              <a:gd fmla="val 50000" name="adj2"/>
            </a:avLst>
          </a:prstGeom>
          <a:solidFill>
            <a:srgbClr val="FF000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65" name="Google Shape;165;p8"/>
          <p:cNvSpPr txBox="1"/>
          <p:nvPr/>
        </p:nvSpPr>
        <p:spPr>
          <a:xfrm>
            <a:off x="385313" y="1246515"/>
            <a:ext cx="2286000" cy="369300"/>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19</a:t>
            </a:r>
            <a:r>
              <a:rPr b="1" baseline="30000" i="0" lang="en-US" sz="1800" u="none" cap="none" strike="noStrike">
                <a:solidFill>
                  <a:schemeClr val="lt1"/>
                </a:solidFill>
                <a:latin typeface="Calibri"/>
                <a:ea typeface="Calibri"/>
                <a:cs typeface="Calibri"/>
                <a:sym typeface="Calibri"/>
              </a:rPr>
              <a:t>th</a:t>
            </a:r>
            <a:r>
              <a:rPr b="1" i="0" lang="en-US" sz="1800" u="none" cap="none" strike="noStrike">
                <a:solidFill>
                  <a:schemeClr val="lt1"/>
                </a:solidFill>
                <a:latin typeface="Calibri"/>
                <a:ea typeface="Calibri"/>
                <a:cs typeface="Calibri"/>
                <a:sym typeface="Calibri"/>
              </a:rPr>
              <a:t> century:</a:t>
            </a:r>
            <a:endParaRPr b="1" i="0" sz="1800" u="none" cap="none" strike="noStrike">
              <a:solidFill>
                <a:schemeClr val="lt1"/>
              </a:solidFill>
              <a:latin typeface="Calibri"/>
              <a:ea typeface="Calibri"/>
              <a:cs typeface="Calibri"/>
              <a:sym typeface="Calibri"/>
            </a:endParaRPr>
          </a:p>
        </p:txBody>
      </p:sp>
      <p:sp>
        <p:nvSpPr>
          <p:cNvPr id="166" name="Google Shape;166;p8"/>
          <p:cNvSpPr txBox="1"/>
          <p:nvPr/>
        </p:nvSpPr>
        <p:spPr>
          <a:xfrm>
            <a:off x="385313" y="1711602"/>
            <a:ext cx="2286000" cy="369300"/>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20</a:t>
            </a:r>
            <a:r>
              <a:rPr b="1" baseline="30000" i="0" lang="en-US" sz="1800" u="none" cap="none" strike="noStrike">
                <a:solidFill>
                  <a:schemeClr val="lt1"/>
                </a:solidFill>
                <a:latin typeface="Calibri"/>
                <a:ea typeface="Calibri"/>
                <a:cs typeface="Calibri"/>
                <a:sym typeface="Calibri"/>
              </a:rPr>
              <a:t>th</a:t>
            </a:r>
            <a:r>
              <a:rPr b="1" i="0" lang="en-US" sz="1800" u="none" cap="none" strike="noStrike">
                <a:solidFill>
                  <a:schemeClr val="lt1"/>
                </a:solidFill>
                <a:latin typeface="Calibri"/>
                <a:ea typeface="Calibri"/>
                <a:cs typeface="Calibri"/>
                <a:sym typeface="Calibri"/>
              </a:rPr>
              <a:t> century:</a:t>
            </a:r>
            <a:endParaRPr b="1" i="0" sz="1800" u="none" cap="none" strike="noStrike">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txBox="1"/>
          <p:nvPr>
            <p:ph type="title"/>
          </p:nvPr>
        </p:nvSpPr>
        <p:spPr>
          <a:xfrm>
            <a:off x="333375" y="464635"/>
            <a:ext cx="10515600" cy="82202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Global warming</a:t>
            </a:r>
            <a:endParaRPr/>
          </a:p>
        </p:txBody>
      </p:sp>
      <p:sp>
        <p:nvSpPr>
          <p:cNvPr id="172" name="Google Shape;172;p9"/>
          <p:cNvSpPr txBox="1"/>
          <p:nvPr>
            <p:ph idx="1" type="body"/>
          </p:nvPr>
        </p:nvSpPr>
        <p:spPr>
          <a:xfrm>
            <a:off x="152400" y="1210455"/>
            <a:ext cx="11465584" cy="5095095"/>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sz="2400"/>
              <a:t>The gradual increase of global temperatures due mainly to the high concentrations of  </a:t>
            </a:r>
            <a:r>
              <a:rPr b="1" lang="en-US" sz="2400" u="sng">
                <a:solidFill>
                  <a:srgbClr val="FFC000"/>
                </a:solidFill>
                <a:hlinkClick r:id="rId3">
                  <a:extLst>
                    <a:ext uri="{A12FA001-AC4F-418D-AE19-62706E023703}">
                      <ahyp:hlinkClr val="tx"/>
                    </a:ext>
                  </a:extLst>
                </a:hlinkClick>
              </a:rPr>
              <a:t>greenhouse gases</a:t>
            </a:r>
            <a:r>
              <a:rPr lang="en-US" sz="2400"/>
              <a:t> in the atmosphere by human activities. </a:t>
            </a:r>
            <a:endParaRPr/>
          </a:p>
          <a:p>
            <a:pPr indent="-228600" lvl="0" marL="228600" rtl="0" algn="l">
              <a:lnSpc>
                <a:spcPct val="90000"/>
              </a:lnSpc>
              <a:spcBef>
                <a:spcPts val="1000"/>
              </a:spcBef>
              <a:spcAft>
                <a:spcPts val="0"/>
              </a:spcAft>
              <a:buClr>
                <a:schemeClr val="dk1"/>
              </a:buClr>
              <a:buSzPct val="100000"/>
              <a:buChar char="•"/>
            </a:pPr>
            <a:r>
              <a:rPr lang="en-US" sz="2400"/>
              <a:t>Result: long-term changes in weather patterns, Earth’s climate from place to place.</a:t>
            </a:r>
            <a:endParaRPr/>
          </a:p>
          <a:p>
            <a:pPr indent="-228600" lvl="0" marL="228600" rtl="0" algn="l">
              <a:lnSpc>
                <a:spcPct val="90000"/>
              </a:lnSpc>
              <a:spcBef>
                <a:spcPts val="1000"/>
              </a:spcBef>
              <a:spcAft>
                <a:spcPts val="0"/>
              </a:spcAft>
              <a:buClr>
                <a:srgbClr val="FF0000"/>
              </a:buClr>
              <a:buSzPct val="100000"/>
              <a:buChar char="•"/>
            </a:pPr>
            <a:r>
              <a:rPr b="1" lang="en-US" sz="2400">
                <a:solidFill>
                  <a:srgbClr val="FF0000"/>
                </a:solidFill>
              </a:rPr>
              <a:t>The warmest decade that was recorded was 2011-2020 </a:t>
            </a:r>
            <a:r>
              <a:rPr lang="en-US" sz="2400"/>
              <a:t>where the global average temperature reached 1.1°C above the pre-industrial levels in 2019 (https://ec.europa.eu/clima/change/causes_en). </a:t>
            </a:r>
            <a:endParaRPr/>
          </a:p>
          <a:p>
            <a:pPr indent="0" lvl="0" marL="0" rtl="0" algn="l">
              <a:lnSpc>
                <a:spcPct val="90000"/>
              </a:lnSpc>
              <a:spcBef>
                <a:spcPts val="1000"/>
              </a:spcBef>
              <a:spcAft>
                <a:spcPts val="0"/>
              </a:spcAft>
              <a:buClr>
                <a:schemeClr val="dk1"/>
              </a:buClr>
              <a:buSzPct val="100000"/>
              <a:buNone/>
            </a:pPr>
            <a:r>
              <a:rPr lang="en-US" sz="2400"/>
              <a:t>                                                                         </a:t>
            </a:r>
            <a:endParaRPr/>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a:p>
            <a:pPr indent="0" lvl="0" marL="0" rtl="0" algn="r">
              <a:lnSpc>
                <a:spcPct val="90000"/>
              </a:lnSpc>
              <a:spcBef>
                <a:spcPts val="1000"/>
              </a:spcBef>
              <a:spcAft>
                <a:spcPts val="0"/>
              </a:spcAft>
              <a:buClr>
                <a:schemeClr val="dk1"/>
              </a:buClr>
              <a:buSzPct val="100000"/>
              <a:buNone/>
            </a:pPr>
            <a:r>
              <a:t/>
            </a:r>
            <a:endParaRPr sz="2200"/>
          </a:p>
          <a:p>
            <a:pPr indent="0" lvl="0" marL="0" rtl="0" algn="r">
              <a:lnSpc>
                <a:spcPct val="90000"/>
              </a:lnSpc>
              <a:spcBef>
                <a:spcPts val="1000"/>
              </a:spcBef>
              <a:spcAft>
                <a:spcPts val="0"/>
              </a:spcAft>
              <a:buClr>
                <a:schemeClr val="dk1"/>
              </a:buClr>
              <a:buSzPct val="100000"/>
              <a:buNone/>
            </a:pPr>
            <a:r>
              <a:t/>
            </a:r>
            <a:endParaRPr sz="2200"/>
          </a:p>
          <a:p>
            <a:pPr indent="0" lvl="0" marL="0" rtl="0" algn="ctr">
              <a:lnSpc>
                <a:spcPct val="90000"/>
              </a:lnSpc>
              <a:spcBef>
                <a:spcPts val="1000"/>
              </a:spcBef>
              <a:spcAft>
                <a:spcPts val="0"/>
              </a:spcAft>
              <a:buClr>
                <a:schemeClr val="dk1"/>
              </a:buClr>
              <a:buSzPct val="100000"/>
              <a:buNone/>
            </a:pPr>
            <a:r>
              <a:rPr lang="en-US" sz="2200" u="sng"/>
              <a:t>Figure 1</a:t>
            </a:r>
            <a:r>
              <a:rPr lang="en-US" sz="2200"/>
              <a:t>: Global Land-Ocean Temperature Index</a:t>
            </a:r>
            <a:endParaRPr/>
          </a:p>
          <a:p>
            <a:pPr indent="0" lvl="0" marL="0" rtl="0" algn="ctr">
              <a:lnSpc>
                <a:spcPct val="90000"/>
              </a:lnSpc>
              <a:spcBef>
                <a:spcPts val="1000"/>
              </a:spcBef>
              <a:spcAft>
                <a:spcPts val="0"/>
              </a:spcAft>
              <a:buClr>
                <a:srgbClr val="7F7F7F"/>
              </a:buClr>
              <a:buSzPct val="100000"/>
              <a:buNone/>
            </a:pPr>
            <a:r>
              <a:rPr lang="en-US" sz="1500">
                <a:solidFill>
                  <a:srgbClr val="7F7F7F"/>
                </a:solidFill>
              </a:rPr>
              <a:t>(Source: https://climate.nasa.gov/vital-signs/global-temperature/)</a:t>
            </a:r>
            <a:endParaRPr/>
          </a:p>
        </p:txBody>
      </p:sp>
      <p:pic>
        <p:nvPicPr>
          <p:cNvPr id="173" name="Google Shape;173;p9"/>
          <p:cNvPicPr preferRelativeResize="0"/>
          <p:nvPr/>
        </p:nvPicPr>
        <p:blipFill rotWithShape="1">
          <a:blip r:embed="rId4">
            <a:alphaModFix/>
          </a:blip>
          <a:srcRect b="0" l="0" r="0" t="0"/>
          <a:stretch/>
        </p:blipFill>
        <p:spPr>
          <a:xfrm>
            <a:off x="3267075" y="3205867"/>
            <a:ext cx="4495800" cy="2286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0"/>
          <p:cNvSpPr txBox="1"/>
          <p:nvPr>
            <p:ph type="title"/>
          </p:nvPr>
        </p:nvSpPr>
        <p:spPr>
          <a:xfrm>
            <a:off x="209550" y="171276"/>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Causes for rising emissions</a:t>
            </a:r>
            <a:endParaRPr b="1" sz="2800" u="sng"/>
          </a:p>
        </p:txBody>
      </p:sp>
      <p:sp>
        <p:nvSpPr>
          <p:cNvPr id="179" name="Google Shape;179;p10"/>
          <p:cNvSpPr txBox="1"/>
          <p:nvPr>
            <p:ph idx="1" type="body"/>
          </p:nvPr>
        </p:nvSpPr>
        <p:spPr>
          <a:xfrm>
            <a:off x="209550" y="1253330"/>
            <a:ext cx="11568023" cy="484266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Burning coal, oil and gas. </a:t>
            </a:r>
            <a:endParaRPr/>
          </a:p>
          <a:p>
            <a:pPr indent="-228600" lvl="0" marL="228600" rtl="0" algn="l">
              <a:lnSpc>
                <a:spcPct val="90000"/>
              </a:lnSpc>
              <a:spcBef>
                <a:spcPts val="1000"/>
              </a:spcBef>
              <a:spcAft>
                <a:spcPts val="0"/>
              </a:spcAft>
              <a:buClr>
                <a:schemeClr val="dk1"/>
              </a:buClr>
              <a:buSzPts val="2800"/>
              <a:buChar char="•"/>
            </a:pPr>
            <a:r>
              <a:rPr lang="en-US"/>
              <a:t>Cutting down forests (deforestation). </a:t>
            </a:r>
            <a:endParaRPr/>
          </a:p>
          <a:p>
            <a:pPr indent="-228600" lvl="0" marL="228600" rtl="0" algn="l">
              <a:lnSpc>
                <a:spcPct val="90000"/>
              </a:lnSpc>
              <a:spcBef>
                <a:spcPts val="1000"/>
              </a:spcBef>
              <a:spcAft>
                <a:spcPts val="0"/>
              </a:spcAft>
              <a:buClr>
                <a:schemeClr val="dk1"/>
              </a:buClr>
              <a:buSzPts val="2800"/>
              <a:buChar char="•"/>
            </a:pPr>
            <a:r>
              <a:rPr lang="en-US"/>
              <a:t>Increasing livestock farming. </a:t>
            </a:r>
            <a:endParaRPr/>
          </a:p>
          <a:p>
            <a:pPr indent="-228600" lvl="0" marL="228600" rtl="0" algn="l">
              <a:lnSpc>
                <a:spcPct val="90000"/>
              </a:lnSpc>
              <a:spcBef>
                <a:spcPts val="1000"/>
              </a:spcBef>
              <a:spcAft>
                <a:spcPts val="0"/>
              </a:spcAft>
              <a:buClr>
                <a:schemeClr val="dk1"/>
              </a:buClr>
              <a:buSzPts val="2800"/>
              <a:buChar char="•"/>
            </a:pPr>
            <a:r>
              <a:rPr lang="en-US"/>
              <a:t>Fertilizers containing nitrogen.</a:t>
            </a:r>
            <a:endParaRPr/>
          </a:p>
          <a:p>
            <a:pPr indent="-228600" lvl="0" marL="228600" rtl="0" algn="l">
              <a:lnSpc>
                <a:spcPct val="90000"/>
              </a:lnSpc>
              <a:spcBef>
                <a:spcPts val="1000"/>
              </a:spcBef>
              <a:spcAft>
                <a:spcPts val="0"/>
              </a:spcAft>
              <a:buClr>
                <a:schemeClr val="dk1"/>
              </a:buClr>
              <a:buSzPts val="2800"/>
              <a:buChar char="•"/>
            </a:pPr>
            <a:r>
              <a:rPr lang="en-US"/>
              <a:t>Fluorinated gases.</a:t>
            </a:r>
            <a:endParaRPr/>
          </a:p>
          <a:p>
            <a:pPr indent="0" lvl="0" marL="0" rtl="0" algn="l">
              <a:lnSpc>
                <a:spcPct val="90000"/>
              </a:lnSpc>
              <a:spcBef>
                <a:spcPts val="1000"/>
              </a:spcBef>
              <a:spcAft>
                <a:spcPts val="0"/>
              </a:spcAft>
              <a:buClr>
                <a:schemeClr val="dk1"/>
              </a:buClr>
              <a:buSzPts val="2800"/>
              <a:buNone/>
            </a:pPr>
            <a:r>
              <a:t/>
            </a:r>
            <a:endParaRPr/>
          </a:p>
        </p:txBody>
      </p:sp>
      <p:pic>
        <p:nvPicPr>
          <p:cNvPr id="180" name="Google Shape;180;p10"/>
          <p:cNvPicPr preferRelativeResize="0"/>
          <p:nvPr/>
        </p:nvPicPr>
        <p:blipFill rotWithShape="1">
          <a:blip r:embed="rId3">
            <a:alphaModFix/>
          </a:blip>
          <a:srcRect b="0" l="0" r="0" t="0"/>
          <a:stretch/>
        </p:blipFill>
        <p:spPr>
          <a:xfrm>
            <a:off x="5932017" y="683229"/>
            <a:ext cx="6050433" cy="3383280"/>
          </a:xfrm>
          <a:prstGeom prst="rect">
            <a:avLst/>
          </a:prstGeom>
          <a:noFill/>
          <a:ln>
            <a:noFill/>
          </a:ln>
        </p:spPr>
      </p:pic>
      <p:sp>
        <p:nvSpPr>
          <p:cNvPr id="181" name="Google Shape;181;p10"/>
          <p:cNvSpPr txBox="1"/>
          <p:nvPr/>
        </p:nvSpPr>
        <p:spPr>
          <a:xfrm>
            <a:off x="466725" y="4276725"/>
            <a:ext cx="11515725"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2: </a:t>
            </a:r>
            <a:r>
              <a:rPr b="0" i="0" lang="en-US" sz="2200" u="none" cap="none" strike="noStrike">
                <a:solidFill>
                  <a:schemeClr val="dk1"/>
                </a:solidFill>
                <a:latin typeface="Calibri"/>
                <a:ea typeface="Calibri"/>
                <a:cs typeface="Calibri"/>
                <a:sym typeface="Calibri"/>
              </a:rPr>
              <a:t>Illustration of the change in global surface temperature relative to 1951-1980 average temperatures, with the year 2020 tying with 2016 for warmest on record </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a:t>
            </a:r>
            <a:r>
              <a:rPr b="0" i="0" lang="en-US" sz="1600" u="sng" cap="none" strike="noStrike">
                <a:solidFill>
                  <a:schemeClr val="dk1"/>
                </a:solidFill>
                <a:latin typeface="Calibri"/>
                <a:ea typeface="Calibri"/>
                <a:cs typeface="Calibri"/>
                <a:sym typeface="Calibri"/>
                <a:hlinkClick r:id="rId4">
                  <a:extLst>
                    <a:ext uri="{A12FA001-AC4F-418D-AE19-62706E023703}">
                      <ahyp:hlinkClr val="tx"/>
                    </a:ext>
                  </a:extLst>
                </a:hlinkClick>
              </a:rPr>
              <a:t>NASA's Goddard Institute for Space Studies</a:t>
            </a:r>
            <a:r>
              <a:rPr b="0" i="0" lang="en-US" sz="1600" u="sng" cap="none" strike="noStrike">
                <a:solidFill>
                  <a:schemeClr val="dk1"/>
                </a:solidFill>
                <a:latin typeface="Calibri"/>
                <a:ea typeface="Calibri"/>
                <a:cs typeface="Calibri"/>
                <a:sym typeface="Calibri"/>
              </a:rPr>
              <a:t>,</a:t>
            </a:r>
            <a:r>
              <a:rPr b="0" i="0" lang="en-US" sz="1600" u="none" cap="none" strike="noStrike">
                <a:solidFill>
                  <a:schemeClr val="dk1"/>
                </a:solidFill>
                <a:latin typeface="Calibri"/>
                <a:ea typeface="Calibri"/>
                <a:cs typeface="Calibri"/>
                <a:sym typeface="Calibri"/>
              </a:rPr>
              <a:t> </a:t>
            </a:r>
            <a:r>
              <a:rPr b="0" i="0" lang="en-US" sz="1400" u="none" cap="none" strike="noStrike">
                <a:solidFill>
                  <a:srgbClr val="7F7F7F"/>
                </a:solidFill>
                <a:latin typeface="Calibri"/>
                <a:ea typeface="Calibri"/>
                <a:cs typeface="Calibri"/>
                <a:sym typeface="Calibri"/>
              </a:rPr>
              <a:t>https://climate.nasa.gov/system/internal_resources/details/original/2385_temp-graph-012721.jpg)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1"/>
          <p:cNvSpPr txBox="1"/>
          <p:nvPr>
            <p:ph type="title"/>
          </p:nvPr>
        </p:nvSpPr>
        <p:spPr>
          <a:xfrm>
            <a:off x="247651" y="322709"/>
            <a:ext cx="11153886" cy="113373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Signs of climate change</a:t>
            </a:r>
            <a:endParaRPr b="1" sz="2800" u="sng">
              <a:solidFill>
                <a:srgbClr val="00B0F0"/>
              </a:solidFill>
            </a:endParaRPr>
          </a:p>
        </p:txBody>
      </p:sp>
      <p:sp>
        <p:nvSpPr>
          <p:cNvPr id="187" name="Google Shape;187;p11"/>
          <p:cNvSpPr txBox="1"/>
          <p:nvPr>
            <p:ph idx="2" type="body"/>
          </p:nvPr>
        </p:nvSpPr>
        <p:spPr>
          <a:xfrm>
            <a:off x="167699" y="1369766"/>
            <a:ext cx="5157787" cy="3684588"/>
          </a:xfrm>
          <a:prstGeom prst="rect">
            <a:avLst/>
          </a:prstGeom>
          <a:noFill/>
          <a:ln>
            <a:noFill/>
          </a:ln>
        </p:spPr>
        <p:txBody>
          <a:bodyPr anchorCtr="0" anchor="t" bIns="45700" lIns="91425" spcFirstLastPara="1" rIns="91425" wrap="square" tIns="45700">
            <a:normAutofit/>
          </a:bodyPr>
          <a:lstStyle/>
          <a:p>
            <a:pPr indent="-218122" lvl="0" marL="228600" rtl="0" algn="l">
              <a:lnSpc>
                <a:spcPct val="90000"/>
              </a:lnSpc>
              <a:spcBef>
                <a:spcPts val="0"/>
              </a:spcBef>
              <a:spcAft>
                <a:spcPts val="0"/>
              </a:spcAft>
              <a:buClr>
                <a:srgbClr val="FF0000"/>
              </a:buClr>
              <a:buSzPts val="2200"/>
              <a:buChar char="•"/>
            </a:pPr>
            <a:r>
              <a:rPr lang="en-US" sz="2200" u="sng">
                <a:solidFill>
                  <a:schemeClr val="hlink"/>
                </a:solidFill>
                <a:hlinkClick r:id="rId3"/>
              </a:rPr>
              <a:t>Higher temperatures</a:t>
            </a:r>
            <a:r>
              <a:rPr lang="en-US" sz="2200">
                <a:solidFill>
                  <a:srgbClr val="FF0000"/>
                </a:solidFill>
              </a:rPr>
              <a:t> </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4"/>
              </a:rPr>
              <a:t>Changing rain and snow patterns</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5"/>
              </a:rPr>
              <a:t>More droughts</a:t>
            </a:r>
            <a:endParaRPr/>
          </a:p>
          <a:p>
            <a:pPr indent="-218122" lvl="0" marL="228600" rtl="0" algn="l">
              <a:lnSpc>
                <a:spcPct val="90000"/>
              </a:lnSpc>
              <a:spcBef>
                <a:spcPts val="1000"/>
              </a:spcBef>
              <a:spcAft>
                <a:spcPts val="0"/>
              </a:spcAft>
              <a:buClr>
                <a:srgbClr val="FF0000"/>
              </a:buClr>
              <a:buSzPts val="2200"/>
              <a:buChar char="•"/>
            </a:pPr>
            <a:r>
              <a:rPr lang="en-US" sz="2200" u="sng">
                <a:solidFill>
                  <a:schemeClr val="hlink"/>
                </a:solidFill>
                <a:hlinkClick r:id="rId6"/>
              </a:rPr>
              <a:t>Shrinking sea ice</a:t>
            </a:r>
            <a:r>
              <a:rPr lang="en-US" sz="2200">
                <a:solidFill>
                  <a:srgbClr val="FF0000"/>
                </a:solidFill>
              </a:rPr>
              <a:t> </a:t>
            </a:r>
            <a:endParaRPr/>
          </a:p>
          <a:p>
            <a:pPr indent="0" lvl="0" marL="0" rtl="0" algn="l">
              <a:lnSpc>
                <a:spcPct val="90000"/>
              </a:lnSpc>
              <a:spcBef>
                <a:spcPts val="1000"/>
              </a:spcBef>
              <a:spcAft>
                <a:spcPts val="0"/>
              </a:spcAft>
              <a:buClr>
                <a:schemeClr val="dk1"/>
              </a:buClr>
              <a:buSzPts val="2800"/>
              <a:buNone/>
            </a:pPr>
            <a:r>
              <a:t/>
            </a:r>
            <a:endParaRPr>
              <a:solidFill>
                <a:srgbClr val="FF0000"/>
              </a:solidFill>
            </a:endParaRPr>
          </a:p>
          <a:p>
            <a:pPr indent="-50800" lvl="0" marL="228600" rtl="0" algn="l">
              <a:lnSpc>
                <a:spcPct val="90000"/>
              </a:lnSpc>
              <a:spcBef>
                <a:spcPts val="1000"/>
              </a:spcBef>
              <a:spcAft>
                <a:spcPts val="0"/>
              </a:spcAft>
              <a:buClr>
                <a:schemeClr val="dk1"/>
              </a:buClr>
              <a:buSzPts val="2800"/>
              <a:buNone/>
            </a:pPr>
            <a:r>
              <a:t/>
            </a:r>
            <a:endParaRPr>
              <a:solidFill>
                <a:srgbClr val="FF0000"/>
              </a:solidFill>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1400"/>
              <a:buNone/>
            </a:pPr>
            <a:r>
              <a:t/>
            </a:r>
            <a:endParaRPr sz="1400">
              <a:solidFill>
                <a:srgbClr val="7F7F7F"/>
              </a:solidFill>
            </a:endParaRPr>
          </a:p>
        </p:txBody>
      </p:sp>
      <p:pic>
        <p:nvPicPr>
          <p:cNvPr id="188" name="Google Shape;188;p11"/>
          <p:cNvPicPr preferRelativeResize="0"/>
          <p:nvPr/>
        </p:nvPicPr>
        <p:blipFill rotWithShape="1">
          <a:blip r:embed="rId7">
            <a:alphaModFix/>
          </a:blip>
          <a:srcRect b="0" l="0" r="0" t="0"/>
          <a:stretch/>
        </p:blipFill>
        <p:spPr>
          <a:xfrm>
            <a:off x="2183772" y="3429000"/>
            <a:ext cx="7281644" cy="1828800"/>
          </a:xfrm>
          <a:prstGeom prst="rect">
            <a:avLst/>
          </a:prstGeom>
          <a:noFill/>
          <a:ln>
            <a:noFill/>
          </a:ln>
        </p:spPr>
      </p:pic>
      <p:sp>
        <p:nvSpPr>
          <p:cNvPr id="189" name="Google Shape;189;p11"/>
          <p:cNvSpPr txBox="1"/>
          <p:nvPr/>
        </p:nvSpPr>
        <p:spPr>
          <a:xfrm>
            <a:off x="3561810" y="5357927"/>
            <a:ext cx="11515725"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3: </a:t>
            </a:r>
            <a:r>
              <a:rPr b="0" i="0" lang="en-US" sz="2200" u="none" cap="none" strike="noStrike">
                <a:solidFill>
                  <a:schemeClr val="dk1"/>
                </a:solidFill>
                <a:latin typeface="Calibri"/>
                <a:ea typeface="Calibri"/>
                <a:cs typeface="Calibri"/>
                <a:sym typeface="Calibri"/>
              </a:rPr>
              <a:t>The signs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https://archive.epa.gov/climatechange/kids/impacts/signs/index.html</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90" name="Google Shape;190;p11"/>
          <p:cNvSpPr txBox="1"/>
          <p:nvPr/>
        </p:nvSpPr>
        <p:spPr>
          <a:xfrm>
            <a:off x="4531300" y="1367932"/>
            <a:ext cx="4253134" cy="3684588"/>
          </a:xfrm>
          <a:prstGeom prst="rect">
            <a:avLst/>
          </a:prstGeom>
          <a:noFill/>
          <a:ln>
            <a:noFill/>
          </a:ln>
        </p:spPr>
        <p:txBody>
          <a:bodyPr anchorCtr="0" anchor="t" bIns="45700" lIns="91425" spcFirstLastPara="1" rIns="91425" wrap="square" tIns="45700">
            <a:normAutofit/>
          </a:bodyPr>
          <a:lstStyle/>
          <a:p>
            <a:pPr indent="-218122" lvl="0" marL="228600" marR="0" rtl="0" algn="l">
              <a:lnSpc>
                <a:spcPct val="90000"/>
              </a:lnSpc>
              <a:spcBef>
                <a:spcPts val="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8"/>
              </a:rPr>
              <a:t>Warmer oceans</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9"/>
              </a:rPr>
              <a:t>Rising sea level</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0"/>
              </a:rPr>
              <a:t>Wilder weather</a:t>
            </a:r>
            <a:endParaRPr b="0" i="0" sz="1400" u="none" cap="none" strike="noStrike">
              <a:solidFill>
                <a:srgbClr val="000000"/>
              </a:solidFill>
              <a:latin typeface="Arial"/>
              <a:ea typeface="Arial"/>
              <a:cs typeface="Arial"/>
              <a:sym typeface="Arial"/>
            </a:endParaRPr>
          </a:p>
          <a:p>
            <a:pPr indent="-218122" lvl="0" marL="228600" marR="0" rtl="0" algn="l">
              <a:lnSpc>
                <a:spcPct val="90000"/>
              </a:lnSpc>
              <a:spcBef>
                <a:spcPts val="1000"/>
              </a:spcBef>
              <a:spcAft>
                <a:spcPts val="0"/>
              </a:spcAft>
              <a:buClr>
                <a:srgbClr val="FF0000"/>
              </a:buClr>
              <a:buSzPts val="2200"/>
              <a:buFont typeface="Arial"/>
              <a:buChar char="•"/>
            </a:pPr>
            <a:r>
              <a:rPr b="0" i="0" lang="en-US" sz="2200" u="none" cap="none" strike="noStrike">
                <a:solidFill>
                  <a:srgbClr val="FF0000"/>
                </a:solidFill>
                <a:latin typeface="Calibri"/>
                <a:ea typeface="Calibri"/>
                <a:cs typeface="Calibri"/>
                <a:sym typeface="Calibri"/>
              </a:rPr>
              <a:t>Increase </a:t>
            </a:r>
            <a:r>
              <a:rPr b="0" i="0" lang="en-US" sz="2200" u="sng" cap="none" strike="noStrike">
                <a:solidFill>
                  <a:srgbClr val="FF0000"/>
                </a:solidFill>
                <a:latin typeface="Calibri"/>
                <a:ea typeface="Calibri"/>
                <a:cs typeface="Calibri"/>
                <a:sym typeface="Calibri"/>
                <a:hlinkClick r:id="rId11">
                  <a:extLst>
                    <a:ext uri="{A12FA001-AC4F-418D-AE19-62706E023703}">
                      <ahyp:hlinkClr val="tx"/>
                    </a:ext>
                  </a:extLst>
                </a:hlinkClick>
              </a:rPr>
              <a:t>ocean acidity</a:t>
            </a:r>
            <a:endParaRPr b="0" i="0" sz="22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76200" lvl="1" marL="685800" marR="0" rtl="0" algn="l">
              <a:lnSpc>
                <a:spcPct val="90000"/>
              </a:lnSpc>
              <a:spcBef>
                <a:spcPts val="5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91" name="Google Shape;191;p11"/>
          <p:cNvSpPr txBox="1"/>
          <p:nvPr/>
        </p:nvSpPr>
        <p:spPr>
          <a:xfrm>
            <a:off x="8562644" y="1367932"/>
            <a:ext cx="4253134" cy="3684588"/>
          </a:xfrm>
          <a:prstGeom prst="rect">
            <a:avLst/>
          </a:prstGeom>
          <a:noFill/>
          <a:ln>
            <a:noFill/>
          </a:ln>
        </p:spPr>
        <p:txBody>
          <a:bodyPr anchorCtr="0" anchor="t" bIns="45700" lIns="91425" spcFirstLastPara="1" rIns="91425" wrap="square" tIns="45700">
            <a:normAutofit/>
          </a:bodyPr>
          <a:lstStyle/>
          <a:p>
            <a:pPr indent="-207645" lvl="0" marL="228600" marR="0" rtl="0" algn="l">
              <a:lnSpc>
                <a:spcPct val="90000"/>
              </a:lnSpc>
              <a:spcBef>
                <a:spcPts val="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2"/>
              </a:rPr>
              <a:t>Melting glaciers</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3"/>
              </a:rPr>
              <a:t>Less snowpack</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sng" cap="none" strike="noStrike">
                <a:solidFill>
                  <a:schemeClr val="hlink"/>
                </a:solidFill>
                <a:latin typeface="Calibri"/>
                <a:ea typeface="Calibri"/>
                <a:cs typeface="Calibri"/>
                <a:sym typeface="Calibri"/>
                <a:hlinkClick r:id="rId14"/>
              </a:rPr>
              <a:t>Thawing permafrost</a:t>
            </a:r>
            <a:endParaRPr b="0" i="0" sz="1400" u="none" cap="none" strike="noStrike">
              <a:solidFill>
                <a:srgbClr val="000000"/>
              </a:solidFill>
              <a:latin typeface="Arial"/>
              <a:ea typeface="Arial"/>
              <a:cs typeface="Arial"/>
              <a:sym typeface="Arial"/>
            </a:endParaRPr>
          </a:p>
          <a:p>
            <a:pPr indent="-207645" lvl="0" marL="228600" marR="0" rtl="0" algn="l">
              <a:lnSpc>
                <a:spcPct val="90000"/>
              </a:lnSpc>
              <a:spcBef>
                <a:spcPts val="1000"/>
              </a:spcBef>
              <a:spcAft>
                <a:spcPts val="0"/>
              </a:spcAft>
              <a:buClr>
                <a:srgbClr val="FF0000"/>
              </a:buClr>
              <a:buSzPts val="2200"/>
              <a:buFont typeface="Arial"/>
              <a:buChar char="•"/>
            </a:pPr>
            <a:r>
              <a:rPr b="0" i="0" lang="en-US" sz="2200" u="none" cap="none" strike="noStrike">
                <a:solidFill>
                  <a:srgbClr val="FF0000"/>
                </a:solidFill>
                <a:latin typeface="Calibri"/>
                <a:ea typeface="Calibri"/>
                <a:cs typeface="Calibri"/>
                <a:sym typeface="Calibri"/>
              </a:rPr>
              <a:t>Ocean </a:t>
            </a:r>
            <a:r>
              <a:rPr b="0" i="0" lang="en-US" sz="2200" u="sng" cap="none" strike="noStrike">
                <a:solidFill>
                  <a:srgbClr val="FF0000"/>
                </a:solidFill>
                <a:latin typeface="Calibri"/>
                <a:ea typeface="Calibri"/>
                <a:cs typeface="Calibri"/>
                <a:sym typeface="Calibri"/>
                <a:hlinkClick r:id="rId15">
                  <a:extLst>
                    <a:ext uri="{A12FA001-AC4F-418D-AE19-62706E023703}">
                      <ahyp:hlinkClr val="tx"/>
                    </a:ext>
                  </a:extLst>
                </a:hlinkClick>
              </a:rPr>
              <a:t>deoxygenation</a:t>
            </a:r>
            <a:endParaRPr b="0" i="0" sz="22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rgbClr val="FF0000"/>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2"/>
          <p:cNvSpPr txBox="1"/>
          <p:nvPr>
            <p:ph type="title"/>
          </p:nvPr>
        </p:nvSpPr>
        <p:spPr>
          <a:xfrm>
            <a:off x="123825" y="223868"/>
            <a:ext cx="10515600" cy="117630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Effects of climate change</a:t>
            </a:r>
            <a:endParaRPr/>
          </a:p>
        </p:txBody>
      </p:sp>
      <p:sp>
        <p:nvSpPr>
          <p:cNvPr id="197" name="Google Shape;197;p12"/>
          <p:cNvSpPr txBox="1"/>
          <p:nvPr>
            <p:ph idx="1" type="body"/>
          </p:nvPr>
        </p:nvSpPr>
        <p:spPr>
          <a:xfrm>
            <a:off x="172707" y="1400176"/>
            <a:ext cx="5208918" cy="4791074"/>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en-US" sz="2400" u="sng">
                <a:solidFill>
                  <a:schemeClr val="hlink"/>
                </a:solidFill>
                <a:hlinkClick r:id="rId3"/>
              </a:rPr>
              <a:t>The Intergovernmental Panel on Climate Change </a:t>
            </a:r>
            <a:r>
              <a:rPr lang="en-US" sz="2400"/>
              <a:t>(IPCC) estimates a temperature rise of 2.5 to 10 degrees Fahrenheit over the next century (1 Celsius = 32 Fahrenheit).</a:t>
            </a:r>
            <a:endParaRPr/>
          </a:p>
          <a:p>
            <a:pPr indent="0" lvl="0" marL="0" rtl="0" algn="l">
              <a:lnSpc>
                <a:spcPct val="90000"/>
              </a:lnSpc>
              <a:spcBef>
                <a:spcPts val="1000"/>
              </a:spcBef>
              <a:spcAft>
                <a:spcPts val="0"/>
              </a:spcAft>
              <a:buClr>
                <a:schemeClr val="dk1"/>
              </a:buClr>
              <a:buSzPct val="100000"/>
              <a:buNone/>
            </a:pPr>
            <a:r>
              <a:t/>
            </a:r>
            <a:endParaRPr sz="2400"/>
          </a:p>
          <a:p>
            <a:pPr indent="-228600" lvl="0" marL="228600" rtl="0" algn="l">
              <a:lnSpc>
                <a:spcPct val="90000"/>
              </a:lnSpc>
              <a:spcBef>
                <a:spcPts val="1000"/>
              </a:spcBef>
              <a:spcAft>
                <a:spcPts val="0"/>
              </a:spcAft>
              <a:buClr>
                <a:schemeClr val="dk1"/>
              </a:buClr>
              <a:buSzPct val="100000"/>
              <a:buChar char="•"/>
            </a:pPr>
            <a:r>
              <a:rPr lang="en-US" sz="2400"/>
              <a:t>According to IPCC, the extent of climate change effects on individual regions will vary over time and with the ability of different societal and environmental systems to mitigate or adapt to change.</a:t>
            </a:r>
            <a:endParaRPr/>
          </a:p>
          <a:p>
            <a:pPr indent="0" lvl="0" marL="0" rtl="0" algn="l">
              <a:lnSpc>
                <a:spcPct val="90000"/>
              </a:lnSpc>
              <a:spcBef>
                <a:spcPts val="1000"/>
              </a:spcBef>
              <a:spcAft>
                <a:spcPts val="0"/>
              </a:spcAft>
              <a:buClr>
                <a:schemeClr val="dk1"/>
              </a:buClr>
              <a:buSzPct val="100000"/>
              <a:buNone/>
            </a:pPr>
            <a:r>
              <a:t/>
            </a:r>
            <a:endParaRPr sz="2400"/>
          </a:p>
          <a:p>
            <a:pPr indent="-228600" lvl="0" marL="228600" rtl="0" algn="l">
              <a:lnSpc>
                <a:spcPct val="90000"/>
              </a:lnSpc>
              <a:spcBef>
                <a:spcPts val="1000"/>
              </a:spcBef>
              <a:spcAft>
                <a:spcPts val="0"/>
              </a:spcAft>
              <a:buClr>
                <a:schemeClr val="dk1"/>
              </a:buClr>
              <a:buSzPct val="100000"/>
              <a:buChar char="•"/>
            </a:pPr>
            <a:r>
              <a:rPr lang="en-US" sz="2400"/>
              <a:t>The IPCC predicts that increases in global mean temperature of less than 1 to 3 degrees Celsius above 1990 levels will produce beneficial impacts in some regions and harmful ones in others. </a:t>
            </a:r>
            <a:endParaRPr/>
          </a:p>
          <a:p>
            <a:pPr indent="0" lvl="0" marL="0" rtl="0" algn="l">
              <a:lnSpc>
                <a:spcPct val="90000"/>
              </a:lnSpc>
              <a:spcBef>
                <a:spcPts val="1000"/>
              </a:spcBef>
              <a:spcAft>
                <a:spcPts val="0"/>
              </a:spcAft>
              <a:buClr>
                <a:schemeClr val="dk1"/>
              </a:buClr>
              <a:buSzPct val="100000"/>
              <a:buNone/>
            </a:pPr>
            <a:r>
              <a:t/>
            </a:r>
            <a:endParaRPr/>
          </a:p>
        </p:txBody>
      </p:sp>
      <p:pic>
        <p:nvPicPr>
          <p:cNvPr id="198" name="Google Shape;198;p12"/>
          <p:cNvPicPr preferRelativeResize="0"/>
          <p:nvPr/>
        </p:nvPicPr>
        <p:blipFill rotWithShape="1">
          <a:blip r:embed="rId4">
            <a:alphaModFix/>
          </a:blip>
          <a:srcRect b="0" l="0" r="0" t="0"/>
          <a:stretch/>
        </p:blipFill>
        <p:spPr>
          <a:xfrm>
            <a:off x="5826855" y="972197"/>
            <a:ext cx="5852160" cy="3291840"/>
          </a:xfrm>
          <a:prstGeom prst="rect">
            <a:avLst/>
          </a:prstGeom>
          <a:noFill/>
          <a:ln>
            <a:noFill/>
          </a:ln>
        </p:spPr>
      </p:pic>
      <p:sp>
        <p:nvSpPr>
          <p:cNvPr id="199" name="Google Shape;199;p12"/>
          <p:cNvSpPr txBox="1"/>
          <p:nvPr/>
        </p:nvSpPr>
        <p:spPr>
          <a:xfrm>
            <a:off x="5831347" y="4455737"/>
            <a:ext cx="585216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4: </a:t>
            </a:r>
            <a:r>
              <a:rPr b="0" i="0" lang="en-US" sz="2200" u="none" cap="none" strike="noStrike">
                <a:solidFill>
                  <a:schemeClr val="dk1"/>
                </a:solidFill>
                <a:latin typeface="Calibri"/>
                <a:ea typeface="Calibri"/>
                <a:cs typeface="Calibri"/>
                <a:sym typeface="Calibri"/>
              </a:rPr>
              <a:t>Future temperatures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https://pulse.ncpolicywatch.org/2021/08/09/ipcc-report-on-climate-change-a-reality-check-and-that-reality-is-grim/#sthash.JccNvc5z.dpbs)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3"/>
          <p:cNvSpPr txBox="1"/>
          <p:nvPr>
            <p:ph type="title"/>
          </p:nvPr>
        </p:nvSpPr>
        <p:spPr>
          <a:xfrm>
            <a:off x="219075" y="271204"/>
            <a:ext cx="10515600" cy="9384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Climate change consequences</a:t>
            </a:r>
            <a:endParaRPr/>
          </a:p>
        </p:txBody>
      </p:sp>
      <p:sp>
        <p:nvSpPr>
          <p:cNvPr id="205" name="Google Shape;205;p13"/>
          <p:cNvSpPr txBox="1"/>
          <p:nvPr>
            <p:ph idx="1" type="body"/>
          </p:nvPr>
        </p:nvSpPr>
        <p:spPr>
          <a:xfrm>
            <a:off x="114300" y="1209676"/>
            <a:ext cx="5715000" cy="4495799"/>
          </a:xfrm>
          <a:prstGeom prst="rect">
            <a:avLst/>
          </a:prstGeom>
          <a:noFill/>
          <a:ln>
            <a:noFill/>
          </a:ln>
        </p:spPr>
        <p:txBody>
          <a:bodyPr anchorCtr="0" anchor="t" bIns="45700" lIns="91425" spcFirstLastPara="1" rIns="91425" wrap="square" tIns="45700">
            <a:normAutofit fontScale="40000" lnSpcReduction="20000"/>
          </a:bodyPr>
          <a:lstStyle/>
          <a:p>
            <a:pPr indent="-200025" lvl="0" marL="228600" rtl="0" algn="l">
              <a:lnSpc>
                <a:spcPct val="90000"/>
              </a:lnSpc>
              <a:spcBef>
                <a:spcPts val="0"/>
              </a:spcBef>
              <a:spcAft>
                <a:spcPts val="0"/>
              </a:spcAft>
              <a:buClr>
                <a:srgbClr val="FF0000"/>
              </a:buClr>
              <a:buSzPct val="100000"/>
              <a:buChar char="•"/>
            </a:pPr>
            <a:r>
              <a:rPr lang="en-US" sz="6000">
                <a:solidFill>
                  <a:srgbClr val="FF0000"/>
                </a:solidFill>
              </a:rPr>
              <a:t>Ecosystem degradation </a:t>
            </a:r>
            <a:r>
              <a:rPr lang="en-US" sz="6000"/>
              <a:t>(flora and fauna) </a:t>
            </a:r>
            <a:endParaRPr/>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rgbClr val="FF0000"/>
              </a:buClr>
              <a:buSzPct val="100000"/>
              <a:buChar char="•"/>
            </a:pPr>
            <a:r>
              <a:rPr lang="en-US" sz="6000" u="sng">
                <a:solidFill>
                  <a:schemeClr val="hlink"/>
                </a:solidFill>
                <a:hlinkClick r:id="rId3"/>
              </a:rPr>
              <a:t>Species extinction</a:t>
            </a:r>
            <a:endParaRPr sz="6000"/>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chemeClr val="dk1"/>
              </a:buClr>
              <a:buSzPct val="100000"/>
              <a:buChar char="•"/>
            </a:pPr>
            <a:r>
              <a:rPr lang="en-US" sz="6000"/>
              <a:t>Intensive and aggressive </a:t>
            </a:r>
            <a:r>
              <a:rPr lang="en-US" sz="6000">
                <a:solidFill>
                  <a:srgbClr val="FF0000"/>
                </a:solidFill>
              </a:rPr>
              <a:t>weather patterns </a:t>
            </a:r>
            <a:r>
              <a:rPr lang="en-US" sz="6000"/>
              <a:t>with more energy</a:t>
            </a:r>
            <a:endParaRPr/>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chemeClr val="dk1"/>
              </a:buClr>
              <a:buSzPct val="100000"/>
              <a:buChar char="•"/>
            </a:pPr>
            <a:r>
              <a:rPr lang="en-US" sz="6000"/>
              <a:t>Rise in </a:t>
            </a:r>
            <a:r>
              <a:rPr lang="en-US" sz="6000">
                <a:solidFill>
                  <a:srgbClr val="FF0000"/>
                </a:solidFill>
              </a:rPr>
              <a:t>ocean levels and coastal erosion rates</a:t>
            </a:r>
            <a:endParaRPr sz="6000"/>
          </a:p>
          <a:p>
            <a:pPr indent="0" lvl="0" marL="0" rtl="0" algn="l">
              <a:lnSpc>
                <a:spcPct val="90000"/>
              </a:lnSpc>
              <a:spcBef>
                <a:spcPts val="1000"/>
              </a:spcBef>
              <a:spcAft>
                <a:spcPts val="0"/>
              </a:spcAft>
              <a:buClr>
                <a:schemeClr val="dk1"/>
              </a:buClr>
              <a:buSzPct val="100000"/>
              <a:buNone/>
            </a:pPr>
            <a:r>
              <a:t/>
            </a:r>
            <a:endParaRPr sz="6000"/>
          </a:p>
          <a:p>
            <a:pPr indent="-200025" lvl="0" marL="228600" rtl="0" algn="l">
              <a:lnSpc>
                <a:spcPct val="90000"/>
              </a:lnSpc>
              <a:spcBef>
                <a:spcPts val="1000"/>
              </a:spcBef>
              <a:spcAft>
                <a:spcPts val="0"/>
              </a:spcAft>
              <a:buClr>
                <a:srgbClr val="FF0000"/>
              </a:buClr>
              <a:buSzPct val="100000"/>
              <a:buChar char="•"/>
            </a:pPr>
            <a:r>
              <a:rPr lang="en-US" sz="6000">
                <a:solidFill>
                  <a:srgbClr val="FF0000"/>
                </a:solidFill>
              </a:rPr>
              <a:t>Under</a:t>
            </a:r>
            <a:r>
              <a:rPr lang="en-US" sz="6000"/>
              <a:t> </a:t>
            </a:r>
            <a:r>
              <a:rPr lang="en-US" sz="6000">
                <a:solidFill>
                  <a:srgbClr val="FF0000"/>
                </a:solidFill>
              </a:rPr>
              <a:t>threat</a:t>
            </a:r>
            <a:r>
              <a:rPr lang="en-US" sz="6000"/>
              <a:t>: Forest areas (eg. rainforests), coral reefs, and biodiversity (e.g. corals, insects, mammals), etc.</a:t>
            </a:r>
            <a:endParaRPr/>
          </a:p>
          <a:p>
            <a:pPr indent="0" lvl="0" marL="0" rtl="0" algn="l">
              <a:lnSpc>
                <a:spcPct val="90000"/>
              </a:lnSpc>
              <a:spcBef>
                <a:spcPts val="1000"/>
              </a:spcBef>
              <a:spcAft>
                <a:spcPts val="0"/>
              </a:spcAft>
              <a:buClr>
                <a:schemeClr val="dk1"/>
              </a:buClr>
              <a:buSzPct val="100000"/>
              <a:buNone/>
            </a:pPr>
            <a:r>
              <a:t/>
            </a:r>
            <a:endParaRPr/>
          </a:p>
        </p:txBody>
      </p:sp>
      <p:sp>
        <p:nvSpPr>
          <p:cNvPr id="206" name="Google Shape;206;p13"/>
          <p:cNvSpPr/>
          <p:nvPr/>
        </p:nvSpPr>
        <p:spPr>
          <a:xfrm>
            <a:off x="390525" y="5711070"/>
            <a:ext cx="414703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https://ec.europa.eu/clima/change/consequences_en)</a:t>
            </a:r>
            <a:endParaRPr b="0" i="0" sz="1400" u="none" cap="none" strike="noStrike">
              <a:solidFill>
                <a:srgbClr val="000000"/>
              </a:solidFill>
              <a:latin typeface="Arial"/>
              <a:ea typeface="Arial"/>
              <a:cs typeface="Arial"/>
              <a:sym typeface="Arial"/>
            </a:endParaRPr>
          </a:p>
        </p:txBody>
      </p:sp>
      <p:pic>
        <p:nvPicPr>
          <p:cNvPr id="207" name="Google Shape;207;p13"/>
          <p:cNvPicPr preferRelativeResize="0"/>
          <p:nvPr>
            <p:ph idx="2" type="body"/>
          </p:nvPr>
        </p:nvPicPr>
        <p:blipFill rotWithShape="1">
          <a:blip r:embed="rId4">
            <a:alphaModFix/>
          </a:blip>
          <a:srcRect b="0" l="0" r="0" t="0"/>
          <a:stretch/>
        </p:blipFill>
        <p:spPr>
          <a:xfrm>
            <a:off x="7150327" y="597257"/>
            <a:ext cx="4047619" cy="4047619"/>
          </a:xfrm>
          <a:prstGeom prst="rect">
            <a:avLst/>
          </a:prstGeom>
          <a:noFill/>
          <a:ln>
            <a:noFill/>
          </a:ln>
        </p:spPr>
      </p:pic>
      <p:sp>
        <p:nvSpPr>
          <p:cNvPr id="208" name="Google Shape;208;p13"/>
          <p:cNvSpPr txBox="1"/>
          <p:nvPr/>
        </p:nvSpPr>
        <p:spPr>
          <a:xfrm>
            <a:off x="6745745" y="4707598"/>
            <a:ext cx="485678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5: </a:t>
            </a:r>
            <a:r>
              <a:rPr b="0" i="0" lang="en-US" sz="2200" u="none" cap="none" strike="noStrike">
                <a:solidFill>
                  <a:schemeClr val="dk1"/>
                </a:solidFill>
                <a:latin typeface="Calibri"/>
                <a:ea typeface="Calibri"/>
                <a:cs typeface="Calibri"/>
                <a:sym typeface="Calibri"/>
              </a:rPr>
              <a:t>Climate risks, extreme events and related impacts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https://public.wmo.int/en/media/press-release/state-of-climate-2018-shows-accelerating-climate-change-impacts)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4"/>
          <p:cNvSpPr txBox="1"/>
          <p:nvPr>
            <p:ph idx="1" type="body"/>
          </p:nvPr>
        </p:nvSpPr>
        <p:spPr>
          <a:xfrm>
            <a:off x="85725" y="711200"/>
            <a:ext cx="5743575" cy="5270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Climate change and extreme weather events (such as hurricanes, floods and fires) have a </a:t>
            </a:r>
            <a:r>
              <a:rPr b="1" lang="en-US" sz="2400">
                <a:solidFill>
                  <a:srgbClr val="FF0000"/>
                </a:solidFill>
              </a:rPr>
              <a:t>direct impact </a:t>
            </a:r>
            <a:r>
              <a:rPr lang="en-US" sz="2400"/>
              <a:t>on 70% of all economic sectors worldwide </a:t>
            </a:r>
            <a:r>
              <a:rPr lang="en-US" sz="1600">
                <a:solidFill>
                  <a:srgbClr val="A5A5A5"/>
                </a:solidFill>
              </a:rPr>
              <a:t>(Smerdon J., 2018).</a:t>
            </a:r>
            <a:endParaRPr sz="1600">
              <a:solidFill>
                <a:srgbClr val="A5A5A5"/>
              </a:solidFill>
            </a:endParaRPr>
          </a:p>
          <a:p>
            <a:pPr indent="-228600" lvl="0" marL="228600" rtl="0" algn="l">
              <a:lnSpc>
                <a:spcPct val="90000"/>
              </a:lnSpc>
              <a:spcBef>
                <a:spcPts val="1000"/>
              </a:spcBef>
              <a:spcAft>
                <a:spcPts val="0"/>
              </a:spcAft>
              <a:buClr>
                <a:schemeClr val="dk1"/>
              </a:buClr>
              <a:buSzPts val="2400"/>
              <a:buChar char="•"/>
            </a:pPr>
            <a:r>
              <a:rPr lang="en-US" sz="2400"/>
              <a:t>According to an </a:t>
            </a:r>
            <a:r>
              <a:rPr lang="en-US" sz="2400" u="sng">
                <a:solidFill>
                  <a:srgbClr val="00B0F0"/>
                </a:solidFill>
                <a:hlinkClick r:id="rId3">
                  <a:extLst>
                    <a:ext uri="{A12FA001-AC4F-418D-AE19-62706E023703}">
                      <ahyp:hlinkClr val="tx"/>
                    </a:ext>
                  </a:extLst>
                </a:hlinkClick>
              </a:rPr>
              <a:t>article by Deloitte </a:t>
            </a:r>
            <a:r>
              <a:rPr lang="en-US" sz="2400"/>
              <a:t>“Central banks and other supervisory authorities are considering climate change as </a:t>
            </a:r>
            <a:r>
              <a:rPr lang="en-US" sz="2400">
                <a:solidFill>
                  <a:srgbClr val="FF0000"/>
                </a:solidFill>
              </a:rPr>
              <a:t>a risk to financial stability</a:t>
            </a:r>
            <a:r>
              <a:rPr lang="en-US" sz="2400"/>
              <a:t>” while “the climate change creates a series of new business risks, such as the operational impacts of extreme weather events, or supply shortages caused by water scarcity, changes in technologies, markets and regulation that can increase business costs or affect asset values”.  </a:t>
            </a:r>
            <a:endParaRPr/>
          </a:p>
        </p:txBody>
      </p:sp>
      <p:pic>
        <p:nvPicPr>
          <p:cNvPr id="214" name="Google Shape;214;p14"/>
          <p:cNvPicPr preferRelativeResize="0"/>
          <p:nvPr/>
        </p:nvPicPr>
        <p:blipFill rotWithShape="1">
          <a:blip r:embed="rId4">
            <a:alphaModFix/>
          </a:blip>
          <a:srcRect b="0" l="0" r="0" t="0"/>
          <a:stretch/>
        </p:blipFill>
        <p:spPr>
          <a:xfrm>
            <a:off x="7135513" y="1019175"/>
            <a:ext cx="3865642" cy="2743200"/>
          </a:xfrm>
          <a:prstGeom prst="rect">
            <a:avLst/>
          </a:prstGeom>
          <a:noFill/>
          <a:ln>
            <a:noFill/>
          </a:ln>
        </p:spPr>
      </p:pic>
      <p:sp>
        <p:nvSpPr>
          <p:cNvPr id="215" name="Google Shape;215;p14"/>
          <p:cNvSpPr txBox="1"/>
          <p:nvPr/>
        </p:nvSpPr>
        <p:spPr>
          <a:xfrm>
            <a:off x="5924550" y="3957638"/>
            <a:ext cx="6656686"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6: </a:t>
            </a:r>
            <a:r>
              <a:rPr b="0" i="0" lang="en-US" sz="2200" u="none" cap="none" strike="noStrike">
                <a:solidFill>
                  <a:schemeClr val="dk1"/>
                </a:solidFill>
                <a:latin typeface="Calibri"/>
                <a:ea typeface="Calibri"/>
                <a:cs typeface="Calibri"/>
                <a:sym typeface="Calibri"/>
              </a:rPr>
              <a:t>Causes and Effects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600"/>
              <a:buFont typeface="Arial"/>
              <a:buNone/>
            </a:pPr>
            <a:r>
              <a:rPr b="0" i="0" lang="en-US" sz="1600" u="none" cap="none" strike="noStrike">
                <a:solidFill>
                  <a:srgbClr val="A5A5A5"/>
                </a:solidFill>
                <a:latin typeface="Calibri"/>
                <a:ea typeface="Calibri"/>
                <a:cs typeface="Calibri"/>
                <a:sym typeface="Calibri"/>
              </a:rPr>
              <a:t>(Source: </a:t>
            </a:r>
            <a:r>
              <a:rPr b="0" i="0" lang="en-US" sz="1600" u="sng" cap="none" strike="noStrike">
                <a:solidFill>
                  <a:srgbClr val="A5A5A5"/>
                </a:solidFill>
                <a:latin typeface="Calibri"/>
                <a:ea typeface="Calibri"/>
                <a:cs typeface="Calibri"/>
                <a:sym typeface="Calibri"/>
              </a:rPr>
              <a:t>https://www.globalgiving.org/learn/cost-to-end-climate-change/</a:t>
            </a:r>
            <a:r>
              <a:rPr b="0" i="0" lang="en-US" sz="16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15"/>
          <p:cNvPicPr preferRelativeResize="0"/>
          <p:nvPr>
            <p:ph idx="1" type="body"/>
          </p:nvPr>
        </p:nvPicPr>
        <p:blipFill rotWithShape="1">
          <a:blip r:embed="rId3">
            <a:alphaModFix/>
          </a:blip>
          <a:srcRect b="0" l="0" r="0" t="0"/>
          <a:stretch/>
        </p:blipFill>
        <p:spPr>
          <a:xfrm>
            <a:off x="756007" y="617927"/>
            <a:ext cx="4259100" cy="4351200"/>
          </a:xfrm>
          <a:prstGeom prst="rect">
            <a:avLst/>
          </a:prstGeom>
          <a:noFill/>
          <a:ln>
            <a:noFill/>
          </a:ln>
        </p:spPr>
      </p:pic>
      <p:sp>
        <p:nvSpPr>
          <p:cNvPr id="221" name="Google Shape;221;p15"/>
          <p:cNvSpPr txBox="1"/>
          <p:nvPr/>
        </p:nvSpPr>
        <p:spPr>
          <a:xfrm>
            <a:off x="6391275" y="895352"/>
            <a:ext cx="5315100" cy="4351200"/>
          </a:xfrm>
          <a:prstGeom prst="rect">
            <a:avLst/>
          </a:prstGeom>
          <a:noFill/>
          <a:ln>
            <a:noFill/>
          </a:ln>
        </p:spPr>
        <p:txBody>
          <a:bodyPr anchorCtr="0" anchor="t" bIns="45700" lIns="91425" spcFirstLastPara="1" rIns="91425" wrap="square" tIns="45700">
            <a:normAutofit fontScale="32500" lnSpcReduction="20000"/>
          </a:bodyPr>
          <a:lstStyle/>
          <a:p>
            <a:pPr indent="-228600" lvl="0" marL="228600" marR="0" rtl="0" algn="l">
              <a:lnSpc>
                <a:spcPct val="90000"/>
              </a:lnSpc>
              <a:spcBef>
                <a:spcPts val="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Risks for </a:t>
            </a:r>
            <a:r>
              <a:rPr b="0" i="0" lang="en-US" sz="6000" u="none" cap="none" strike="noStrike">
                <a:solidFill>
                  <a:srgbClr val="FF0000"/>
                </a:solidFill>
                <a:latin typeface="Calibri"/>
                <a:ea typeface="Calibri"/>
                <a:cs typeface="Calibri"/>
                <a:sym typeface="Calibri"/>
              </a:rPr>
              <a:t>human health</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Costs for </a:t>
            </a:r>
            <a:r>
              <a:rPr b="0" i="0" lang="en-US" sz="6000" u="none" cap="none" strike="noStrike">
                <a:solidFill>
                  <a:srgbClr val="FF0000"/>
                </a:solidFill>
                <a:latin typeface="Calibri"/>
                <a:ea typeface="Calibri"/>
                <a:cs typeface="Calibri"/>
                <a:sym typeface="Calibri"/>
              </a:rPr>
              <a:t>society</a:t>
            </a:r>
            <a:r>
              <a:rPr b="0" i="0" lang="en-US" sz="6000" u="none" cap="none" strike="noStrike">
                <a:solidFill>
                  <a:schemeClr val="dk1"/>
                </a:solidFill>
                <a:latin typeface="Calibri"/>
                <a:ea typeface="Calibri"/>
                <a:cs typeface="Calibri"/>
                <a:sym typeface="Calibri"/>
              </a:rPr>
              <a:t> and </a:t>
            </a:r>
            <a:r>
              <a:rPr b="0" i="0" lang="en-US" sz="6000" u="none" cap="none" strike="noStrike">
                <a:solidFill>
                  <a:srgbClr val="FF0000"/>
                </a:solidFill>
                <a:latin typeface="Calibri"/>
                <a:ea typeface="Calibri"/>
                <a:cs typeface="Calibri"/>
                <a:sym typeface="Calibri"/>
              </a:rPr>
              <a:t>economy (agriculture, fisheries, aquaculture, tourism, energy, infrastructure, networks)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Limited </a:t>
            </a:r>
            <a:r>
              <a:rPr b="0" i="0" lang="en-US" sz="6000" u="none" cap="none" strike="noStrike">
                <a:solidFill>
                  <a:srgbClr val="FF0000"/>
                </a:solidFill>
                <a:latin typeface="Calibri"/>
                <a:ea typeface="Calibri"/>
                <a:cs typeface="Calibri"/>
                <a:sym typeface="Calibri"/>
              </a:rPr>
              <a:t>natural</a:t>
            </a:r>
            <a:r>
              <a:rPr b="0" i="0" lang="en-US" sz="6000" u="none" cap="none" strike="noStrike">
                <a:solidFill>
                  <a:schemeClr val="dk1"/>
                </a:solidFill>
                <a:latin typeface="Calibri"/>
                <a:ea typeface="Calibri"/>
                <a:cs typeface="Calibri"/>
                <a:sym typeface="Calibri"/>
              </a:rPr>
              <a:t> </a:t>
            </a:r>
            <a:r>
              <a:rPr b="0" i="0" lang="en-US" sz="6000" u="none" cap="none" strike="noStrike">
                <a:solidFill>
                  <a:srgbClr val="FF0000"/>
                </a:solidFill>
                <a:latin typeface="Calibri"/>
                <a:ea typeface="Calibri"/>
                <a:cs typeface="Calibri"/>
                <a:sym typeface="Calibri"/>
              </a:rPr>
              <a:t>resources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ct val="100000"/>
              <a:buFont typeface="Arial"/>
              <a:buChar char="•"/>
            </a:pPr>
            <a:r>
              <a:rPr b="0" i="0" lang="en-US" sz="6000" u="none" cap="none" strike="noStrike">
                <a:solidFill>
                  <a:schemeClr val="dk1"/>
                </a:solidFill>
                <a:latin typeface="Calibri"/>
                <a:ea typeface="Calibri"/>
                <a:cs typeface="Calibri"/>
                <a:sym typeface="Calibri"/>
              </a:rPr>
              <a:t>Climate </a:t>
            </a:r>
            <a:r>
              <a:rPr b="0" i="0" lang="en-US" sz="6000" u="none" cap="none" strike="noStrike">
                <a:solidFill>
                  <a:srgbClr val="FF0000"/>
                </a:solidFill>
                <a:latin typeface="Calibri"/>
                <a:ea typeface="Calibri"/>
                <a:cs typeface="Calibri"/>
                <a:sym typeface="Calibri"/>
              </a:rPr>
              <a:t>refugees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rgbClr val="FF0000"/>
              </a:buClr>
              <a:buSzPct val="100000"/>
              <a:buFont typeface="Arial"/>
              <a:buChar char="•"/>
            </a:pPr>
            <a:r>
              <a:rPr b="0" i="0" lang="en-US" sz="6000" u="sng" cap="none" strike="noStrike">
                <a:solidFill>
                  <a:srgbClr val="FF0000"/>
                </a:solidFill>
                <a:latin typeface="Calibri"/>
                <a:ea typeface="Calibri"/>
                <a:cs typeface="Calibri"/>
                <a:sym typeface="Calibri"/>
                <a:hlinkClick r:id="rId4">
                  <a:extLst>
                    <a:ext uri="{A12FA001-AC4F-418D-AE19-62706E023703}">
                      <ahyp:hlinkClr val="tx"/>
                    </a:ext>
                  </a:extLst>
                </a:hlinkClick>
              </a:rPr>
              <a:t>Developing countries </a:t>
            </a:r>
            <a:r>
              <a:rPr b="0" i="0" lang="en-US" sz="6000" u="none" cap="none" strike="noStrike">
                <a:solidFill>
                  <a:schemeClr val="dk1"/>
                </a:solidFill>
                <a:latin typeface="Calibri"/>
                <a:ea typeface="Calibri"/>
                <a:cs typeface="Calibri"/>
                <a:sym typeface="Calibri"/>
              </a:rPr>
              <a:t>(more vulnerable)</a:t>
            </a:r>
            <a:endParaRPr b="0" i="0" sz="1400" u="none" cap="none" strike="noStrike">
              <a:solidFill>
                <a:srgbClr val="000000"/>
              </a:solidFill>
              <a:latin typeface="Arial"/>
              <a:ea typeface="Arial"/>
              <a:cs typeface="Arial"/>
              <a:sym typeface="Arial"/>
            </a:endParaRPr>
          </a:p>
          <a:p>
            <a:pPr indent="-76200" lvl="0" marL="228600" marR="0" rtl="0" algn="l">
              <a:lnSpc>
                <a:spcPct val="90000"/>
              </a:lnSpc>
              <a:spcBef>
                <a:spcPts val="1000"/>
              </a:spcBef>
              <a:spcAft>
                <a:spcPts val="0"/>
              </a:spcAft>
              <a:buClr>
                <a:schemeClr val="dk1"/>
              </a:buClr>
              <a:buSzPct val="100000"/>
              <a:buFont typeface="Arial"/>
              <a:buNone/>
            </a:pPr>
            <a:r>
              <a:t/>
            </a:r>
            <a:endParaRPr b="0" i="0" sz="6000" u="none" cap="none" strike="noStrike">
              <a:solidFill>
                <a:srgbClr val="FF0000"/>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rgbClr val="FF0000"/>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76200" lvl="0" marL="228600" marR="0" rtl="0" algn="l">
              <a:lnSpc>
                <a:spcPct val="90000"/>
              </a:lnSpc>
              <a:spcBef>
                <a:spcPts val="1000"/>
              </a:spcBef>
              <a:spcAft>
                <a:spcPts val="0"/>
              </a:spcAft>
              <a:buClr>
                <a:schemeClr val="dk1"/>
              </a:buClr>
              <a:buSzPct val="100000"/>
              <a:buFont typeface="Arial"/>
              <a:buNone/>
            </a:pPr>
            <a:r>
              <a:t/>
            </a:r>
            <a:endParaRPr b="0" i="0" sz="6000" u="none" cap="none" strike="noStrike">
              <a:solidFill>
                <a:schemeClr val="dk1"/>
              </a:solidFill>
              <a:latin typeface="Calibri"/>
              <a:ea typeface="Calibri"/>
              <a:cs typeface="Calibri"/>
              <a:sym typeface="Calibri"/>
            </a:endParaRPr>
          </a:p>
          <a:p>
            <a:pPr indent="-157480" lvl="0" marL="228600" marR="0" rtl="0" algn="l">
              <a:lnSpc>
                <a:spcPct val="90000"/>
              </a:lnSpc>
              <a:spcBef>
                <a:spcPts val="1000"/>
              </a:spcBef>
              <a:spcAft>
                <a:spcPts val="0"/>
              </a:spcAft>
              <a:buClr>
                <a:schemeClr val="dk1"/>
              </a:buClr>
              <a:buSzPct val="100000"/>
              <a:buFont typeface="Arial"/>
              <a:buNone/>
            </a:pPr>
            <a:r>
              <a:t/>
            </a:r>
            <a:endParaRPr b="0" i="0" sz="2800" u="none" cap="none" strike="noStrike">
              <a:solidFill>
                <a:schemeClr val="dk1"/>
              </a:solidFill>
              <a:latin typeface="Calibri"/>
              <a:ea typeface="Calibri"/>
              <a:cs typeface="Calibri"/>
              <a:sym typeface="Calibri"/>
            </a:endParaRPr>
          </a:p>
        </p:txBody>
      </p:sp>
      <p:sp>
        <p:nvSpPr>
          <p:cNvPr id="222" name="Google Shape;222;p15"/>
          <p:cNvSpPr txBox="1"/>
          <p:nvPr/>
        </p:nvSpPr>
        <p:spPr>
          <a:xfrm>
            <a:off x="756000" y="5246700"/>
            <a:ext cx="7010700" cy="870600"/>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7:</a:t>
            </a:r>
            <a:r>
              <a:rPr b="0" i="0" lang="en-US" sz="2200" u="none" cap="none" strike="noStrike">
                <a:solidFill>
                  <a:schemeClr val="dk1"/>
                </a:solidFill>
                <a:latin typeface="Calibri"/>
                <a:ea typeface="Calibri"/>
                <a:cs typeface="Calibri"/>
                <a:sym typeface="Calibri"/>
              </a:rPr>
              <a:t> Potential Effects of Climate Change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7F7F7F"/>
              </a:buClr>
              <a:buSzPts val="1400"/>
              <a:buFont typeface="Arial"/>
              <a:buNone/>
            </a:pPr>
            <a:r>
              <a:rPr b="0" i="0" lang="en-US" sz="1400" u="none" cap="none" strike="noStrike">
                <a:solidFill>
                  <a:srgbClr val="7F7F7F"/>
                </a:solidFill>
                <a:latin typeface="Calibri"/>
                <a:ea typeface="Calibri"/>
                <a:cs typeface="Calibri"/>
                <a:sym typeface="Calibri"/>
              </a:rPr>
              <a:t>(Source: https://www.globalchange.gov/browse/multimedia/potential-effects-climate-change)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6"/>
          <p:cNvSpPr txBox="1"/>
          <p:nvPr>
            <p:ph idx="1" type="body"/>
          </p:nvPr>
        </p:nvSpPr>
        <p:spPr>
          <a:xfrm>
            <a:off x="1636202" y="2147346"/>
            <a:ext cx="8919600" cy="3245100"/>
          </a:xfrm>
          <a:prstGeom prst="rect">
            <a:avLst/>
          </a:prstGeom>
          <a:noFill/>
          <a:ln>
            <a:noFill/>
          </a:ln>
        </p:spPr>
        <p:txBody>
          <a:bodyPr anchorCtr="0" anchor="t" bIns="45700" lIns="91425" spcFirstLastPara="1" rIns="91425" wrap="square" tIns="45700">
            <a:normAutofit fontScale="32500" lnSpcReduction="20000"/>
          </a:bodyPr>
          <a:lstStyle/>
          <a:p>
            <a:pPr indent="-217170" lvl="0" marL="228600" rtl="0" algn="l">
              <a:lnSpc>
                <a:spcPct val="90000"/>
              </a:lnSpc>
              <a:spcBef>
                <a:spcPts val="0"/>
              </a:spcBef>
              <a:spcAft>
                <a:spcPts val="0"/>
              </a:spcAft>
              <a:buClr>
                <a:schemeClr val="dk1"/>
              </a:buClr>
              <a:buSzPct val="100000"/>
              <a:buChar char="•"/>
            </a:pPr>
            <a:r>
              <a:rPr lang="en-US" sz="6830"/>
              <a:t>While there is a good understanding of the main effects of climate change, there is less certainty as to how quickly these will happen, and which will be </a:t>
            </a:r>
            <a:r>
              <a:rPr b="1" lang="en-US" sz="6830">
                <a:solidFill>
                  <a:srgbClr val="FF0000"/>
                </a:solidFill>
              </a:rPr>
              <a:t>chain effects</a:t>
            </a:r>
            <a:r>
              <a:rPr lang="en-US" sz="6830"/>
              <a:t>. </a:t>
            </a:r>
            <a:endParaRPr sz="6830"/>
          </a:p>
          <a:p>
            <a:pPr indent="0" lvl="0" marL="457200" rtl="0" algn="l">
              <a:lnSpc>
                <a:spcPct val="90000"/>
              </a:lnSpc>
              <a:spcBef>
                <a:spcPts val="0"/>
              </a:spcBef>
              <a:spcAft>
                <a:spcPts val="0"/>
              </a:spcAft>
              <a:buNone/>
            </a:pPr>
            <a:r>
              <a:t/>
            </a:r>
            <a:endParaRPr sz="6830"/>
          </a:p>
          <a:p>
            <a:pPr indent="-217170" lvl="0" marL="228600" rtl="0" algn="l">
              <a:lnSpc>
                <a:spcPct val="90000"/>
              </a:lnSpc>
              <a:spcBef>
                <a:spcPts val="1000"/>
              </a:spcBef>
              <a:spcAft>
                <a:spcPts val="0"/>
              </a:spcAft>
              <a:buClr>
                <a:schemeClr val="dk1"/>
              </a:buClr>
              <a:buSzPct val="100000"/>
              <a:buChar char="•"/>
            </a:pPr>
            <a:r>
              <a:rPr lang="en-US" sz="6830"/>
              <a:t>Research on the impact of climate change on the various regions is at an early stage. As </a:t>
            </a:r>
            <a:r>
              <a:rPr b="1" lang="en-US" sz="6830">
                <a:solidFill>
                  <a:srgbClr val="FF0000"/>
                </a:solidFill>
              </a:rPr>
              <a:t>adaptation policies </a:t>
            </a:r>
            <a:r>
              <a:rPr lang="en-US" sz="6830"/>
              <a:t>need to be put into action at the local level, we need to know more about each specific effect.</a:t>
            </a:r>
            <a:endParaRPr sz="6830"/>
          </a:p>
          <a:p>
            <a:pPr indent="0" lvl="0" marL="0" rtl="0" algn="l">
              <a:lnSpc>
                <a:spcPct val="90000"/>
              </a:lnSpc>
              <a:spcBef>
                <a:spcPts val="1000"/>
              </a:spcBef>
              <a:spcAft>
                <a:spcPts val="0"/>
              </a:spcAft>
              <a:buNone/>
            </a:pPr>
            <a:r>
              <a:t/>
            </a:r>
            <a:endParaRPr sz="2400"/>
          </a:p>
          <a:p>
            <a:pPr indent="0" lvl="0" marL="0" rtl="0" algn="l">
              <a:lnSpc>
                <a:spcPct val="90000"/>
              </a:lnSpc>
              <a:spcBef>
                <a:spcPts val="1000"/>
              </a:spcBef>
              <a:spcAft>
                <a:spcPts val="0"/>
              </a:spcAft>
              <a:buNone/>
            </a:pPr>
            <a:r>
              <a:t/>
            </a:r>
            <a:endParaRPr sz="2400"/>
          </a:p>
          <a:p>
            <a:pPr indent="0" lvl="0" marL="0" rtl="0" algn="l">
              <a:lnSpc>
                <a:spcPct val="90000"/>
              </a:lnSpc>
              <a:spcBef>
                <a:spcPts val="1000"/>
              </a:spcBef>
              <a:spcAft>
                <a:spcPts val="0"/>
              </a:spcAft>
              <a:buNone/>
            </a:pPr>
            <a:r>
              <a:t/>
            </a:r>
            <a:endParaRPr sz="2400"/>
          </a:p>
          <a:p>
            <a:pPr indent="0" lvl="0" marL="0" rtl="0" algn="l">
              <a:lnSpc>
                <a:spcPct val="90000"/>
              </a:lnSpc>
              <a:spcBef>
                <a:spcPts val="1000"/>
              </a:spcBef>
              <a:spcAft>
                <a:spcPts val="0"/>
              </a:spcAft>
              <a:buClr>
                <a:srgbClr val="7F7F7F"/>
              </a:buClr>
              <a:buSzPct val="42622"/>
              <a:buNone/>
            </a:pPr>
            <a:r>
              <a:rPr lang="en-US" sz="3753">
                <a:solidFill>
                  <a:srgbClr val="7F7F7F"/>
                </a:solidFill>
              </a:rPr>
              <a:t>(Source:</a:t>
            </a:r>
            <a:r>
              <a:rPr lang="en-US" sz="3753">
                <a:solidFill>
                  <a:srgbClr val="7F7F7F"/>
                </a:solidFill>
              </a:rPr>
              <a:t>ht</a:t>
            </a:r>
            <a:r>
              <a:rPr lang="en-US" sz="3753">
                <a:solidFill>
                  <a:srgbClr val="7F7F7F"/>
                </a:solidFill>
              </a:rPr>
              <a:t>tp://www.moa.gov.cy/moa/environment/environmentnew.nsf/All/60AEE60E369E5F0DC225837700349693?OpenDocument)</a:t>
            </a:r>
            <a:endParaRPr sz="4953"/>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t/>
            </a:r>
            <a:endParaRPr/>
          </a:p>
        </p:txBody>
      </p:sp>
      <p:sp>
        <p:nvSpPr>
          <p:cNvPr id="228" name="Google Shape;228;p16"/>
          <p:cNvSpPr txBox="1"/>
          <p:nvPr>
            <p:ph type="title"/>
          </p:nvPr>
        </p:nvSpPr>
        <p:spPr>
          <a:xfrm>
            <a:off x="1676400" y="910729"/>
            <a:ext cx="10515600" cy="93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Conclusion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7"/>
          <p:cNvSpPr txBox="1"/>
          <p:nvPr>
            <p:ph type="title"/>
          </p:nvPr>
        </p:nvSpPr>
        <p:spPr>
          <a:xfrm>
            <a:off x="171450" y="216318"/>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What is adaptation?</a:t>
            </a:r>
            <a:endParaRPr/>
          </a:p>
        </p:txBody>
      </p:sp>
      <p:sp>
        <p:nvSpPr>
          <p:cNvPr id="234" name="Google Shape;234;p17"/>
          <p:cNvSpPr txBox="1"/>
          <p:nvPr>
            <p:ph idx="1" type="body"/>
          </p:nvPr>
        </p:nvSpPr>
        <p:spPr>
          <a:xfrm>
            <a:off x="0" y="1081027"/>
            <a:ext cx="5926347" cy="469594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According to the IPCC’s report on “</a:t>
            </a:r>
            <a:r>
              <a:rPr i="1" lang="en-US" sz="2400" u="sng">
                <a:solidFill>
                  <a:schemeClr val="hlink"/>
                </a:solidFill>
                <a:hlinkClick r:id="rId3"/>
              </a:rPr>
              <a:t>Climate Change 2007 – Impacts, Adaptation and Vulnerability</a:t>
            </a:r>
            <a:r>
              <a:rPr lang="en-US" sz="2400"/>
              <a:t>” adaptation is the ability of a system to absorb disturbances while maintaining the same basic structure and modes of operation. It</a:t>
            </a:r>
            <a:r>
              <a:rPr b="1" lang="en-US" sz="2400"/>
              <a:t> </a:t>
            </a:r>
            <a:r>
              <a:rPr lang="en-US" sz="2400"/>
              <a:t>is the extensive action and practical measures to adapt the system to these changes. </a:t>
            </a:r>
            <a:endParaRPr/>
          </a:p>
          <a:p>
            <a:pPr indent="-228600" lvl="0" marL="228600" rtl="0" algn="l">
              <a:lnSpc>
                <a:spcPct val="90000"/>
              </a:lnSpc>
              <a:spcBef>
                <a:spcPts val="1000"/>
              </a:spcBef>
              <a:spcAft>
                <a:spcPts val="0"/>
              </a:spcAft>
              <a:buClr>
                <a:schemeClr val="dk1"/>
              </a:buClr>
              <a:buSzPts val="2400"/>
              <a:buChar char="•"/>
            </a:pPr>
            <a:r>
              <a:rPr lang="en-US" sz="2400"/>
              <a:t>It may include both national and regional strategies, in addition to practical measures at community level or by individuals. </a:t>
            </a:r>
            <a:endParaRPr/>
          </a:p>
          <a:p>
            <a:pPr indent="-228600" lvl="0" marL="228600" rtl="0" algn="l">
              <a:lnSpc>
                <a:spcPct val="90000"/>
              </a:lnSpc>
              <a:spcBef>
                <a:spcPts val="1000"/>
              </a:spcBef>
              <a:spcAft>
                <a:spcPts val="0"/>
              </a:spcAft>
              <a:buClr>
                <a:schemeClr val="dk1"/>
              </a:buClr>
              <a:buSzPts val="2400"/>
              <a:buChar char="•"/>
            </a:pPr>
            <a:r>
              <a:rPr lang="en-US" sz="2400"/>
              <a:t>It concerns both natural and man-made systems. </a:t>
            </a:r>
            <a:endParaRPr/>
          </a:p>
        </p:txBody>
      </p:sp>
      <p:pic>
        <p:nvPicPr>
          <p:cNvPr id="235" name="Google Shape;235;p17"/>
          <p:cNvPicPr preferRelativeResize="0"/>
          <p:nvPr/>
        </p:nvPicPr>
        <p:blipFill rotWithShape="1">
          <a:blip r:embed="rId4">
            <a:alphaModFix/>
          </a:blip>
          <a:srcRect b="0" l="0" r="0" t="0"/>
          <a:stretch/>
        </p:blipFill>
        <p:spPr>
          <a:xfrm>
            <a:off x="6963725" y="1081027"/>
            <a:ext cx="4647894" cy="2377440"/>
          </a:xfrm>
          <a:prstGeom prst="rect">
            <a:avLst/>
          </a:prstGeom>
          <a:noFill/>
          <a:ln>
            <a:noFill/>
          </a:ln>
        </p:spPr>
      </p:pic>
      <p:sp>
        <p:nvSpPr>
          <p:cNvPr id="236" name="Google Shape;236;p17"/>
          <p:cNvSpPr txBox="1"/>
          <p:nvPr/>
        </p:nvSpPr>
        <p:spPr>
          <a:xfrm>
            <a:off x="6339839" y="3711390"/>
            <a:ext cx="5852161" cy="2178395"/>
          </a:xfrm>
          <a:prstGeom prst="rect">
            <a:avLst/>
          </a:prstGeom>
          <a:noFill/>
          <a:ln>
            <a:noFill/>
          </a:ln>
        </p:spPr>
        <p:txBody>
          <a:bodyPr anchorCtr="0" anchor="t" bIns="45700" lIns="91425" spcFirstLastPara="1" rIns="91425" wrap="square" tIns="45700">
            <a:normAutofit/>
          </a:bodyPr>
          <a:lstStyle/>
          <a:p>
            <a:pPr indent="0" lvl="0" marL="0" marR="0" rtl="0" algn="just">
              <a:lnSpc>
                <a:spcPct val="90000"/>
              </a:lnSpc>
              <a:spcBef>
                <a:spcPts val="0"/>
              </a:spcBef>
              <a:spcAft>
                <a:spcPts val="0"/>
              </a:spcAft>
              <a:buClr>
                <a:schemeClr val="dk1"/>
              </a:buClr>
              <a:buSzPts val="2200"/>
              <a:buFont typeface="Arial"/>
              <a:buNone/>
            </a:pPr>
            <a:r>
              <a:rPr b="0" i="0" lang="en-US" sz="2200" u="sng" cap="none" strike="noStrike">
                <a:solidFill>
                  <a:schemeClr val="dk1"/>
                </a:solidFill>
                <a:latin typeface="Calibri"/>
                <a:ea typeface="Calibri"/>
                <a:cs typeface="Calibri"/>
                <a:sym typeface="Calibri"/>
              </a:rPr>
              <a:t>Figure 8:</a:t>
            </a:r>
            <a:r>
              <a:rPr b="0" i="0" lang="en-US" sz="2200" u="none" cap="none" strike="noStrike">
                <a:solidFill>
                  <a:schemeClr val="dk1"/>
                </a:solidFill>
                <a:latin typeface="Calibri"/>
                <a:ea typeface="Calibri"/>
                <a:cs typeface="Calibri"/>
                <a:sym typeface="Calibri"/>
              </a:rPr>
              <a:t> Local Adaptation Strategies</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https://www.sciencedirect.com/science/article/abs/pii/S146290111731153X</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831850" y="697735"/>
            <a:ext cx="10515600" cy="28917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8"/>
          <p:cNvSpPr txBox="1"/>
          <p:nvPr>
            <p:ph type="title"/>
          </p:nvPr>
        </p:nvSpPr>
        <p:spPr>
          <a:xfrm>
            <a:off x="276225" y="523702"/>
            <a:ext cx="10515600" cy="57167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Adaptation to climate change</a:t>
            </a:r>
            <a:endParaRPr/>
          </a:p>
        </p:txBody>
      </p:sp>
      <p:sp>
        <p:nvSpPr>
          <p:cNvPr id="242" name="Google Shape;242;p18"/>
          <p:cNvSpPr txBox="1"/>
          <p:nvPr>
            <p:ph idx="1" type="body"/>
          </p:nvPr>
        </p:nvSpPr>
        <p:spPr>
          <a:xfrm>
            <a:off x="200025" y="1095375"/>
            <a:ext cx="11715750" cy="4819649"/>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just">
              <a:lnSpc>
                <a:spcPct val="90000"/>
              </a:lnSpc>
              <a:spcBef>
                <a:spcPts val="0"/>
              </a:spcBef>
              <a:spcAft>
                <a:spcPts val="0"/>
              </a:spcAft>
              <a:buClr>
                <a:schemeClr val="dk1"/>
              </a:buClr>
              <a:buSzPct val="100000"/>
              <a:buChar char="•"/>
            </a:pPr>
            <a:r>
              <a:rPr lang="en-US"/>
              <a:t>A dual challenge regarding climate change has been addressed by the international community and each individual State.</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a:t>Climate change </a:t>
            </a:r>
            <a:r>
              <a:rPr b="1" lang="en-US" u="sng">
                <a:solidFill>
                  <a:schemeClr val="hlink"/>
                </a:solidFill>
                <a:hlinkClick action="ppaction://hlinksldjump" r:id="rId3"/>
              </a:rPr>
              <a:t>mitigation measures </a:t>
            </a:r>
            <a:r>
              <a:rPr lang="en-US"/>
              <a:t>must be implemented to </a:t>
            </a:r>
            <a:r>
              <a:rPr lang="en-US">
                <a:solidFill>
                  <a:srgbClr val="FF0000"/>
                </a:solidFill>
              </a:rPr>
              <a:t>drastically reduce </a:t>
            </a:r>
            <a:r>
              <a:rPr lang="en-US"/>
              <a:t>the greenhouse gas emissions worldwide, hence global warming will not take devastating dimensions within this century.</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a:t>However, measures must be also taken </a:t>
            </a:r>
            <a:r>
              <a:rPr b="1" lang="en-US"/>
              <a:t>to adapt to the current and future climate changes</a:t>
            </a:r>
            <a:r>
              <a:rPr lang="en-US"/>
              <a:t> that can no longer be prevented, even if all targets for reducing emissions are achieved, in order to decrease the negative impact on  humans’ lives, the economy and the environment. (</a:t>
            </a:r>
            <a:r>
              <a:rPr lang="en-US" u="sng">
                <a:solidFill>
                  <a:schemeClr val="hlink"/>
                </a:solidFill>
                <a:hlinkClick r:id="rId4"/>
              </a:rPr>
              <a:t>https://climate.nasa.gov/solutions/adaptation-mitigation/</a:t>
            </a:r>
            <a:r>
              <a:rPr lang="en-US"/>
              <a:t>)</a:t>
            </a:r>
            <a:endParaRPr/>
          </a:p>
          <a:p>
            <a:pPr indent="0" lvl="0" marL="0" rtl="0" algn="l">
              <a:lnSpc>
                <a:spcPct val="90000"/>
              </a:lnSpc>
              <a:spcBef>
                <a:spcPts val="1000"/>
              </a:spcBef>
              <a:spcAft>
                <a:spcPts val="0"/>
              </a:spcAft>
              <a:buClr>
                <a:schemeClr val="dk1"/>
              </a:buClr>
              <a:buSzPct val="100000"/>
              <a:buNone/>
            </a:pPr>
            <a:r>
              <a:t/>
            </a:r>
            <a:endParaRPr/>
          </a:p>
          <a:p>
            <a:pPr indent="-228600" lvl="0" marL="228600" rtl="0" algn="just">
              <a:lnSpc>
                <a:spcPct val="90000"/>
              </a:lnSpc>
              <a:spcBef>
                <a:spcPts val="1000"/>
              </a:spcBef>
              <a:spcAft>
                <a:spcPts val="0"/>
              </a:spcAft>
              <a:buClr>
                <a:schemeClr val="dk1"/>
              </a:buClr>
              <a:buSzPct val="100000"/>
              <a:buChar char="•"/>
            </a:pPr>
            <a:r>
              <a:rPr lang="en-US" u="sng">
                <a:solidFill>
                  <a:schemeClr val="hlink"/>
                </a:solidFill>
                <a:hlinkClick r:id="rId5"/>
              </a:rPr>
              <a:t>Adaptation to climate change </a:t>
            </a:r>
            <a:r>
              <a:rPr lang="en-US"/>
              <a:t>means </a:t>
            </a:r>
            <a:r>
              <a:rPr lang="en-US">
                <a:solidFill>
                  <a:srgbClr val="FF0000"/>
                </a:solidFill>
              </a:rPr>
              <a:t>taking action </a:t>
            </a:r>
            <a:r>
              <a:rPr lang="en-US"/>
              <a:t>to prepare for and adjust to both the current effects of climate change the predicted impacts in the future. </a:t>
            </a:r>
            <a:endParaRPr/>
          </a:p>
          <a:p>
            <a:pPr indent="0" lvl="0" marL="0" rtl="0" algn="l">
              <a:lnSpc>
                <a:spcPct val="90000"/>
              </a:lnSpc>
              <a:spcBef>
                <a:spcPts val="1000"/>
              </a:spcBef>
              <a:spcAft>
                <a:spcPts val="0"/>
              </a:spcAft>
              <a:buClr>
                <a:schemeClr val="dk1"/>
              </a:buClr>
              <a:buSzPct val="100000"/>
              <a:buNone/>
            </a:pPr>
            <a:r>
              <a:t/>
            </a:r>
            <a:endParaRPr sz="26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9"/>
          <p:cNvSpPr txBox="1"/>
          <p:nvPr>
            <p:ph type="title"/>
          </p:nvPr>
        </p:nvSpPr>
        <p:spPr>
          <a:xfrm>
            <a:off x="190500" y="523702"/>
            <a:ext cx="10515600" cy="5526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The importance of climate change adaptation</a:t>
            </a:r>
            <a:endParaRPr/>
          </a:p>
        </p:txBody>
      </p:sp>
      <p:sp>
        <p:nvSpPr>
          <p:cNvPr id="248" name="Google Shape;248;p19"/>
          <p:cNvSpPr txBox="1"/>
          <p:nvPr>
            <p:ph idx="1" type="body"/>
          </p:nvPr>
        </p:nvSpPr>
        <p:spPr>
          <a:xfrm>
            <a:off x="133350" y="1005681"/>
            <a:ext cx="119253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rgbClr val="FF0000"/>
              </a:buClr>
              <a:buSzPts val="2200"/>
              <a:buChar char="•"/>
            </a:pPr>
            <a:r>
              <a:rPr lang="en-US" sz="2200">
                <a:solidFill>
                  <a:srgbClr val="FF0000"/>
                </a:solidFill>
              </a:rPr>
              <a:t>Climate change adaptation </a:t>
            </a:r>
            <a:r>
              <a:rPr lang="en-US" sz="2200"/>
              <a:t>assists individuals, communities, organisations and natural systems to deal with the climate change’s effects that cannot be avoided </a:t>
            </a:r>
            <a:r>
              <a:rPr lang="en-US" sz="1600">
                <a:solidFill>
                  <a:srgbClr val="A5A5A5"/>
                </a:solidFill>
              </a:rPr>
              <a:t>(Rosales, J., 2019)</a:t>
            </a:r>
            <a:r>
              <a:rPr lang="en-US" sz="2200"/>
              <a:t>. </a:t>
            </a:r>
            <a:endParaRPr/>
          </a:p>
          <a:p>
            <a:pPr indent="-228600" lvl="0" marL="228600" rtl="0" algn="just">
              <a:lnSpc>
                <a:spcPct val="90000"/>
              </a:lnSpc>
              <a:spcBef>
                <a:spcPts val="1000"/>
              </a:spcBef>
              <a:spcAft>
                <a:spcPts val="0"/>
              </a:spcAft>
              <a:buClr>
                <a:schemeClr val="dk1"/>
              </a:buClr>
              <a:buSzPts val="2200"/>
              <a:buChar char="•"/>
            </a:pPr>
            <a:r>
              <a:rPr lang="en-US" sz="2200"/>
              <a:t>It concerns </a:t>
            </a:r>
            <a:r>
              <a:rPr b="1" lang="en-US" sz="2200">
                <a:solidFill>
                  <a:srgbClr val="FF0000"/>
                </a:solidFill>
              </a:rPr>
              <a:t>taking action in a practical way to manage the risks from climate impacts</a:t>
            </a:r>
            <a:r>
              <a:rPr lang="en-US" sz="2200"/>
              <a:t>, to protect communities and to strengthen the economy’s resilience.</a:t>
            </a:r>
            <a:endParaRPr/>
          </a:p>
          <a:p>
            <a:pPr indent="0" lvl="0" marL="0" rtl="0" algn="l">
              <a:lnSpc>
                <a:spcPct val="90000"/>
              </a:lnSpc>
              <a:spcBef>
                <a:spcPts val="1000"/>
              </a:spcBef>
              <a:spcAft>
                <a:spcPts val="0"/>
              </a:spcAft>
              <a:buClr>
                <a:schemeClr val="dk1"/>
              </a:buClr>
              <a:buSzPts val="2800"/>
              <a:buNone/>
            </a:pPr>
            <a:r>
              <a:rPr lang="en-US" u="sng"/>
              <a:t>                                                           </a:t>
            </a:r>
            <a:endParaRPr/>
          </a:p>
          <a:p>
            <a:pPr indent="0" lvl="0" marL="0" rtl="0" algn="l">
              <a:lnSpc>
                <a:spcPct val="90000"/>
              </a:lnSpc>
              <a:spcBef>
                <a:spcPts val="1000"/>
              </a:spcBef>
              <a:spcAft>
                <a:spcPts val="0"/>
              </a:spcAft>
              <a:buClr>
                <a:schemeClr val="dk1"/>
              </a:buClr>
              <a:buSzPts val="2800"/>
              <a:buNone/>
            </a:pPr>
            <a:r>
              <a:t/>
            </a:r>
            <a:endParaRPr/>
          </a:p>
        </p:txBody>
      </p:sp>
      <p:sp>
        <p:nvSpPr>
          <p:cNvPr id="249" name="Google Shape;249;p19"/>
          <p:cNvSpPr txBox="1"/>
          <p:nvPr/>
        </p:nvSpPr>
        <p:spPr>
          <a:xfrm>
            <a:off x="2247899" y="2886075"/>
            <a:ext cx="6400801" cy="2560320"/>
          </a:xfrm>
          <a:prstGeom prst="rect">
            <a:avLst/>
          </a:prstGeom>
          <a:noFill/>
          <a:ln>
            <a:noFill/>
          </a:ln>
        </p:spPr>
        <p:txBody>
          <a:bodyPr anchorCtr="0" anchor="t" bIns="45700" lIns="91425" spcFirstLastPara="1" rIns="91425" wrap="square" tIns="45700">
            <a:normAutofit/>
          </a:bodyPr>
          <a:lstStyle/>
          <a:p>
            <a:pPr indent="-228600" lvl="0" marL="228600" marR="0" rtl="0" algn="just">
              <a:lnSpc>
                <a:spcPct val="9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Buildings and infrastructure must be able to deal with floods or heatwaves. </a:t>
            </a:r>
            <a:endParaRPr b="0" i="0" sz="1400" u="none" cap="none" strike="noStrike">
              <a:solidFill>
                <a:srgbClr val="000000"/>
              </a:solidFill>
              <a:latin typeface="Arial"/>
              <a:ea typeface="Arial"/>
              <a:cs typeface="Arial"/>
              <a:sym typeface="Arial"/>
            </a:endParaRPr>
          </a:p>
          <a:p>
            <a:pPr indent="-228600" lvl="0" marL="228600" marR="0" rtl="0" algn="just">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Coastal or estuary rivers must be ready to deal with higher water levels.</a:t>
            </a:r>
            <a:endParaRPr b="0" i="0" sz="1400" u="none" cap="none" strike="noStrike">
              <a:solidFill>
                <a:srgbClr val="000000"/>
              </a:solidFill>
              <a:latin typeface="Arial"/>
              <a:ea typeface="Arial"/>
              <a:cs typeface="Arial"/>
              <a:sym typeface="Arial"/>
            </a:endParaRPr>
          </a:p>
          <a:p>
            <a:pPr indent="-228600" lvl="0" marL="228600" marR="0" rtl="0" algn="just">
              <a:lnSpc>
                <a:spcPct val="90000"/>
              </a:lnSpc>
              <a:spcBef>
                <a:spcPts val="100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Agriculture needs to adapt to diverse weather conditions, especially in southern countries where farmers will have to face the longest droughts.</a:t>
            </a:r>
            <a:endParaRPr b="0" i="0" sz="1400" u="none" cap="none" strike="noStrike">
              <a:solidFill>
                <a:srgbClr val="000000"/>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pic>
        <p:nvPicPr>
          <p:cNvPr id="250" name="Google Shape;250;p19"/>
          <p:cNvPicPr preferRelativeResize="0"/>
          <p:nvPr/>
        </p:nvPicPr>
        <p:blipFill rotWithShape="1">
          <a:blip r:embed="rId3">
            <a:alphaModFix/>
          </a:blip>
          <a:srcRect b="12662" l="46665" r="6353" t="23889"/>
          <a:stretch/>
        </p:blipFill>
        <p:spPr>
          <a:xfrm>
            <a:off x="1097526" y="2428875"/>
            <a:ext cx="902724" cy="914400"/>
          </a:xfrm>
          <a:prstGeom prst="rect">
            <a:avLst/>
          </a:prstGeom>
          <a:noFill/>
          <a:ln>
            <a:noFill/>
          </a:ln>
        </p:spPr>
      </p:pic>
      <p:pic>
        <p:nvPicPr>
          <p:cNvPr id="251" name="Google Shape;251;p19"/>
          <p:cNvPicPr preferRelativeResize="0"/>
          <p:nvPr/>
        </p:nvPicPr>
        <p:blipFill rotWithShape="1">
          <a:blip r:embed="rId4">
            <a:alphaModFix/>
          </a:blip>
          <a:srcRect b="22500" l="0" r="13846" t="12500"/>
          <a:stretch/>
        </p:blipFill>
        <p:spPr>
          <a:xfrm>
            <a:off x="986180" y="3435747"/>
            <a:ext cx="1125415" cy="914400"/>
          </a:xfrm>
          <a:prstGeom prst="rect">
            <a:avLst/>
          </a:prstGeom>
          <a:noFill/>
          <a:ln>
            <a:noFill/>
          </a:ln>
        </p:spPr>
      </p:pic>
      <p:pic>
        <p:nvPicPr>
          <p:cNvPr id="252" name="Google Shape;252;p19"/>
          <p:cNvPicPr preferRelativeResize="0"/>
          <p:nvPr/>
        </p:nvPicPr>
        <p:blipFill rotWithShape="1">
          <a:blip r:embed="rId5">
            <a:alphaModFix/>
          </a:blip>
          <a:srcRect b="0" l="0" r="0" t="0"/>
          <a:stretch/>
        </p:blipFill>
        <p:spPr>
          <a:xfrm>
            <a:off x="1197195" y="4374926"/>
            <a:ext cx="914400" cy="914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0"/>
          <p:cNvSpPr txBox="1"/>
          <p:nvPr>
            <p:ph type="title"/>
          </p:nvPr>
        </p:nvSpPr>
        <p:spPr>
          <a:xfrm>
            <a:off x="142875" y="599902"/>
            <a:ext cx="10515600" cy="40031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800"/>
              <a:buFont typeface="Calibri"/>
              <a:buNone/>
            </a:pPr>
            <a:r>
              <a:rPr b="1" lang="en-US" sz="2800" u="sng"/>
              <a:t>Adaptation measures</a:t>
            </a:r>
            <a:endParaRPr/>
          </a:p>
        </p:txBody>
      </p:sp>
      <p:sp>
        <p:nvSpPr>
          <p:cNvPr id="258" name="Google Shape;258;p20"/>
          <p:cNvSpPr txBox="1"/>
          <p:nvPr>
            <p:ph idx="1" type="body"/>
          </p:nvPr>
        </p:nvSpPr>
        <p:spPr>
          <a:xfrm>
            <a:off x="142874" y="1106134"/>
            <a:ext cx="11896725"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400"/>
              <a:buChar char="•"/>
            </a:pPr>
            <a:r>
              <a:rPr lang="en-US" sz="2400"/>
              <a:t>Assessment of the </a:t>
            </a:r>
            <a:r>
              <a:rPr b="1" lang="en-US" sz="2400">
                <a:solidFill>
                  <a:srgbClr val="FF0000"/>
                </a:solidFill>
              </a:rPr>
              <a:t>impact of climate change </a:t>
            </a:r>
            <a:r>
              <a:rPr lang="en-US" sz="2400"/>
              <a:t>on the economy, social and environmental activities. </a:t>
            </a:r>
            <a:endParaRPr/>
          </a:p>
          <a:p>
            <a:pPr indent="-228600" lvl="0" marL="228600" rtl="0" algn="l">
              <a:lnSpc>
                <a:spcPct val="90000"/>
              </a:lnSpc>
              <a:spcBef>
                <a:spcPts val="1000"/>
              </a:spcBef>
              <a:spcAft>
                <a:spcPts val="0"/>
              </a:spcAft>
              <a:buClr>
                <a:schemeClr val="dk1"/>
              </a:buClr>
              <a:buSzPts val="2400"/>
              <a:buChar char="•"/>
            </a:pPr>
            <a:r>
              <a:rPr lang="en-US" sz="2400"/>
              <a:t>Determination of the economic magnitude of the aforementioned impacts. </a:t>
            </a:r>
            <a:endParaRPr/>
          </a:p>
          <a:p>
            <a:pPr indent="-228600" lvl="0" marL="228600" rtl="0" algn="just">
              <a:lnSpc>
                <a:spcPct val="90000"/>
              </a:lnSpc>
              <a:spcBef>
                <a:spcPts val="1000"/>
              </a:spcBef>
              <a:spcAft>
                <a:spcPts val="0"/>
              </a:spcAft>
              <a:buClr>
                <a:schemeClr val="dk1"/>
              </a:buClr>
              <a:buSzPts val="2400"/>
              <a:buChar char="•"/>
            </a:pPr>
            <a:r>
              <a:rPr lang="en-US" sz="2400"/>
              <a:t>The adaptation actions should be tailored to the specific circumstances in every region.</a:t>
            </a:r>
            <a:endParaRPr/>
          </a:p>
          <a:p>
            <a:pPr indent="-228600" lvl="0" marL="228600" rtl="0" algn="just">
              <a:lnSpc>
                <a:spcPct val="90000"/>
              </a:lnSpc>
              <a:spcBef>
                <a:spcPts val="1000"/>
              </a:spcBef>
              <a:spcAft>
                <a:spcPts val="0"/>
              </a:spcAft>
              <a:buClr>
                <a:schemeClr val="dk1"/>
              </a:buClr>
              <a:buSzPts val="2400"/>
              <a:buChar char="•"/>
            </a:pPr>
            <a:r>
              <a:rPr lang="en-US" sz="2400"/>
              <a:t>The need for adaptation is essential for all natural processes and human activities based on the current weather conditions. </a:t>
            </a:r>
            <a:endParaRPr/>
          </a:p>
          <a:p>
            <a:pPr indent="-228600" lvl="0" marL="228600" rtl="0" algn="just">
              <a:lnSpc>
                <a:spcPct val="90000"/>
              </a:lnSpc>
              <a:spcBef>
                <a:spcPts val="1000"/>
              </a:spcBef>
              <a:spcAft>
                <a:spcPts val="0"/>
              </a:spcAft>
              <a:buClr>
                <a:schemeClr val="dk1"/>
              </a:buClr>
              <a:buSzPts val="2400"/>
              <a:buChar char="•"/>
            </a:pPr>
            <a:r>
              <a:rPr lang="en-US" sz="2400" u="sng"/>
              <a:t>Aim:</a:t>
            </a:r>
            <a:r>
              <a:rPr lang="en-US" sz="2400"/>
              <a:t> to reduce vulnerability to the harmful effects of climate change (e.g. sea-level encroachment, more intense extreme weather events, food insecurity).</a:t>
            </a:r>
            <a:endParaRPr/>
          </a:p>
        </p:txBody>
      </p:sp>
      <p:sp>
        <p:nvSpPr>
          <p:cNvPr id="259" name="Google Shape;259;p20"/>
          <p:cNvSpPr/>
          <p:nvPr/>
        </p:nvSpPr>
        <p:spPr>
          <a:xfrm>
            <a:off x="785004"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ASSESSMENT</a:t>
            </a:r>
            <a:endParaRPr b="0" i="0" sz="1400" u="none" cap="none" strike="noStrike">
              <a:solidFill>
                <a:srgbClr val="000000"/>
              </a:solidFill>
              <a:latin typeface="Arial"/>
              <a:ea typeface="Arial"/>
              <a:cs typeface="Arial"/>
              <a:sym typeface="Arial"/>
            </a:endParaRPr>
          </a:p>
        </p:txBody>
      </p:sp>
      <p:sp>
        <p:nvSpPr>
          <p:cNvPr id="260" name="Google Shape;260;p20"/>
          <p:cNvSpPr/>
          <p:nvPr/>
        </p:nvSpPr>
        <p:spPr>
          <a:xfrm>
            <a:off x="4580177"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DETERMINATION</a:t>
            </a:r>
            <a:endParaRPr b="0" i="0" sz="1400" u="none" cap="none" strike="noStrike">
              <a:solidFill>
                <a:srgbClr val="000000"/>
              </a:solidFill>
              <a:latin typeface="Arial"/>
              <a:ea typeface="Arial"/>
              <a:cs typeface="Arial"/>
              <a:sym typeface="Arial"/>
            </a:endParaRPr>
          </a:p>
        </p:txBody>
      </p:sp>
      <p:sp>
        <p:nvSpPr>
          <p:cNvPr id="261" name="Google Shape;261;p20"/>
          <p:cNvSpPr/>
          <p:nvPr/>
        </p:nvSpPr>
        <p:spPr>
          <a:xfrm>
            <a:off x="8375350" y="4813540"/>
            <a:ext cx="1949570" cy="810883"/>
          </a:xfrm>
          <a:prstGeom prst="rect">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ACTION</a:t>
            </a:r>
            <a:endParaRPr b="0" i="0" sz="1400" u="none" cap="none" strike="noStrike">
              <a:solidFill>
                <a:srgbClr val="000000"/>
              </a:solidFill>
              <a:latin typeface="Arial"/>
              <a:ea typeface="Arial"/>
              <a:cs typeface="Arial"/>
              <a:sym typeface="Arial"/>
            </a:endParaRPr>
          </a:p>
        </p:txBody>
      </p:sp>
      <p:sp>
        <p:nvSpPr>
          <p:cNvPr id="262" name="Google Shape;262;p20"/>
          <p:cNvSpPr/>
          <p:nvPr/>
        </p:nvSpPr>
        <p:spPr>
          <a:xfrm>
            <a:off x="3165894" y="5149970"/>
            <a:ext cx="879895" cy="241539"/>
          </a:xfrm>
          <a:prstGeom prst="rightArrow">
            <a:avLst>
              <a:gd fmla="val 50000" name="adj1"/>
              <a:gd fmla="val 50000" name="adj2"/>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3" name="Google Shape;263;p20"/>
          <p:cNvSpPr/>
          <p:nvPr/>
        </p:nvSpPr>
        <p:spPr>
          <a:xfrm>
            <a:off x="7064135" y="5149970"/>
            <a:ext cx="879895" cy="241539"/>
          </a:xfrm>
          <a:prstGeom prst="rightArrow">
            <a:avLst>
              <a:gd fmla="val 50000" name="adj1"/>
              <a:gd fmla="val 50000" name="adj2"/>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1"/>
          <p:cNvSpPr txBox="1"/>
          <p:nvPr>
            <p:ph type="title"/>
          </p:nvPr>
        </p:nvSpPr>
        <p:spPr>
          <a:xfrm>
            <a:off x="95250" y="523701"/>
            <a:ext cx="11258550" cy="81339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Investments in adaptation measures</a:t>
            </a:r>
            <a:endParaRPr/>
          </a:p>
        </p:txBody>
      </p:sp>
      <p:sp>
        <p:nvSpPr>
          <p:cNvPr id="269" name="Google Shape;269;p21"/>
          <p:cNvSpPr txBox="1"/>
          <p:nvPr>
            <p:ph idx="1" type="body"/>
          </p:nvPr>
        </p:nvSpPr>
        <p:spPr>
          <a:xfrm>
            <a:off x="95249" y="1437437"/>
            <a:ext cx="11649075"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just">
              <a:lnSpc>
                <a:spcPct val="90000"/>
              </a:lnSpc>
              <a:spcBef>
                <a:spcPts val="0"/>
              </a:spcBef>
              <a:spcAft>
                <a:spcPts val="0"/>
              </a:spcAft>
              <a:buClr>
                <a:schemeClr val="dk1"/>
              </a:buClr>
              <a:buSzPct val="100000"/>
              <a:buChar char="•"/>
            </a:pPr>
            <a:r>
              <a:rPr b="1" lang="en-US" u="sng">
                <a:solidFill>
                  <a:schemeClr val="hlink"/>
                </a:solidFill>
                <a:hlinkClick r:id="rId3"/>
              </a:rPr>
              <a:t>Early warning systems (EWS):</a:t>
            </a:r>
            <a:r>
              <a:rPr lang="en-US"/>
              <a:t> technologies that can accurately forecast when a storm, heatwave, or other adverse weather event is incoming. </a:t>
            </a:r>
            <a:endParaRPr/>
          </a:p>
          <a:p>
            <a:pPr indent="-228600" lvl="0" marL="228600" rtl="0" algn="just">
              <a:lnSpc>
                <a:spcPct val="90000"/>
              </a:lnSpc>
              <a:spcBef>
                <a:spcPts val="1000"/>
              </a:spcBef>
              <a:spcAft>
                <a:spcPts val="0"/>
              </a:spcAft>
              <a:buClr>
                <a:schemeClr val="dk1"/>
              </a:buClr>
              <a:buSzPct val="100000"/>
              <a:buChar char="•"/>
            </a:pPr>
            <a:r>
              <a:rPr b="1" lang="en-US" u="sng">
                <a:solidFill>
                  <a:schemeClr val="hlink"/>
                </a:solidFill>
                <a:hlinkClick r:id="rId4"/>
              </a:rPr>
              <a:t>Climate-resilient infrastructure</a:t>
            </a:r>
            <a:r>
              <a:rPr b="1" lang="en-US"/>
              <a:t>: </a:t>
            </a:r>
            <a:r>
              <a:rPr lang="en-US"/>
              <a:t>upgrading the living conditions in vulnerable communities so to strengthen their adaptive capacity.</a:t>
            </a:r>
            <a:endParaRPr/>
          </a:p>
          <a:p>
            <a:pPr indent="-228600" lvl="0" marL="228600" rtl="0" algn="just">
              <a:lnSpc>
                <a:spcPct val="90000"/>
              </a:lnSpc>
              <a:spcBef>
                <a:spcPts val="1000"/>
              </a:spcBef>
              <a:spcAft>
                <a:spcPts val="0"/>
              </a:spcAft>
              <a:buClr>
                <a:schemeClr val="dk1"/>
              </a:buClr>
              <a:buSzPct val="100000"/>
              <a:buChar char="•"/>
            </a:pPr>
            <a:r>
              <a:rPr b="1" lang="en-US"/>
              <a:t>Improved dryland agriculture</a:t>
            </a:r>
            <a:r>
              <a:rPr lang="en-US"/>
              <a:t>: drought-resistant crops and modernizing irrigation systems could help protect small-scale farms from rising temperatures. </a:t>
            </a:r>
            <a:endParaRPr/>
          </a:p>
          <a:p>
            <a:pPr indent="-228600" lvl="0" marL="228600" rtl="0" algn="just">
              <a:lnSpc>
                <a:spcPct val="90000"/>
              </a:lnSpc>
              <a:spcBef>
                <a:spcPts val="1000"/>
              </a:spcBef>
              <a:spcAft>
                <a:spcPts val="0"/>
              </a:spcAft>
              <a:buClr>
                <a:schemeClr val="dk1"/>
              </a:buClr>
              <a:buSzPct val="100000"/>
              <a:buChar char="•"/>
            </a:pPr>
            <a:r>
              <a:rPr b="1" lang="en-US" u="sng">
                <a:solidFill>
                  <a:schemeClr val="hlink"/>
                </a:solidFill>
                <a:hlinkClick r:id="rId5"/>
              </a:rPr>
              <a:t>Mangrove protection</a:t>
            </a:r>
            <a:r>
              <a:rPr lang="en-US"/>
              <a:t>: they reduce the impact of storm surges that threaten coastal communities.</a:t>
            </a:r>
            <a:endParaRPr/>
          </a:p>
          <a:p>
            <a:pPr indent="-228600" lvl="0" marL="228600" rtl="0" algn="just">
              <a:lnSpc>
                <a:spcPct val="90000"/>
              </a:lnSpc>
              <a:spcBef>
                <a:spcPts val="1000"/>
              </a:spcBef>
              <a:spcAft>
                <a:spcPts val="0"/>
              </a:spcAft>
              <a:buClr>
                <a:schemeClr val="dk1"/>
              </a:buClr>
              <a:buSzPct val="100000"/>
              <a:buChar char="•"/>
            </a:pPr>
            <a:r>
              <a:rPr b="1" lang="en-US"/>
              <a:t>Making water resources more resilient</a:t>
            </a:r>
            <a:r>
              <a:rPr lang="en-US"/>
              <a:t>: water infrastructure and natural watersheds could expand access to clean water. </a:t>
            </a:r>
            <a:endParaRPr/>
          </a:p>
          <a:p>
            <a:pPr indent="0" lvl="0" marL="0" rtl="0" algn="l">
              <a:lnSpc>
                <a:spcPct val="90000"/>
              </a:lnSpc>
              <a:spcBef>
                <a:spcPts val="1000"/>
              </a:spcBef>
              <a:spcAft>
                <a:spcPts val="0"/>
              </a:spcAft>
              <a:buClr>
                <a:srgbClr val="A5A5A5"/>
              </a:buClr>
              <a:buSzPct val="100000"/>
              <a:buNone/>
            </a:pPr>
            <a:r>
              <a:rPr lang="en-US" sz="1500">
                <a:solidFill>
                  <a:srgbClr val="A5A5A5"/>
                </a:solidFill>
              </a:rPr>
              <a:t>(Source: https://grist.org/article/5-ways-we-need-to-adapt-to-climate-change-or-pay-the-price/)</a:t>
            </a:r>
            <a:endParaRPr/>
          </a:p>
          <a:p>
            <a:pPr indent="0" lvl="0" marL="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2"/>
          <p:cNvSpPr txBox="1"/>
          <p:nvPr>
            <p:ph idx="1" type="body"/>
          </p:nvPr>
        </p:nvSpPr>
        <p:spPr>
          <a:xfrm>
            <a:off x="228600" y="474453"/>
            <a:ext cx="11887200" cy="56071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t/>
            </a:r>
            <a:endParaRPr b="1" sz="2400" u="sng"/>
          </a:p>
          <a:p>
            <a:pPr indent="0" lvl="0" marL="0" rtl="0" algn="l">
              <a:lnSpc>
                <a:spcPct val="90000"/>
              </a:lnSpc>
              <a:spcBef>
                <a:spcPts val="1000"/>
              </a:spcBef>
              <a:spcAft>
                <a:spcPts val="0"/>
              </a:spcAft>
              <a:buClr>
                <a:schemeClr val="dk1"/>
              </a:buClr>
              <a:buSzPts val="2400"/>
              <a:buNone/>
            </a:pPr>
            <a:r>
              <a:rPr lang="en-US" sz="2400"/>
              <a:t> </a:t>
            </a:r>
            <a:endParaRPr/>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76200" lvl="0" marL="22860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rgbClr val="A5A5A5"/>
              </a:buClr>
              <a:buSzPts val="1200"/>
              <a:buNone/>
            </a:pPr>
            <a:r>
              <a:rPr lang="en-US" sz="1200">
                <a:solidFill>
                  <a:srgbClr val="A5A5A5"/>
                </a:solidFill>
              </a:rPr>
              <a:t>(Source: Department of Environment, Cyprus </a:t>
            </a:r>
            <a:r>
              <a:rPr lang="en-US" sz="1200" u="sng">
                <a:solidFill>
                  <a:srgbClr val="A5A5A5"/>
                </a:solidFill>
                <a:hlinkClick r:id="rId3">
                  <a:extLst>
                    <a:ext uri="{A12FA001-AC4F-418D-AE19-62706E023703}">
                      <ahyp:hlinkClr val="tx"/>
                    </a:ext>
                  </a:extLst>
                </a:hlinkClick>
              </a:rPr>
              <a:t>http://www.moa.gov.cy/moa/environment/environmentnew.nsf/All/5932A0A0421E41CDC22583770034AE72?OpenDocument</a:t>
            </a:r>
            <a:r>
              <a:rPr lang="en-US" sz="1200">
                <a:solidFill>
                  <a:srgbClr val="A5A5A5"/>
                </a:solidFill>
              </a:rPr>
              <a:t>) </a:t>
            </a:r>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75" name="Google Shape;275;p22"/>
          <p:cNvSpPr/>
          <p:nvPr/>
        </p:nvSpPr>
        <p:spPr>
          <a:xfrm>
            <a:off x="8477608" y="75208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6. FLOOD WALLS/ELEVATION OF EMBANKMENTS TO PROTECT FROM RISING SEA LEVELS</a:t>
            </a:r>
            <a:endParaRPr b="0" i="0" sz="1400" u="none" cap="none" strike="noStrike">
              <a:solidFill>
                <a:srgbClr val="000000"/>
              </a:solidFill>
              <a:latin typeface="Arial"/>
              <a:ea typeface="Arial"/>
              <a:cs typeface="Arial"/>
              <a:sym typeface="Arial"/>
            </a:endParaRPr>
          </a:p>
        </p:txBody>
      </p:sp>
      <p:sp>
        <p:nvSpPr>
          <p:cNvPr id="276" name="Google Shape;276;p22"/>
          <p:cNvSpPr/>
          <p:nvPr/>
        </p:nvSpPr>
        <p:spPr>
          <a:xfrm>
            <a:off x="8508521" y="229999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8. EFFICIENT USE OF SCARCE WATER RESOURCES</a:t>
            </a:r>
            <a:endParaRPr b="0" i="0" sz="1400" u="none" cap="none" strike="noStrike">
              <a:solidFill>
                <a:srgbClr val="000000"/>
              </a:solidFill>
              <a:latin typeface="Arial"/>
              <a:ea typeface="Arial"/>
              <a:cs typeface="Arial"/>
              <a:sym typeface="Arial"/>
            </a:endParaRPr>
          </a:p>
        </p:txBody>
      </p:sp>
      <p:sp>
        <p:nvSpPr>
          <p:cNvPr id="277" name="Google Shape;277;p22"/>
          <p:cNvSpPr/>
          <p:nvPr/>
        </p:nvSpPr>
        <p:spPr>
          <a:xfrm>
            <a:off x="8477607" y="4157158"/>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10. TOURISM DIVERSIFICATION</a:t>
            </a:r>
            <a:endParaRPr b="0" i="0" sz="1400" u="none" cap="none" strike="noStrike">
              <a:solidFill>
                <a:srgbClr val="000000"/>
              </a:solidFill>
              <a:latin typeface="Arial"/>
              <a:ea typeface="Arial"/>
              <a:cs typeface="Arial"/>
              <a:sym typeface="Arial"/>
            </a:endParaRPr>
          </a:p>
        </p:txBody>
      </p:sp>
      <p:sp>
        <p:nvSpPr>
          <p:cNvPr id="278" name="Google Shape;278;p22"/>
          <p:cNvSpPr/>
          <p:nvPr/>
        </p:nvSpPr>
        <p:spPr>
          <a:xfrm>
            <a:off x="187136" y="752087"/>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1. PLANTING OF INDIGENOUS TREES</a:t>
            </a:r>
            <a:endParaRPr b="0" i="0" sz="1400" u="none" cap="none" strike="noStrike">
              <a:solidFill>
                <a:srgbClr val="000000"/>
              </a:solidFill>
              <a:latin typeface="Arial"/>
              <a:ea typeface="Arial"/>
              <a:cs typeface="Arial"/>
              <a:sym typeface="Arial"/>
            </a:endParaRPr>
          </a:p>
        </p:txBody>
      </p:sp>
      <p:sp>
        <p:nvSpPr>
          <p:cNvPr id="279" name="Google Shape;279;p22"/>
          <p:cNvSpPr/>
          <p:nvPr/>
        </p:nvSpPr>
        <p:spPr>
          <a:xfrm>
            <a:off x="187136" y="2337489"/>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3. FOREST TYPES AND PRACTICES LESS VULNERABLE TO STORMS AND FIRES</a:t>
            </a:r>
            <a:endParaRPr b="0" i="0" sz="1400" u="none" cap="none" strike="noStrike">
              <a:solidFill>
                <a:srgbClr val="000000"/>
              </a:solidFill>
              <a:latin typeface="Arial"/>
              <a:ea typeface="Arial"/>
              <a:cs typeface="Arial"/>
              <a:sym typeface="Arial"/>
            </a:endParaRPr>
          </a:p>
        </p:txBody>
      </p:sp>
      <p:sp>
        <p:nvSpPr>
          <p:cNvPr id="280" name="Google Shape;280;p22"/>
          <p:cNvSpPr/>
          <p:nvPr/>
        </p:nvSpPr>
        <p:spPr>
          <a:xfrm>
            <a:off x="187136" y="3954829"/>
            <a:ext cx="3467819" cy="840375"/>
          </a:xfrm>
          <a:prstGeom prst="flowChartAlternateProcess">
            <a:avLst/>
          </a:prstGeom>
          <a:solidFill>
            <a:schemeClr val="accent2"/>
          </a:solidFill>
          <a:ln cap="flat" cmpd="sng" w="12700">
            <a:solidFill>
              <a:srgbClr val="00729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5. SPATIAL PLANS TO FACILITATE THE MIGRATION OF SPECIES</a:t>
            </a:r>
            <a:endParaRPr b="0" i="0" sz="1400" u="none" cap="none" strike="noStrike">
              <a:solidFill>
                <a:srgbClr val="000000"/>
              </a:solidFill>
              <a:latin typeface="Arial"/>
              <a:ea typeface="Arial"/>
              <a:cs typeface="Arial"/>
              <a:sym typeface="Arial"/>
            </a:endParaRPr>
          </a:p>
        </p:txBody>
      </p:sp>
      <p:sp>
        <p:nvSpPr>
          <p:cNvPr id="281" name="Google Shape;281;p22"/>
          <p:cNvSpPr/>
          <p:nvPr/>
        </p:nvSpPr>
        <p:spPr>
          <a:xfrm>
            <a:off x="9089366" y="1637254"/>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7. SEED BANKS</a:t>
            </a:r>
            <a:endParaRPr b="0" i="0" sz="1400" u="none" cap="none" strike="noStrike">
              <a:solidFill>
                <a:srgbClr val="000000"/>
              </a:solidFill>
              <a:latin typeface="Arial"/>
              <a:ea typeface="Arial"/>
              <a:cs typeface="Arial"/>
              <a:sym typeface="Arial"/>
            </a:endParaRPr>
          </a:p>
        </p:txBody>
      </p:sp>
      <p:sp>
        <p:nvSpPr>
          <p:cNvPr id="282" name="Google Shape;282;p22"/>
          <p:cNvSpPr/>
          <p:nvPr/>
        </p:nvSpPr>
        <p:spPr>
          <a:xfrm>
            <a:off x="9089366" y="3242339"/>
            <a:ext cx="2324819" cy="840374"/>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9. ROADS CONSTRUCTION WITH ROADSIDE DITCHES</a:t>
            </a:r>
            <a:endParaRPr b="0" i="0" sz="1400" u="none" cap="none" strike="noStrike">
              <a:solidFill>
                <a:srgbClr val="000000"/>
              </a:solidFill>
              <a:latin typeface="Arial"/>
              <a:ea typeface="Arial"/>
              <a:cs typeface="Arial"/>
              <a:sym typeface="Arial"/>
            </a:endParaRPr>
          </a:p>
        </p:txBody>
      </p:sp>
      <p:sp>
        <p:nvSpPr>
          <p:cNvPr id="283" name="Google Shape;283;p22"/>
          <p:cNvSpPr/>
          <p:nvPr/>
        </p:nvSpPr>
        <p:spPr>
          <a:xfrm>
            <a:off x="678790" y="1619363"/>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2. ROOFTOP GARDENS</a:t>
            </a:r>
            <a:endParaRPr b="0" i="0" sz="1400" u="none" cap="none" strike="noStrike">
              <a:solidFill>
                <a:srgbClr val="000000"/>
              </a:solidFill>
              <a:latin typeface="Arial"/>
              <a:ea typeface="Arial"/>
              <a:cs typeface="Arial"/>
              <a:sym typeface="Arial"/>
            </a:endParaRPr>
          </a:p>
        </p:txBody>
      </p:sp>
      <p:sp>
        <p:nvSpPr>
          <p:cNvPr id="284" name="Google Shape;284;p22"/>
          <p:cNvSpPr/>
          <p:nvPr/>
        </p:nvSpPr>
        <p:spPr>
          <a:xfrm>
            <a:off x="678790" y="3278038"/>
            <a:ext cx="2324819" cy="617952"/>
          </a:xfrm>
          <a:prstGeom prst="rect">
            <a:avLst/>
          </a:prstGeom>
          <a:solidFill>
            <a:schemeClr val="accent4"/>
          </a:solidFill>
          <a:ln cap="flat" cmpd="sng" w="12700">
            <a:solidFill>
              <a:srgbClr val="0B97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4. RAINWATER CATCHMENT</a:t>
            </a:r>
            <a:endParaRPr b="0" i="0" sz="1400" u="none" cap="none" strike="noStrike">
              <a:solidFill>
                <a:srgbClr val="000000"/>
              </a:solidFill>
              <a:latin typeface="Arial"/>
              <a:ea typeface="Arial"/>
              <a:cs typeface="Arial"/>
              <a:sym typeface="Arial"/>
            </a:endParaRPr>
          </a:p>
        </p:txBody>
      </p:sp>
      <p:sp>
        <p:nvSpPr>
          <p:cNvPr id="285" name="Google Shape;285;p22"/>
          <p:cNvSpPr/>
          <p:nvPr/>
        </p:nvSpPr>
        <p:spPr>
          <a:xfrm>
            <a:off x="3654955" y="1843022"/>
            <a:ext cx="4913002" cy="175432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chemeClr val="accent4"/>
                </a:solidFill>
                <a:latin typeface="Calibri"/>
                <a:ea typeface="Calibri"/>
                <a:cs typeface="Calibri"/>
                <a:sym typeface="Calibri"/>
              </a:rPr>
              <a:t>Adaptation measures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3"/>
          <p:cNvSpPr txBox="1"/>
          <p:nvPr>
            <p:ph type="title"/>
          </p:nvPr>
        </p:nvSpPr>
        <p:spPr>
          <a:xfrm>
            <a:off x="276224" y="620551"/>
            <a:ext cx="10515600" cy="519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Change Mitigation</a:t>
            </a:r>
            <a:r>
              <a:rPr b="1" lang="en-US" sz="2800" u="sng"/>
              <a:t> measures</a:t>
            </a:r>
            <a:endParaRPr/>
          </a:p>
        </p:txBody>
      </p:sp>
      <p:sp>
        <p:nvSpPr>
          <p:cNvPr id="291" name="Google Shape;291;p23"/>
          <p:cNvSpPr txBox="1"/>
          <p:nvPr>
            <p:ph idx="1" type="body"/>
          </p:nvPr>
        </p:nvSpPr>
        <p:spPr>
          <a:xfrm>
            <a:off x="190699" y="1329300"/>
            <a:ext cx="6609900" cy="43512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just">
              <a:lnSpc>
                <a:spcPct val="90000"/>
              </a:lnSpc>
              <a:spcBef>
                <a:spcPts val="0"/>
              </a:spcBef>
              <a:spcAft>
                <a:spcPts val="0"/>
              </a:spcAft>
              <a:buClr>
                <a:schemeClr val="dk1"/>
              </a:buClr>
              <a:buSzPct val="100000"/>
              <a:buNone/>
            </a:pPr>
            <a:r>
              <a:t/>
            </a:r>
            <a:endParaRPr/>
          </a:p>
          <a:p>
            <a:pPr indent="0" lvl="0" marL="0" rtl="0" algn="just">
              <a:lnSpc>
                <a:spcPct val="90000"/>
              </a:lnSpc>
              <a:spcBef>
                <a:spcPts val="0"/>
              </a:spcBef>
              <a:spcAft>
                <a:spcPts val="0"/>
              </a:spcAft>
              <a:buClr>
                <a:schemeClr val="dk1"/>
              </a:buClr>
              <a:buSzPct val="100000"/>
              <a:buNone/>
            </a:pPr>
            <a:r>
              <a:rPr lang="en-US"/>
              <a:t>Aiming at reducing the flow of heat-trapping greenhouse gases into the atmosphere:</a:t>
            </a:r>
            <a:endParaRPr/>
          </a:p>
          <a:p>
            <a:pPr indent="-228600" lvl="0" marL="228600" rtl="0" algn="l">
              <a:lnSpc>
                <a:spcPct val="90000"/>
              </a:lnSpc>
              <a:spcBef>
                <a:spcPts val="1000"/>
              </a:spcBef>
              <a:spcAft>
                <a:spcPts val="0"/>
              </a:spcAft>
              <a:buClr>
                <a:schemeClr val="dk1"/>
              </a:buClr>
              <a:buSzPct val="100000"/>
              <a:buChar char="•"/>
            </a:pPr>
            <a:r>
              <a:rPr lang="en-US"/>
              <a:t>by reducing the sources of these gases (e.g. burning of fossil fuels for electricity, heat or transport) or</a:t>
            </a:r>
            <a:endParaRPr/>
          </a:p>
          <a:p>
            <a:pPr indent="-228600" lvl="0" marL="228600" rtl="0" algn="l">
              <a:lnSpc>
                <a:spcPct val="90000"/>
              </a:lnSpc>
              <a:spcBef>
                <a:spcPts val="1000"/>
              </a:spcBef>
              <a:spcAft>
                <a:spcPts val="0"/>
              </a:spcAft>
              <a:buClr>
                <a:schemeClr val="dk1"/>
              </a:buClr>
              <a:buSzPct val="100000"/>
              <a:buChar char="•"/>
            </a:pPr>
            <a:r>
              <a:rPr lang="en-US"/>
              <a:t>by enhancing the “sinks” that accumulate and store these gases (e.g. oceans, forests, soil).</a:t>
            </a:r>
            <a:endParaRPr/>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lang="en-US"/>
              <a:t>The European Environment Agency (EEA) published in May 2021 that the greenhouse gases emissions in the EU decreased by almost 4% in 2019.</a:t>
            </a:r>
            <a:endParaRPr/>
          </a:p>
          <a:p>
            <a:pPr indent="0" lvl="0" marL="0" rtl="0" algn="l">
              <a:lnSpc>
                <a:spcPct val="90000"/>
              </a:lnSpc>
              <a:spcBef>
                <a:spcPts val="1000"/>
              </a:spcBef>
              <a:spcAft>
                <a:spcPts val="0"/>
              </a:spcAft>
              <a:buClr>
                <a:schemeClr val="dk1"/>
              </a:buClr>
              <a:buSzPct val="100000"/>
              <a:buNone/>
            </a:pPr>
            <a:r>
              <a:rPr lang="en-US"/>
              <a:t>(</a:t>
            </a:r>
            <a:r>
              <a:rPr lang="en-US" sz="2200"/>
              <a:t>https://www.eea.europa.eu/highlights/major-drop-in-eus-greenhouse</a:t>
            </a:r>
            <a:r>
              <a:rPr lang="en-US"/>
              <a:t>)</a:t>
            </a:r>
            <a:endParaRPr/>
          </a:p>
        </p:txBody>
      </p:sp>
      <p:sp>
        <p:nvSpPr>
          <p:cNvPr id="292" name="Google Shape;292;p23"/>
          <p:cNvSpPr/>
          <p:nvPr/>
        </p:nvSpPr>
        <p:spPr>
          <a:xfrm>
            <a:off x="7110180" y="4747264"/>
            <a:ext cx="512451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https://klima.com/blog/how-carbon-sinks-protect-our-planet/)</a:t>
            </a:r>
            <a:endParaRPr b="0" i="0" sz="1400" u="none" cap="none" strike="noStrike">
              <a:solidFill>
                <a:srgbClr val="000000"/>
              </a:solidFill>
              <a:latin typeface="Arial"/>
              <a:ea typeface="Arial"/>
              <a:cs typeface="Arial"/>
              <a:sym typeface="Arial"/>
            </a:endParaRPr>
          </a:p>
        </p:txBody>
      </p:sp>
      <p:pic>
        <p:nvPicPr>
          <p:cNvPr id="293" name="Google Shape;293;p23"/>
          <p:cNvPicPr preferRelativeResize="0"/>
          <p:nvPr/>
        </p:nvPicPr>
        <p:blipFill rotWithShape="1">
          <a:blip r:embed="rId4">
            <a:alphaModFix/>
          </a:blip>
          <a:srcRect b="0" l="0" r="0" t="0"/>
          <a:stretch/>
        </p:blipFill>
        <p:spPr>
          <a:xfrm>
            <a:off x="8715376" y="988453"/>
            <a:ext cx="3200400" cy="1091184"/>
          </a:xfrm>
          <a:prstGeom prst="rect">
            <a:avLst/>
          </a:prstGeom>
          <a:noFill/>
          <a:ln>
            <a:noFill/>
          </a:ln>
        </p:spPr>
      </p:pic>
      <p:sp>
        <p:nvSpPr>
          <p:cNvPr id="294" name="Google Shape;294;p23"/>
          <p:cNvSpPr/>
          <p:nvPr/>
        </p:nvSpPr>
        <p:spPr>
          <a:xfrm>
            <a:off x="7514763" y="1222387"/>
            <a:ext cx="419100" cy="857250"/>
          </a:xfrm>
          <a:prstGeom prst="downArrow">
            <a:avLst>
              <a:gd fmla="val 50000" name="adj1"/>
              <a:gd fmla="val 50000" name="adj2"/>
            </a:avLst>
          </a:prstGeom>
          <a:solidFill>
            <a:srgbClr val="FF000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https://images.ctfassets.net/obrdg975qq3x/6qWLJq0ijHsAssYvJ8CdNy/302a88989ba07a03cadeac9d79cf2a8d/Ocean.jpg?w=700" id="295" name="Google Shape;295;p23"/>
          <p:cNvPicPr preferRelativeResize="0"/>
          <p:nvPr/>
        </p:nvPicPr>
        <p:blipFill rotWithShape="1">
          <a:blip r:embed="rId5">
            <a:alphaModFix/>
          </a:blip>
          <a:srcRect b="0" l="0" r="0" t="0"/>
          <a:stretch/>
        </p:blipFill>
        <p:spPr>
          <a:xfrm>
            <a:off x="8948569" y="2727678"/>
            <a:ext cx="2734013" cy="1554480"/>
          </a:xfrm>
          <a:prstGeom prst="rect">
            <a:avLst/>
          </a:prstGeom>
          <a:noFill/>
          <a:ln>
            <a:noFill/>
          </a:ln>
        </p:spPr>
      </p:pic>
      <p:sp>
        <p:nvSpPr>
          <p:cNvPr id="296" name="Google Shape;296;p23"/>
          <p:cNvSpPr/>
          <p:nvPr/>
        </p:nvSpPr>
        <p:spPr>
          <a:xfrm rot="10800000">
            <a:off x="7538346" y="2743484"/>
            <a:ext cx="419100" cy="857250"/>
          </a:xfrm>
          <a:prstGeom prst="downArrow">
            <a:avLst>
              <a:gd fmla="val 50000" name="adj1"/>
              <a:gd fmla="val 50000" name="adj2"/>
            </a:avLst>
          </a:prstGeom>
          <a:solidFill>
            <a:srgbClr val="92D050"/>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7" name="Google Shape;297;p23"/>
          <p:cNvSpPr/>
          <p:nvPr/>
        </p:nvSpPr>
        <p:spPr>
          <a:xfrm>
            <a:off x="7110180" y="4389006"/>
            <a:ext cx="511216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9:</a:t>
            </a:r>
            <a:r>
              <a:rPr b="0" i="0" lang="en-US" sz="1800" u="none" cap="none" strike="noStrike">
                <a:solidFill>
                  <a:schemeClr val="dk1"/>
                </a:solidFill>
                <a:latin typeface="Calibri"/>
                <a:ea typeface="Calibri"/>
                <a:cs typeface="Calibri"/>
                <a:sym typeface="Calibri"/>
              </a:rPr>
              <a:t> Greenhouse gases sources and carbon sinks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4"/>
          <p:cNvSpPr txBox="1"/>
          <p:nvPr>
            <p:ph type="title"/>
          </p:nvPr>
        </p:nvSpPr>
        <p:spPr>
          <a:xfrm>
            <a:off x="276224" y="523701"/>
            <a:ext cx="10515600" cy="51928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Change Mitigation</a:t>
            </a:r>
            <a:r>
              <a:rPr b="1" lang="en-US" sz="2800" u="sng"/>
              <a:t> measures</a:t>
            </a:r>
            <a:endParaRPr/>
          </a:p>
        </p:txBody>
      </p:sp>
      <p:pic>
        <p:nvPicPr>
          <p:cNvPr id="303" name="Google Shape;303;p24"/>
          <p:cNvPicPr preferRelativeResize="0"/>
          <p:nvPr/>
        </p:nvPicPr>
        <p:blipFill rotWithShape="1">
          <a:blip r:embed="rId4">
            <a:alphaModFix/>
          </a:blip>
          <a:srcRect b="0" l="0" r="0" t="0"/>
          <a:stretch/>
        </p:blipFill>
        <p:spPr>
          <a:xfrm>
            <a:off x="7058769" y="1301750"/>
            <a:ext cx="4774407" cy="3657600"/>
          </a:xfrm>
          <a:prstGeom prst="rect">
            <a:avLst/>
          </a:prstGeom>
          <a:noFill/>
          <a:ln>
            <a:noFill/>
          </a:ln>
        </p:spPr>
      </p:pic>
      <p:sp>
        <p:nvSpPr>
          <p:cNvPr id="304" name="Google Shape;304;p24"/>
          <p:cNvSpPr/>
          <p:nvPr/>
        </p:nvSpPr>
        <p:spPr>
          <a:xfrm>
            <a:off x="6786884" y="5491163"/>
            <a:ext cx="5405116"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https://squamish.ca/climateaction/climate-adaptation/)</a:t>
            </a:r>
            <a:endParaRPr b="0" i="0" sz="1400" u="none" cap="none" strike="noStrike">
              <a:solidFill>
                <a:srgbClr val="000000"/>
              </a:solidFill>
              <a:latin typeface="Arial"/>
              <a:ea typeface="Arial"/>
              <a:cs typeface="Arial"/>
              <a:sym typeface="Arial"/>
            </a:endParaRPr>
          </a:p>
        </p:txBody>
      </p:sp>
      <p:sp>
        <p:nvSpPr>
          <p:cNvPr id="305" name="Google Shape;305;p24"/>
          <p:cNvSpPr/>
          <p:nvPr/>
        </p:nvSpPr>
        <p:spPr>
          <a:xfrm>
            <a:off x="6762290" y="5121831"/>
            <a:ext cx="457291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11</a:t>
            </a:r>
            <a:r>
              <a:rPr b="0" i="0" lang="en-US" sz="1800" u="none" cap="none" strike="noStrike">
                <a:solidFill>
                  <a:schemeClr val="dk1"/>
                </a:solidFill>
                <a:latin typeface="Calibri"/>
                <a:ea typeface="Calibri"/>
                <a:cs typeface="Calibri"/>
                <a:sym typeface="Calibri"/>
              </a:rPr>
              <a:t>: Mitigation and adaptation measures</a:t>
            </a:r>
            <a:endParaRPr b="0" i="0" sz="1400" u="none" cap="none" strike="noStrike">
              <a:solidFill>
                <a:srgbClr val="000000"/>
              </a:solidFill>
              <a:latin typeface="Arial"/>
              <a:ea typeface="Arial"/>
              <a:cs typeface="Arial"/>
              <a:sym typeface="Arial"/>
            </a:endParaRPr>
          </a:p>
        </p:txBody>
      </p:sp>
      <p:pic>
        <p:nvPicPr>
          <p:cNvPr id="306" name="Google Shape;306;p24"/>
          <p:cNvPicPr preferRelativeResize="0"/>
          <p:nvPr>
            <p:ph idx="1" type="body"/>
          </p:nvPr>
        </p:nvPicPr>
        <p:blipFill rotWithShape="1">
          <a:blip r:embed="rId5">
            <a:alphaModFix/>
          </a:blip>
          <a:srcRect b="0" l="0" r="0" t="0"/>
          <a:stretch/>
        </p:blipFill>
        <p:spPr>
          <a:xfrm>
            <a:off x="180974" y="1393190"/>
            <a:ext cx="5679439" cy="3566160"/>
          </a:xfrm>
          <a:prstGeom prst="rect">
            <a:avLst/>
          </a:prstGeom>
          <a:noFill/>
          <a:ln>
            <a:noFill/>
          </a:ln>
        </p:spPr>
      </p:pic>
      <p:sp>
        <p:nvSpPr>
          <p:cNvPr id="307" name="Google Shape;307;p24"/>
          <p:cNvSpPr/>
          <p:nvPr/>
        </p:nvSpPr>
        <p:spPr>
          <a:xfrm>
            <a:off x="617530" y="5153459"/>
            <a:ext cx="4498989"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sng" cap="none" strike="noStrike">
                <a:solidFill>
                  <a:schemeClr val="dk1"/>
                </a:solidFill>
                <a:latin typeface="Calibri"/>
                <a:ea typeface="Calibri"/>
                <a:cs typeface="Calibri"/>
                <a:sym typeface="Calibri"/>
              </a:rPr>
              <a:t>Figure 10</a:t>
            </a:r>
            <a:r>
              <a:rPr b="0" i="0" lang="en-US" sz="1800" u="none" cap="none" strike="noStrike">
                <a:solidFill>
                  <a:schemeClr val="dk1"/>
                </a:solidFill>
                <a:latin typeface="Calibri"/>
                <a:ea typeface="Calibri"/>
                <a:cs typeface="Calibri"/>
                <a:sym typeface="Calibri"/>
              </a:rPr>
              <a:t>: Mitigation and adaptation activities</a:t>
            </a:r>
            <a:endParaRPr b="0" i="0" sz="1400" u="none" cap="none" strike="noStrike">
              <a:solidFill>
                <a:srgbClr val="000000"/>
              </a:solidFill>
              <a:latin typeface="Arial"/>
              <a:ea typeface="Arial"/>
              <a:cs typeface="Arial"/>
              <a:sym typeface="Arial"/>
            </a:endParaRPr>
          </a:p>
        </p:txBody>
      </p:sp>
      <p:sp>
        <p:nvSpPr>
          <p:cNvPr id="308" name="Google Shape;308;p24"/>
          <p:cNvSpPr txBox="1"/>
          <p:nvPr/>
        </p:nvSpPr>
        <p:spPr>
          <a:xfrm>
            <a:off x="0" y="5459410"/>
            <a:ext cx="6261907" cy="98566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A5A5A5"/>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https://www.researchgate.net/figure/Mitigation-and-adaptation-as-complementary-approaches-in-climate-change-policy-adopted_fig2_291300517</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25"/>
          <p:cNvSpPr txBox="1"/>
          <p:nvPr>
            <p:ph type="title"/>
          </p:nvPr>
        </p:nvSpPr>
        <p:spPr>
          <a:xfrm>
            <a:off x="200025" y="215912"/>
            <a:ext cx="11220450" cy="9431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EU Adaptation Strategy</a:t>
            </a:r>
            <a:endParaRPr/>
          </a:p>
        </p:txBody>
      </p:sp>
      <p:sp>
        <p:nvSpPr>
          <p:cNvPr id="314" name="Google Shape;314;p25"/>
          <p:cNvSpPr txBox="1"/>
          <p:nvPr>
            <p:ph idx="1" type="body"/>
          </p:nvPr>
        </p:nvSpPr>
        <p:spPr>
          <a:xfrm>
            <a:off x="88201" y="902359"/>
            <a:ext cx="9863137" cy="5053282"/>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en-US" sz="2200"/>
              <a:t>New EU Strategy </a:t>
            </a:r>
            <a:r>
              <a:rPr lang="en-US" sz="2200" u="sng">
                <a:solidFill>
                  <a:schemeClr val="hlink"/>
                </a:solidFill>
                <a:hlinkClick r:id="rId3"/>
              </a:rPr>
              <a:t>on adaptation to climate change </a:t>
            </a:r>
            <a:r>
              <a:rPr lang="en-US" sz="2200"/>
              <a:t>on </a:t>
            </a:r>
            <a:r>
              <a:rPr lang="en-US" sz="2200">
                <a:solidFill>
                  <a:srgbClr val="FF0000"/>
                </a:solidFill>
              </a:rPr>
              <a:t>24 February 2021</a:t>
            </a:r>
            <a:r>
              <a:rPr lang="en-US" sz="2200"/>
              <a:t>.</a:t>
            </a:r>
            <a:endParaRPr/>
          </a:p>
          <a:p>
            <a:pPr indent="-228600" lvl="0" marL="228600" rtl="0" algn="l">
              <a:lnSpc>
                <a:spcPct val="90000"/>
              </a:lnSpc>
              <a:spcBef>
                <a:spcPts val="1000"/>
              </a:spcBef>
              <a:spcAft>
                <a:spcPts val="0"/>
              </a:spcAft>
              <a:buClr>
                <a:schemeClr val="dk1"/>
              </a:buClr>
              <a:buSzPts val="2200"/>
              <a:buChar char="•"/>
            </a:pPr>
            <a:r>
              <a:rPr lang="en-US" sz="2200"/>
              <a:t>It is the key part of the </a:t>
            </a:r>
            <a:r>
              <a:rPr lang="en-US" sz="2200" u="sng">
                <a:solidFill>
                  <a:schemeClr val="hlink"/>
                </a:solidFill>
                <a:hlinkClick r:id="rId4"/>
              </a:rPr>
              <a:t>European Green Deal</a:t>
            </a:r>
            <a:r>
              <a:rPr lang="en-US" sz="2200"/>
              <a:t>, aiming to increase and accelerate the EU’s efforts to protect nature, people and livelihoods against the inevitable impacts of climate change.</a:t>
            </a:r>
            <a:endParaRPr/>
          </a:p>
          <a:p>
            <a:pPr indent="-228600" lvl="0" marL="228600" rtl="0" algn="l">
              <a:lnSpc>
                <a:spcPct val="90000"/>
              </a:lnSpc>
              <a:spcBef>
                <a:spcPts val="1000"/>
              </a:spcBef>
              <a:spcAft>
                <a:spcPts val="0"/>
              </a:spcAft>
              <a:buClr>
                <a:schemeClr val="dk1"/>
              </a:buClr>
              <a:buSzPts val="2200"/>
              <a:buChar char="•"/>
            </a:pPr>
            <a:r>
              <a:rPr lang="en-US" sz="2200"/>
              <a:t>It sets out how the Member States can adapt to the unavoidable impacts of climate change and become </a:t>
            </a:r>
            <a:r>
              <a:rPr lang="en-US" sz="2200">
                <a:solidFill>
                  <a:srgbClr val="FF0000"/>
                </a:solidFill>
              </a:rPr>
              <a:t>climate resilient by 2050</a:t>
            </a:r>
            <a:r>
              <a:rPr lang="en-US" sz="2200"/>
              <a:t>.</a:t>
            </a:r>
            <a:endParaRPr/>
          </a:p>
          <a:p>
            <a:pPr indent="0" lvl="0" marL="0" rtl="0" algn="l">
              <a:lnSpc>
                <a:spcPct val="90000"/>
              </a:lnSpc>
              <a:spcBef>
                <a:spcPts val="1000"/>
              </a:spcBef>
              <a:spcAft>
                <a:spcPts val="0"/>
              </a:spcAft>
              <a:buClr>
                <a:schemeClr val="dk1"/>
              </a:buClr>
              <a:buSzPts val="2200"/>
              <a:buNone/>
            </a:pPr>
            <a:r>
              <a:rPr lang="en-US" sz="2200" u="sng"/>
              <a:t>4 principle objectives: </a:t>
            </a:r>
            <a:endParaRPr/>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5"/>
              </a:rPr>
              <a:t>Smarter adaptation</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6"/>
              </a:rPr>
              <a:t>Faster adaptation</a:t>
            </a:r>
            <a:endParaRPr sz="2200"/>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7"/>
              </a:rPr>
              <a:t>More systemic adaptation</a:t>
            </a:r>
            <a:endParaRPr sz="2200"/>
          </a:p>
          <a:p>
            <a:pPr indent="-228600" lvl="0" marL="228600" rtl="0" algn="l">
              <a:lnSpc>
                <a:spcPct val="90000"/>
              </a:lnSpc>
              <a:spcBef>
                <a:spcPts val="1000"/>
              </a:spcBef>
              <a:spcAft>
                <a:spcPts val="0"/>
              </a:spcAft>
              <a:buClr>
                <a:schemeClr val="dk1"/>
              </a:buClr>
              <a:buSzPts val="2200"/>
              <a:buChar char="•"/>
            </a:pPr>
            <a:r>
              <a:rPr lang="en-US" sz="2200" u="sng">
                <a:solidFill>
                  <a:schemeClr val="hlink"/>
                </a:solidFill>
                <a:hlinkClick r:id="rId8"/>
              </a:rPr>
              <a:t>Stepping up international action for climate resilience</a:t>
            </a:r>
            <a:r>
              <a:rPr lang="en-US" sz="2200"/>
              <a:t>.</a:t>
            </a:r>
            <a:endParaRPr/>
          </a:p>
          <a:p>
            <a:pPr indent="0" lvl="0" marL="0" rtl="0" algn="l">
              <a:lnSpc>
                <a:spcPct val="90000"/>
              </a:lnSpc>
              <a:spcBef>
                <a:spcPts val="1000"/>
              </a:spcBef>
              <a:spcAft>
                <a:spcPts val="0"/>
              </a:spcAft>
              <a:buClr>
                <a:schemeClr val="dk1"/>
              </a:buClr>
              <a:buSzPts val="2200"/>
              <a:buNone/>
            </a:pPr>
            <a:r>
              <a:t/>
            </a:r>
            <a:endParaRPr sz="2200"/>
          </a:p>
        </p:txBody>
      </p:sp>
      <p:pic>
        <p:nvPicPr>
          <p:cNvPr id="315" name="Google Shape;315;p25"/>
          <p:cNvPicPr preferRelativeResize="0"/>
          <p:nvPr/>
        </p:nvPicPr>
        <p:blipFill rotWithShape="1">
          <a:blip r:embed="rId9">
            <a:alphaModFix/>
          </a:blip>
          <a:srcRect b="0" l="0" r="0" t="0"/>
          <a:stretch/>
        </p:blipFill>
        <p:spPr>
          <a:xfrm>
            <a:off x="9339262" y="4138701"/>
            <a:ext cx="2524125" cy="495300"/>
          </a:xfrm>
          <a:prstGeom prst="rect">
            <a:avLst/>
          </a:prstGeom>
          <a:noFill/>
          <a:ln>
            <a:noFill/>
          </a:ln>
        </p:spPr>
      </p:pic>
      <p:pic>
        <p:nvPicPr>
          <p:cNvPr id="316" name="Google Shape;316;p25"/>
          <p:cNvPicPr preferRelativeResize="0"/>
          <p:nvPr/>
        </p:nvPicPr>
        <p:blipFill rotWithShape="1">
          <a:blip r:embed="rId10">
            <a:alphaModFix/>
          </a:blip>
          <a:srcRect b="0" l="0" r="0" t="0"/>
          <a:stretch/>
        </p:blipFill>
        <p:spPr>
          <a:xfrm>
            <a:off x="10321290" y="989123"/>
            <a:ext cx="1737360" cy="1737360"/>
          </a:xfrm>
          <a:prstGeom prst="rect">
            <a:avLst/>
          </a:prstGeom>
          <a:noFill/>
          <a:ln>
            <a:noFill/>
          </a:ln>
        </p:spPr>
      </p:pic>
      <p:sp>
        <p:nvSpPr>
          <p:cNvPr id="317" name="Google Shape;317;p25"/>
          <p:cNvSpPr/>
          <p:nvPr/>
        </p:nvSpPr>
        <p:spPr>
          <a:xfrm>
            <a:off x="110775" y="5321402"/>
            <a:ext cx="11970449" cy="7694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200"/>
              <a:buFont typeface="Arial"/>
              <a:buNone/>
            </a:pPr>
            <a:r>
              <a:rPr b="0" i="0" lang="en-US" sz="2200" u="sng" cap="none" strike="noStrike">
                <a:solidFill>
                  <a:schemeClr val="dk1"/>
                </a:solidFill>
                <a:latin typeface="Calibri"/>
                <a:ea typeface="Calibri"/>
                <a:cs typeface="Calibri"/>
                <a:sym typeface="Calibri"/>
                <a:hlinkClick r:id="rId11">
                  <a:extLst>
                    <a:ext uri="{A12FA001-AC4F-418D-AE19-62706E023703}">
                      <ahyp:hlinkClr val="tx"/>
                    </a:ext>
                  </a:extLst>
                </a:hlinkClick>
              </a:rPr>
              <a:t>Climate-ADAPT</a:t>
            </a:r>
            <a:r>
              <a:rPr b="0" i="0" lang="en-US" sz="2200" u="none" cap="none" strike="noStrike">
                <a:solidFill>
                  <a:schemeClr val="dk1"/>
                </a:solidFill>
                <a:latin typeface="Calibri"/>
                <a:ea typeface="Calibri"/>
                <a:cs typeface="Calibri"/>
                <a:sym typeface="Calibri"/>
              </a:rPr>
              <a:t>: The European Climate Adaptation Platform Climate-ADAPT, a partnership between the European Commission and the European Environment Agency (EEA).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26"/>
          <p:cNvSpPr txBox="1"/>
          <p:nvPr>
            <p:ph type="title"/>
          </p:nvPr>
        </p:nvSpPr>
        <p:spPr>
          <a:xfrm>
            <a:off x="200025" y="523702"/>
            <a:ext cx="10515600" cy="6288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European Climate Law</a:t>
            </a:r>
            <a:endParaRPr/>
          </a:p>
        </p:txBody>
      </p:sp>
      <p:sp>
        <p:nvSpPr>
          <p:cNvPr id="323" name="Google Shape;323;p26"/>
          <p:cNvSpPr txBox="1"/>
          <p:nvPr>
            <p:ph idx="1" type="body"/>
          </p:nvPr>
        </p:nvSpPr>
        <p:spPr>
          <a:xfrm>
            <a:off x="200025" y="1253331"/>
            <a:ext cx="11801475"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28 June 2021: EU Council adopts the </a:t>
            </a:r>
            <a:r>
              <a:rPr lang="en-US" u="sng">
                <a:solidFill>
                  <a:schemeClr val="hlink"/>
                </a:solidFill>
                <a:hlinkClick r:id="rId3"/>
              </a:rPr>
              <a:t>European Climate Law</a:t>
            </a:r>
            <a:r>
              <a:rPr lang="en-US"/>
              <a:t>. </a:t>
            </a:r>
            <a:endParaRPr/>
          </a:p>
          <a:p>
            <a:pPr indent="-228600" lvl="0" marL="228600" rtl="0" algn="l">
              <a:lnSpc>
                <a:spcPct val="90000"/>
              </a:lnSpc>
              <a:spcBef>
                <a:spcPts val="1000"/>
              </a:spcBef>
              <a:spcAft>
                <a:spcPts val="0"/>
              </a:spcAft>
              <a:buClr>
                <a:schemeClr val="dk1"/>
              </a:buClr>
              <a:buSzPts val="2800"/>
              <a:buChar char="•"/>
            </a:pPr>
            <a:r>
              <a:rPr lang="en-US"/>
              <a:t>Intermediate target of reducing net greenhouse gas emissions by </a:t>
            </a:r>
            <a:r>
              <a:rPr lang="en-US">
                <a:solidFill>
                  <a:srgbClr val="FF0000"/>
                </a:solidFill>
              </a:rPr>
              <a:t>at least 55% by 2030</a:t>
            </a:r>
            <a:r>
              <a:rPr lang="en-US"/>
              <a:t>, compared to 1990 levels.</a:t>
            </a:r>
            <a:endParaRPr/>
          </a:p>
          <a:p>
            <a:pPr indent="-228600" lvl="0" marL="228600" rtl="0" algn="l">
              <a:lnSpc>
                <a:spcPct val="90000"/>
              </a:lnSpc>
              <a:spcBef>
                <a:spcPts val="1000"/>
              </a:spcBef>
              <a:spcAft>
                <a:spcPts val="0"/>
              </a:spcAft>
              <a:buClr>
                <a:schemeClr val="dk1"/>
              </a:buClr>
              <a:buSzPts val="2800"/>
              <a:buChar char="•"/>
            </a:pPr>
            <a:r>
              <a:rPr lang="en-US"/>
              <a:t>It also aims to achieve a </a:t>
            </a:r>
            <a:r>
              <a:rPr lang="en-US">
                <a:solidFill>
                  <a:srgbClr val="FF0000"/>
                </a:solidFill>
              </a:rPr>
              <a:t>higher volume of carbon net sink by 2030</a:t>
            </a:r>
            <a:r>
              <a:rPr lang="en-US"/>
              <a:t>. </a:t>
            </a:r>
            <a:endParaRPr/>
          </a:p>
          <a:p>
            <a:pPr indent="-228600" lvl="0" marL="228600" rtl="0" algn="l">
              <a:lnSpc>
                <a:spcPct val="90000"/>
              </a:lnSpc>
              <a:spcBef>
                <a:spcPts val="1000"/>
              </a:spcBef>
              <a:spcAft>
                <a:spcPts val="0"/>
              </a:spcAft>
              <a:buClr>
                <a:schemeClr val="dk1"/>
              </a:buClr>
              <a:buSzPts val="2800"/>
              <a:buChar char="•"/>
            </a:pPr>
            <a:r>
              <a:rPr lang="en-US"/>
              <a:t>It sets the EU on a green path for a generation.</a:t>
            </a:r>
            <a:endParaRPr/>
          </a:p>
          <a:p>
            <a:pPr indent="-228600" lvl="0" marL="228600" rtl="0" algn="l">
              <a:lnSpc>
                <a:spcPct val="90000"/>
              </a:lnSpc>
              <a:spcBef>
                <a:spcPts val="1000"/>
              </a:spcBef>
              <a:spcAft>
                <a:spcPts val="0"/>
              </a:spcAft>
              <a:buClr>
                <a:schemeClr val="dk1"/>
              </a:buClr>
              <a:buSzPts val="2800"/>
              <a:buChar char="•"/>
            </a:pPr>
            <a:r>
              <a:rPr lang="en-US"/>
              <a:t>Long-term vision: </a:t>
            </a:r>
            <a:r>
              <a:rPr lang="en-US" u="sng">
                <a:solidFill>
                  <a:schemeClr val="hlink"/>
                </a:solidFill>
                <a:hlinkClick r:id="rId4"/>
              </a:rPr>
              <a:t>a climate-neutral Europe by 2050</a:t>
            </a:r>
            <a:r>
              <a:rPr lang="en-US"/>
              <a:t>.</a:t>
            </a:r>
            <a:endParaRPr/>
          </a:p>
          <a:p>
            <a:pPr indent="0" lvl="0" marL="0" rtl="0" algn="l">
              <a:lnSpc>
                <a:spcPct val="90000"/>
              </a:lnSpc>
              <a:spcBef>
                <a:spcPts val="1000"/>
              </a:spcBef>
              <a:spcAft>
                <a:spcPts val="0"/>
              </a:spcAft>
              <a:buClr>
                <a:schemeClr val="dk1"/>
              </a:buClr>
              <a:buSzPts val="2800"/>
              <a:buNone/>
            </a:pPr>
            <a:r>
              <a:rPr lang="en-US"/>
              <a:t>(</a:t>
            </a:r>
            <a:r>
              <a:rPr lang="en-US" sz="2200"/>
              <a:t>https://www.consilium.europa.eu/en/policies/climate-change/)</a:t>
            </a:r>
            <a:endParaRPr/>
          </a:p>
        </p:txBody>
      </p:sp>
      <p:pic>
        <p:nvPicPr>
          <p:cNvPr id="324" name="Google Shape;324;p26"/>
          <p:cNvPicPr preferRelativeResize="0"/>
          <p:nvPr/>
        </p:nvPicPr>
        <p:blipFill rotWithShape="1">
          <a:blip r:embed="rId5">
            <a:alphaModFix/>
          </a:blip>
          <a:srcRect b="0" l="0" r="0" t="0"/>
          <a:stretch/>
        </p:blipFill>
        <p:spPr>
          <a:xfrm>
            <a:off x="8124825" y="4371975"/>
            <a:ext cx="3749040" cy="164592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7"/>
          <p:cNvSpPr txBox="1"/>
          <p:nvPr>
            <p:ph type="title"/>
          </p:nvPr>
        </p:nvSpPr>
        <p:spPr>
          <a:xfrm>
            <a:off x="123825" y="523701"/>
            <a:ext cx="11229975" cy="8288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solidFill>
                  <a:schemeClr val="hlink"/>
                </a:solidFill>
                <a:hlinkClick r:id="rId3"/>
              </a:rPr>
              <a:t>Climate Ambition Summit</a:t>
            </a:r>
            <a:endParaRPr b="1" sz="2800"/>
          </a:p>
        </p:txBody>
      </p:sp>
      <p:sp>
        <p:nvSpPr>
          <p:cNvPr id="330" name="Google Shape;330;p27"/>
          <p:cNvSpPr txBox="1"/>
          <p:nvPr>
            <p:ph idx="1" type="body"/>
          </p:nvPr>
        </p:nvSpPr>
        <p:spPr>
          <a:xfrm>
            <a:off x="123825" y="1352550"/>
            <a:ext cx="11229975" cy="4824413"/>
          </a:xfrm>
          <a:prstGeom prst="rect">
            <a:avLst/>
          </a:prstGeom>
          <a:noFill/>
          <a:ln>
            <a:noFill/>
          </a:ln>
        </p:spPr>
        <p:txBody>
          <a:bodyPr anchorCtr="0" anchor="t" bIns="45700" lIns="91425" spcFirstLastPara="1" rIns="91425" wrap="square" tIns="45700">
            <a:normAutofit fontScale="77500" lnSpcReduction="20000"/>
          </a:bodyPr>
          <a:lstStyle/>
          <a:p>
            <a:pPr indent="-228600" lvl="0" marL="228600" rtl="0" algn="l">
              <a:lnSpc>
                <a:spcPct val="90000"/>
              </a:lnSpc>
              <a:spcBef>
                <a:spcPts val="0"/>
              </a:spcBef>
              <a:spcAft>
                <a:spcPts val="0"/>
              </a:spcAft>
              <a:buClr>
                <a:schemeClr val="dk1"/>
              </a:buClr>
              <a:buSzPct val="100000"/>
              <a:buChar char="•"/>
            </a:pPr>
            <a:r>
              <a:rPr lang="en-US" u="sng">
                <a:solidFill>
                  <a:schemeClr val="hlink"/>
                </a:solidFill>
                <a:hlinkClick r:id="rId4"/>
              </a:rPr>
              <a:t>Held virtually </a:t>
            </a:r>
            <a:r>
              <a:rPr lang="en-US"/>
              <a:t>on December 12, 2020.</a:t>
            </a:r>
            <a:endParaRPr/>
          </a:p>
          <a:p>
            <a:pPr indent="-228600" lvl="0" marL="228600" rtl="0" algn="just">
              <a:lnSpc>
                <a:spcPct val="90000"/>
              </a:lnSpc>
              <a:spcBef>
                <a:spcPts val="1000"/>
              </a:spcBef>
              <a:spcAft>
                <a:spcPts val="0"/>
              </a:spcAft>
              <a:buClr>
                <a:schemeClr val="dk1"/>
              </a:buClr>
              <a:buSzPct val="100000"/>
              <a:buChar char="•"/>
            </a:pPr>
            <a:r>
              <a:rPr lang="en-US"/>
              <a:t>Participants: &lt;70 heads of state, leaders from business, the finance community and civil society.</a:t>
            </a:r>
            <a:endParaRPr/>
          </a:p>
          <a:p>
            <a:pPr indent="-228600" lvl="0" marL="228600" rtl="0" algn="just">
              <a:lnSpc>
                <a:spcPct val="90000"/>
              </a:lnSpc>
              <a:spcBef>
                <a:spcPts val="1000"/>
              </a:spcBef>
              <a:spcAft>
                <a:spcPts val="0"/>
              </a:spcAft>
              <a:buClr>
                <a:schemeClr val="dk1"/>
              </a:buClr>
              <a:buSzPct val="100000"/>
              <a:buChar char="•"/>
            </a:pPr>
            <a:r>
              <a:rPr lang="en-US"/>
              <a:t>Studies showed important signs of progress since the </a:t>
            </a:r>
            <a:r>
              <a:rPr lang="en-US" u="sng">
                <a:solidFill>
                  <a:schemeClr val="hlink"/>
                </a:solidFill>
                <a:hlinkClick r:id="rId5"/>
              </a:rPr>
              <a:t>Paris Agreement</a:t>
            </a:r>
            <a:r>
              <a:rPr lang="en-US"/>
              <a:t> in 1995 however the world is not ready to limit global warming enough to prevent its dangerous impacts…</a:t>
            </a:r>
            <a:endParaRPr/>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lang="en-US" u="sng"/>
              <a:t>Outcomes:</a:t>
            </a:r>
            <a:r>
              <a:rPr lang="en-US"/>
              <a:t> </a:t>
            </a:r>
            <a:endParaRPr/>
          </a:p>
          <a:p>
            <a:pPr indent="-228600" lvl="0" marL="228600" rtl="0" algn="just">
              <a:lnSpc>
                <a:spcPct val="90000"/>
              </a:lnSpc>
              <a:spcBef>
                <a:spcPts val="1000"/>
              </a:spcBef>
              <a:spcAft>
                <a:spcPts val="0"/>
              </a:spcAft>
              <a:buClr>
                <a:schemeClr val="dk1"/>
              </a:buClr>
              <a:buSzPct val="100000"/>
              <a:buChar char="•"/>
            </a:pPr>
            <a:r>
              <a:rPr lang="en-US"/>
              <a:t>net-zero goals (2050 is the deadline) while some other countries have earlier deadlines (2030)</a:t>
            </a:r>
            <a:endParaRPr/>
          </a:p>
          <a:p>
            <a:pPr indent="-228600" lvl="0" marL="228600" rtl="0" algn="l">
              <a:lnSpc>
                <a:spcPct val="90000"/>
              </a:lnSpc>
              <a:spcBef>
                <a:spcPts val="1000"/>
              </a:spcBef>
              <a:spcAft>
                <a:spcPts val="0"/>
              </a:spcAft>
              <a:buClr>
                <a:schemeClr val="dk1"/>
              </a:buClr>
              <a:buSzPct val="100000"/>
              <a:buChar char="•"/>
            </a:pPr>
            <a:r>
              <a:rPr lang="en-US"/>
              <a:t>stronger national climate commitments</a:t>
            </a:r>
            <a:endParaRPr/>
          </a:p>
          <a:p>
            <a:pPr indent="-228600" lvl="0" marL="228600" rtl="0" algn="l">
              <a:lnSpc>
                <a:spcPct val="90000"/>
              </a:lnSpc>
              <a:spcBef>
                <a:spcPts val="1000"/>
              </a:spcBef>
              <a:spcAft>
                <a:spcPts val="0"/>
              </a:spcAft>
              <a:buClr>
                <a:schemeClr val="dk1"/>
              </a:buClr>
              <a:buSzPct val="100000"/>
              <a:buChar char="•"/>
            </a:pPr>
            <a:r>
              <a:rPr lang="en-US"/>
              <a:t>accelerating adaptation</a:t>
            </a:r>
            <a:endParaRPr/>
          </a:p>
          <a:p>
            <a:pPr indent="-228600" lvl="0" marL="228600" rtl="0" algn="l">
              <a:lnSpc>
                <a:spcPct val="90000"/>
              </a:lnSpc>
              <a:spcBef>
                <a:spcPts val="1000"/>
              </a:spcBef>
              <a:spcAft>
                <a:spcPts val="0"/>
              </a:spcAft>
              <a:buClr>
                <a:schemeClr val="dk1"/>
              </a:buClr>
              <a:buSzPct val="100000"/>
              <a:buChar char="•"/>
            </a:pPr>
            <a:r>
              <a:rPr lang="en-US"/>
              <a:t>increasing public climate finance</a:t>
            </a:r>
            <a:endParaRPr/>
          </a:p>
          <a:p>
            <a:pPr indent="-228600" lvl="0" marL="228600" rtl="0" algn="l">
              <a:lnSpc>
                <a:spcPct val="90000"/>
              </a:lnSpc>
              <a:spcBef>
                <a:spcPts val="1000"/>
              </a:spcBef>
              <a:spcAft>
                <a:spcPts val="0"/>
              </a:spcAft>
              <a:buClr>
                <a:schemeClr val="dk1"/>
              </a:buClr>
              <a:buSzPct val="100000"/>
              <a:buChar char="•"/>
            </a:pPr>
            <a:r>
              <a:rPr lang="en-US"/>
              <a:t>leadership by cities, businesses and others</a:t>
            </a:r>
            <a:endParaRPr/>
          </a:p>
          <a:p>
            <a:pPr indent="-228600" lvl="0" marL="228600" rtl="0" algn="l">
              <a:lnSpc>
                <a:spcPct val="90000"/>
              </a:lnSpc>
              <a:spcBef>
                <a:spcPts val="1000"/>
              </a:spcBef>
              <a:spcAft>
                <a:spcPts val="0"/>
              </a:spcAft>
              <a:buClr>
                <a:schemeClr val="dk1"/>
              </a:buClr>
              <a:buSzPct val="100000"/>
              <a:buChar char="•"/>
            </a:pPr>
            <a:r>
              <a:rPr lang="en-US"/>
              <a:t>preparing the </a:t>
            </a:r>
            <a:r>
              <a:rPr lang="en-US" u="sng">
                <a:solidFill>
                  <a:schemeClr val="hlink"/>
                </a:solidFill>
                <a:hlinkClick r:id="rId6"/>
              </a:rPr>
              <a:t>COP26</a:t>
            </a:r>
            <a:r>
              <a:rPr lang="en-US"/>
              <a:t> in Glasgow (2021 UN Climate Change Conference of the Parties)</a:t>
            </a:r>
            <a:endParaRPr/>
          </a:p>
          <a:p>
            <a:pPr indent="0" lvl="0" marL="0" rtl="0" algn="l">
              <a:lnSpc>
                <a:spcPct val="90000"/>
              </a:lnSpc>
              <a:spcBef>
                <a:spcPts val="1000"/>
              </a:spcBef>
              <a:spcAft>
                <a:spcPts val="0"/>
              </a:spcAft>
              <a:buClr>
                <a:schemeClr val="dk1"/>
              </a:buClr>
              <a:buSzPct val="100000"/>
              <a:buNone/>
            </a:pPr>
            <a:r>
              <a:rPr lang="en-US"/>
              <a:t>(https://www.wri.org/insights/outcomes-and-next-steps-climate-ambition-summit)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382734" y="635594"/>
            <a:ext cx="10515600" cy="738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lang="en-US" sz="4000">
                <a:solidFill>
                  <a:srgbClr val="000000"/>
                </a:solidFill>
              </a:rPr>
              <a:t>O</a:t>
            </a:r>
            <a:r>
              <a:rPr b="1" i="0" lang="en-US" sz="4000">
                <a:solidFill>
                  <a:srgbClr val="000000"/>
                </a:solidFill>
              </a:rPr>
              <a:t>bjectives of the training module include:</a:t>
            </a:r>
            <a:endParaRPr b="1" sz="4000"/>
          </a:p>
        </p:txBody>
      </p:sp>
      <p:sp>
        <p:nvSpPr>
          <p:cNvPr id="98" name="Google Shape;98;p3"/>
          <p:cNvSpPr txBox="1"/>
          <p:nvPr>
            <p:ph idx="1" type="body"/>
          </p:nvPr>
        </p:nvSpPr>
        <p:spPr>
          <a:xfrm>
            <a:off x="382734" y="1577746"/>
            <a:ext cx="11631600" cy="4867500"/>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600"/>
              <a:buFont typeface="Calibri"/>
              <a:buAutoNum type="arabicParenR"/>
            </a:pPr>
            <a:r>
              <a:rPr lang="en-US" sz="2600"/>
              <a:t>explaining the fundamentals of climate change science; </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understanding the concept of global warming;</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describing the expected consequences of climate change and the role of adaptation;</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suggesting investments in adaptation measures;</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explaining the climate change mitigation measures</a:t>
            </a:r>
            <a:r>
              <a:rPr lang="en-US" sz="2600">
                <a:latin typeface="Calibri"/>
                <a:ea typeface="Calibri"/>
                <a:cs typeface="Calibri"/>
                <a:sym typeface="Calibri"/>
              </a:rPr>
              <a:t>;</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understanding EU Strategy and legislation;</a:t>
            </a:r>
            <a:endParaRPr sz="2600"/>
          </a:p>
          <a:p>
            <a:pPr indent="-514350" lvl="0" marL="514350" rtl="0" algn="l">
              <a:lnSpc>
                <a:spcPct val="90000"/>
              </a:lnSpc>
              <a:spcBef>
                <a:spcPts val="1000"/>
              </a:spcBef>
              <a:spcAft>
                <a:spcPts val="0"/>
              </a:spcAft>
              <a:buClr>
                <a:schemeClr val="dk1"/>
              </a:buClr>
              <a:buSzPts val="2600"/>
              <a:buFont typeface="Calibri"/>
              <a:buAutoNum type="arabicParenR"/>
            </a:pPr>
            <a:r>
              <a:rPr lang="en-US" sz="2600"/>
              <a:t>suggesting ways to reduce the household and community vulnerability to climate change;</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US" sz="2600"/>
              <a:t>showing good practices of climate change adaptation solutions.</a:t>
            </a:r>
            <a:endParaRPr/>
          </a:p>
          <a:p>
            <a:pPr indent="-336550" lvl="0" marL="514350" rtl="0" algn="l">
              <a:lnSpc>
                <a:spcPct val="90000"/>
              </a:lnSpc>
              <a:spcBef>
                <a:spcPts val="1000"/>
              </a:spcBef>
              <a:spcAft>
                <a:spcPts val="0"/>
              </a:spcAft>
              <a:buClr>
                <a:schemeClr val="dk1"/>
              </a:buClr>
              <a:buSzPts val="2800"/>
              <a:buFont typeface="Calibri"/>
              <a:buNone/>
            </a:pPr>
            <a:r>
              <a:t/>
            </a:r>
            <a:endParaRPr sz="2800"/>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28"/>
          <p:cNvSpPr txBox="1"/>
          <p:nvPr>
            <p:ph type="title"/>
          </p:nvPr>
        </p:nvSpPr>
        <p:spPr>
          <a:xfrm>
            <a:off x="190500" y="523701"/>
            <a:ext cx="11163300" cy="6192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Global Commission on Adaptation</a:t>
            </a:r>
            <a:endParaRPr/>
          </a:p>
        </p:txBody>
      </p:sp>
      <p:sp>
        <p:nvSpPr>
          <p:cNvPr id="336" name="Google Shape;336;p28"/>
          <p:cNvSpPr txBox="1"/>
          <p:nvPr>
            <p:ph idx="1" type="body"/>
          </p:nvPr>
        </p:nvSpPr>
        <p:spPr>
          <a:xfrm>
            <a:off x="104775" y="1206326"/>
            <a:ext cx="1179195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It was </a:t>
            </a:r>
            <a:r>
              <a:rPr lang="en-US" u="sng">
                <a:solidFill>
                  <a:schemeClr val="hlink"/>
                </a:solidFill>
                <a:hlinkClick r:id="rId3"/>
              </a:rPr>
              <a:t>established</a:t>
            </a:r>
            <a:r>
              <a:rPr lang="en-US"/>
              <a:t> in 2018 by the Government of Netherlands and is co-managed by World Resources Institute and the Global Center on Adaptation.</a:t>
            </a:r>
            <a:endParaRPr/>
          </a:p>
          <a:p>
            <a:pPr indent="-228600" lvl="0" marL="228600" rtl="0" algn="l">
              <a:lnSpc>
                <a:spcPct val="90000"/>
              </a:lnSpc>
              <a:spcBef>
                <a:spcPts val="1000"/>
              </a:spcBef>
              <a:spcAft>
                <a:spcPts val="0"/>
              </a:spcAft>
              <a:buClr>
                <a:schemeClr val="dk1"/>
              </a:buClr>
              <a:buSzPts val="2800"/>
              <a:buChar char="•"/>
            </a:pPr>
            <a:r>
              <a:rPr lang="en-US"/>
              <a:t>It is served to raise the visibility of climate adaptation on the global agenda and advance concrete solutions. </a:t>
            </a:r>
            <a:endParaRPr/>
          </a:p>
          <a:p>
            <a:pPr indent="-228600" lvl="0" marL="228600" rtl="0" algn="l">
              <a:lnSpc>
                <a:spcPct val="90000"/>
              </a:lnSpc>
              <a:spcBef>
                <a:spcPts val="1000"/>
              </a:spcBef>
              <a:spcAft>
                <a:spcPts val="0"/>
              </a:spcAft>
              <a:buClr>
                <a:schemeClr val="dk1"/>
              </a:buClr>
              <a:buSzPts val="2800"/>
              <a:buChar char="•"/>
            </a:pPr>
            <a:r>
              <a:rPr lang="en-US"/>
              <a:t>“</a:t>
            </a:r>
            <a:r>
              <a:rPr lang="en-US" u="sng">
                <a:solidFill>
                  <a:schemeClr val="hlink"/>
                </a:solidFill>
                <a:hlinkClick r:id="rId4"/>
              </a:rPr>
              <a:t>Adapt Now: A Global Call for Leadership on Climate Resilience</a:t>
            </a:r>
            <a:r>
              <a:rPr lang="en-US"/>
              <a:t>” is its flagship report in 2019 so as to inspire action among decision-makers, heads of state, government officials, business executives, investors, communities, etc.</a:t>
            </a:r>
            <a:endParaRPr/>
          </a:p>
          <a:p>
            <a:pPr indent="0" lvl="0" marL="0" rtl="0" algn="l">
              <a:lnSpc>
                <a:spcPct val="90000"/>
              </a:lnSpc>
              <a:spcBef>
                <a:spcPts val="1000"/>
              </a:spcBef>
              <a:spcAft>
                <a:spcPts val="0"/>
              </a:spcAft>
              <a:buClr>
                <a:srgbClr val="A5A5A5"/>
              </a:buClr>
              <a:buSzPts val="1200"/>
              <a:buNone/>
            </a:pPr>
            <a:r>
              <a:rPr lang="en-US" sz="1200">
                <a:solidFill>
                  <a:srgbClr val="A5A5A5"/>
                </a:solidFill>
              </a:rPr>
              <a:t>(Source: Global Commission on Adaptation, https://www.wri.org/initiatives/global-commission-adaptation)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29"/>
          <p:cNvSpPr txBox="1"/>
          <p:nvPr>
            <p:ph type="title"/>
          </p:nvPr>
        </p:nvSpPr>
        <p:spPr>
          <a:xfrm>
            <a:off x="257175" y="504651"/>
            <a:ext cx="10515600" cy="6573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Calibri"/>
              <a:buNone/>
            </a:pPr>
            <a:r>
              <a:rPr b="1" lang="en-US" sz="2800" u="sng"/>
              <a:t>Ways to fight climate change: </a:t>
            </a:r>
            <a:endParaRPr b="1" sz="2800" u="sng">
              <a:solidFill>
                <a:srgbClr val="0070C0"/>
              </a:solidFill>
            </a:endParaRPr>
          </a:p>
        </p:txBody>
      </p:sp>
      <p:sp>
        <p:nvSpPr>
          <p:cNvPr id="342" name="Google Shape;342;p29"/>
          <p:cNvSpPr txBox="1"/>
          <p:nvPr>
            <p:ph idx="1" type="body"/>
          </p:nvPr>
        </p:nvSpPr>
        <p:spPr>
          <a:xfrm>
            <a:off x="174735" y="1198533"/>
            <a:ext cx="5445015" cy="4606955"/>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en-US"/>
              <a:t>Renewable energies (e.g. solar power, wind, rain, tides, waves, geothermal heat)</a:t>
            </a:r>
            <a:endParaRPr/>
          </a:p>
          <a:p>
            <a:pPr indent="-228600" lvl="0" marL="228600" rtl="0" algn="l">
              <a:lnSpc>
                <a:spcPct val="90000"/>
              </a:lnSpc>
              <a:spcBef>
                <a:spcPts val="1000"/>
              </a:spcBef>
              <a:spcAft>
                <a:spcPts val="0"/>
              </a:spcAft>
              <a:buClr>
                <a:schemeClr val="dk1"/>
              </a:buClr>
              <a:buSzPct val="100000"/>
              <a:buChar char="•"/>
            </a:pPr>
            <a:r>
              <a:rPr lang="en-US"/>
              <a:t>Sustainable development</a:t>
            </a:r>
            <a:endParaRPr/>
          </a:p>
          <a:p>
            <a:pPr indent="-228600" lvl="0" marL="228600" rtl="0" algn="l">
              <a:lnSpc>
                <a:spcPct val="90000"/>
              </a:lnSpc>
              <a:spcBef>
                <a:spcPts val="1000"/>
              </a:spcBef>
              <a:spcAft>
                <a:spcPts val="0"/>
              </a:spcAft>
              <a:buClr>
                <a:schemeClr val="dk1"/>
              </a:buClr>
              <a:buSzPct val="100000"/>
              <a:buChar char="•"/>
            </a:pPr>
            <a:r>
              <a:rPr lang="en-US"/>
              <a:t>Ecological footprint/responsible consumption</a:t>
            </a:r>
            <a:endParaRPr/>
          </a:p>
          <a:p>
            <a:pPr indent="-228600" lvl="0" marL="228600" rtl="0" algn="l">
              <a:lnSpc>
                <a:spcPct val="90000"/>
              </a:lnSpc>
              <a:spcBef>
                <a:spcPts val="1000"/>
              </a:spcBef>
              <a:spcAft>
                <a:spcPts val="0"/>
              </a:spcAft>
              <a:buClr>
                <a:schemeClr val="dk1"/>
              </a:buClr>
              <a:buSzPct val="100000"/>
              <a:buChar char="•"/>
            </a:pPr>
            <a:r>
              <a:rPr lang="en-US"/>
              <a:t>Circular economy</a:t>
            </a:r>
            <a:endParaRPr/>
          </a:p>
          <a:p>
            <a:pPr indent="-228600" lvl="0" marL="228600" rtl="0" algn="l">
              <a:lnSpc>
                <a:spcPct val="90000"/>
              </a:lnSpc>
              <a:spcBef>
                <a:spcPts val="1000"/>
              </a:spcBef>
              <a:spcAft>
                <a:spcPts val="0"/>
              </a:spcAft>
              <a:buClr>
                <a:schemeClr val="dk1"/>
              </a:buClr>
              <a:buSzPct val="100000"/>
              <a:buChar char="•"/>
            </a:pPr>
            <a:r>
              <a:rPr lang="en-US"/>
              <a:t>Recycle</a:t>
            </a:r>
            <a:endParaRPr/>
          </a:p>
          <a:p>
            <a:pPr indent="-228600" lvl="0" marL="228600" rtl="0" algn="l">
              <a:lnSpc>
                <a:spcPct val="90000"/>
              </a:lnSpc>
              <a:spcBef>
                <a:spcPts val="1000"/>
              </a:spcBef>
              <a:spcAft>
                <a:spcPts val="0"/>
              </a:spcAft>
              <a:buClr>
                <a:schemeClr val="dk1"/>
              </a:buClr>
              <a:buSzPct val="100000"/>
              <a:buChar char="•"/>
            </a:pPr>
            <a:r>
              <a:rPr lang="en-US"/>
              <a:t>Carpooling or drive less</a:t>
            </a:r>
            <a:endParaRPr/>
          </a:p>
          <a:p>
            <a:pPr indent="-228600" lvl="0" marL="228600" rtl="0" algn="l">
              <a:lnSpc>
                <a:spcPct val="90000"/>
              </a:lnSpc>
              <a:spcBef>
                <a:spcPts val="1000"/>
              </a:spcBef>
              <a:spcAft>
                <a:spcPts val="0"/>
              </a:spcAft>
              <a:buClr>
                <a:schemeClr val="dk1"/>
              </a:buClr>
              <a:buSzPct val="100000"/>
              <a:buChar char="•"/>
            </a:pPr>
            <a:r>
              <a:rPr lang="en-US"/>
              <a:t>Avoid products will a lot of packaging</a:t>
            </a:r>
            <a:endParaRPr/>
          </a:p>
        </p:txBody>
      </p:sp>
      <p:pic>
        <p:nvPicPr>
          <p:cNvPr id="343" name="Google Shape;343;p29"/>
          <p:cNvPicPr preferRelativeResize="0"/>
          <p:nvPr/>
        </p:nvPicPr>
        <p:blipFill rotWithShape="1">
          <a:blip r:embed="rId3">
            <a:alphaModFix/>
          </a:blip>
          <a:srcRect b="0" l="0" r="0" t="0"/>
          <a:stretch/>
        </p:blipFill>
        <p:spPr>
          <a:xfrm>
            <a:off x="5848350" y="1009650"/>
            <a:ext cx="5692818" cy="3566160"/>
          </a:xfrm>
          <a:prstGeom prst="rect">
            <a:avLst/>
          </a:prstGeom>
          <a:noFill/>
          <a:ln>
            <a:noFill/>
          </a:ln>
        </p:spPr>
      </p:pic>
      <p:sp>
        <p:nvSpPr>
          <p:cNvPr id="344" name="Google Shape;344;p29"/>
          <p:cNvSpPr/>
          <p:nvPr/>
        </p:nvSpPr>
        <p:spPr>
          <a:xfrm>
            <a:off x="5848350" y="4691688"/>
            <a:ext cx="6429375" cy="800219"/>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200"/>
              <a:buFont typeface="Arial"/>
              <a:buNone/>
            </a:pPr>
            <a:r>
              <a:rPr b="0" i="0" lang="en-US" sz="2200" u="sng" cap="none" strike="noStrike">
                <a:solidFill>
                  <a:schemeClr val="dk1"/>
                </a:solidFill>
                <a:latin typeface="Calibri"/>
                <a:ea typeface="Calibri"/>
                <a:cs typeface="Calibri"/>
                <a:sym typeface="Calibri"/>
              </a:rPr>
              <a:t>Figure 12</a:t>
            </a:r>
            <a:r>
              <a:rPr b="0" i="0" lang="en-US" sz="2200" u="none" cap="none" strike="noStrike">
                <a:solidFill>
                  <a:schemeClr val="dk1"/>
                </a:solidFill>
                <a:latin typeface="Calibri"/>
                <a:ea typeface="Calibri"/>
                <a:cs typeface="Calibri"/>
                <a:sym typeface="Calibri"/>
              </a:rPr>
              <a:t>: How to fight climate 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libri"/>
                <a:ea typeface="Calibri"/>
                <a:cs typeface="Calibri"/>
                <a:sym typeface="Calibri"/>
              </a:rPr>
              <a:t>(Source: </a:t>
            </a:r>
            <a:r>
              <a:rPr b="0" i="0" lang="en-US" sz="1200" u="sng" cap="none" strike="noStrike">
                <a:solidFill>
                  <a:srgbClr val="A5A5A5"/>
                </a:solidFill>
                <a:latin typeface="Calibri"/>
                <a:ea typeface="Calibri"/>
                <a:cs typeface="Calibri"/>
                <a:sym typeface="Calibri"/>
              </a:rPr>
              <a:t>https://skierscribbler.com/8336/uncategorized/how-to-actually-fight-climate-change-instead-of-just-posting-about-it/</a:t>
            </a:r>
            <a:r>
              <a:rPr b="0" i="0" lang="en-US" sz="1200" u="none" cap="none" strike="noStrike">
                <a:solidFill>
                  <a:srgbClr val="A5A5A5"/>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30"/>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31"/>
          <p:cNvSpPr txBox="1"/>
          <p:nvPr>
            <p:ph idx="1" type="body"/>
          </p:nvPr>
        </p:nvSpPr>
        <p:spPr>
          <a:xfrm>
            <a:off x="0" y="690833"/>
            <a:ext cx="12192000" cy="5701850"/>
          </a:xfrm>
          <a:prstGeom prst="rect">
            <a:avLst/>
          </a:prstGeom>
          <a:noFill/>
          <a:ln>
            <a:noFill/>
          </a:ln>
        </p:spPr>
        <p:txBody>
          <a:bodyPr anchorCtr="0" anchor="t" bIns="45700" lIns="91425" spcFirstLastPara="1" rIns="91425" wrap="square" tIns="45700">
            <a:normAutofit fontScale="92500" lnSpcReduction="20000"/>
          </a:bodyPr>
          <a:lstStyle/>
          <a:p>
            <a:pPr indent="-342900" lvl="0" marL="342900" rtl="0" algn="l">
              <a:lnSpc>
                <a:spcPct val="90000"/>
              </a:lnSpc>
              <a:spcBef>
                <a:spcPts val="0"/>
              </a:spcBef>
              <a:spcAft>
                <a:spcPts val="0"/>
              </a:spcAft>
              <a:buClr>
                <a:schemeClr val="dk1"/>
              </a:buClr>
              <a:buSzPct val="100000"/>
              <a:buFont typeface="Arial"/>
              <a:buChar char="•"/>
            </a:pPr>
            <a:r>
              <a:rPr lang="en-US" u="sng">
                <a:solidFill>
                  <a:schemeClr val="dk1"/>
                </a:solidFill>
              </a:rPr>
              <a:t>Case Study 1: </a:t>
            </a:r>
            <a:r>
              <a:rPr b="1" lang="en-US" u="sng">
                <a:solidFill>
                  <a:schemeClr val="dk1"/>
                </a:solidFill>
              </a:rPr>
              <a:t>“Adapting to climate change: Five countries set an example”</a:t>
            </a:r>
            <a:endParaRPr u="sng">
              <a:solidFill>
                <a:schemeClr val="dk1"/>
              </a:solidFill>
            </a:endParaRPr>
          </a:p>
          <a:p>
            <a:pPr indent="0" lvl="0" marL="0" rtl="0" algn="just">
              <a:lnSpc>
                <a:spcPct val="90000"/>
              </a:lnSpc>
              <a:spcBef>
                <a:spcPts val="1000"/>
              </a:spcBef>
              <a:spcAft>
                <a:spcPts val="0"/>
              </a:spcAft>
              <a:buClr>
                <a:srgbClr val="888888"/>
              </a:buClr>
              <a:buSzPct val="100000"/>
              <a:buNone/>
            </a:pPr>
            <a:r>
              <a:rPr lang="en-US"/>
              <a:t> Smart Climate Change Adaptation in Practice, The Organisation for Economic Co-operation and development (OECD), </a:t>
            </a:r>
            <a:r>
              <a:rPr lang="en-US" u="sng">
                <a:solidFill>
                  <a:schemeClr val="hlink"/>
                </a:solidFill>
                <a:hlinkClick r:id="rId3"/>
              </a:rPr>
              <a:t>https://www.oecd.org/</a:t>
            </a:r>
            <a:r>
              <a:rPr lang="en-US"/>
              <a:t> </a:t>
            </a:r>
            <a:endParaRPr/>
          </a:p>
          <a:p>
            <a:pPr indent="0" lvl="0" marL="0" rtl="0" algn="l">
              <a:lnSpc>
                <a:spcPct val="90000"/>
              </a:lnSpc>
              <a:spcBef>
                <a:spcPts val="1000"/>
              </a:spcBef>
              <a:spcAft>
                <a:spcPts val="0"/>
              </a:spcAft>
              <a:buClr>
                <a:srgbClr val="888888"/>
              </a:buClr>
              <a:buSzPct val="100000"/>
              <a:buNone/>
            </a:pPr>
            <a:r>
              <a:rPr lang="en-US" u="sng">
                <a:solidFill>
                  <a:schemeClr val="hlink"/>
                </a:solidFill>
                <a:hlinkClick r:id="rId4"/>
              </a:rPr>
              <a:t>https://youtu.be/oshaiU7oHOo</a:t>
            </a:r>
            <a:r>
              <a:rPr lang="en-US"/>
              <a:t> </a:t>
            </a:r>
            <a:endParaRPr/>
          </a:p>
          <a:p>
            <a:pPr indent="0" lvl="0" marL="0" rtl="0" algn="l">
              <a:lnSpc>
                <a:spcPct val="90000"/>
              </a:lnSpc>
              <a:spcBef>
                <a:spcPts val="1000"/>
              </a:spcBef>
              <a:spcAft>
                <a:spcPts val="0"/>
              </a:spcAft>
              <a:buClr>
                <a:srgbClr val="888888"/>
              </a:buClr>
              <a:buSzPct val="100000"/>
              <a:buNone/>
            </a:pPr>
            <a:r>
              <a:rPr lang="en-US" u="sng"/>
              <a:t>Key words</a:t>
            </a:r>
            <a:r>
              <a:rPr lang="en-US"/>
              <a:t>: climate change, adaptation, solutions.</a:t>
            </a:r>
            <a:endParaRPr/>
          </a:p>
          <a:p>
            <a:pPr indent="0" lvl="0" marL="0" rtl="0" algn="just">
              <a:lnSpc>
                <a:spcPct val="90000"/>
              </a:lnSpc>
              <a:spcBef>
                <a:spcPts val="1000"/>
              </a:spcBef>
              <a:spcAft>
                <a:spcPts val="0"/>
              </a:spcAft>
              <a:buClr>
                <a:srgbClr val="888888"/>
              </a:buClr>
              <a:buSzPct val="100000"/>
              <a:buNone/>
            </a:pPr>
            <a:r>
              <a:rPr lang="en-US" u="sng"/>
              <a:t>Summary</a:t>
            </a:r>
            <a:r>
              <a:rPr lang="en-US"/>
              <a:t>: countries preparation for climate change, e.g. creation of new green spaces in Copenhagen (Denmark), green roofs in Toronto (Canada), reduction in electricity, changes in the residents’ behavior in Sydney (Australia), stadium-on-stilts in Yokohama City (Japan), forest preservation in Mexico.</a:t>
            </a:r>
            <a:endParaRPr/>
          </a:p>
          <a:p>
            <a:pPr indent="0" lvl="0" marL="0" rtl="0" algn="l">
              <a:lnSpc>
                <a:spcPct val="90000"/>
              </a:lnSpc>
              <a:spcBef>
                <a:spcPts val="1000"/>
              </a:spcBef>
              <a:spcAft>
                <a:spcPts val="0"/>
              </a:spcAft>
              <a:buClr>
                <a:srgbClr val="888888"/>
              </a:buClr>
              <a:buSzPct val="100000"/>
              <a:buNone/>
            </a:pPr>
            <a:r>
              <a:t/>
            </a:r>
            <a:endParaRPr/>
          </a:p>
          <a:p>
            <a:pPr indent="-342900" lvl="0" marL="342900" rtl="0" algn="l">
              <a:lnSpc>
                <a:spcPct val="90000"/>
              </a:lnSpc>
              <a:spcBef>
                <a:spcPts val="1000"/>
              </a:spcBef>
              <a:spcAft>
                <a:spcPts val="0"/>
              </a:spcAft>
              <a:buClr>
                <a:schemeClr val="dk1"/>
              </a:buClr>
              <a:buSzPct val="100000"/>
              <a:buFont typeface="Arial"/>
              <a:buChar char="•"/>
            </a:pPr>
            <a:r>
              <a:rPr lang="en-US" u="sng">
                <a:solidFill>
                  <a:schemeClr val="dk1"/>
                </a:solidFill>
              </a:rPr>
              <a:t>Case Study 2: “</a:t>
            </a:r>
            <a:r>
              <a:rPr b="1" lang="en-US" u="sng">
                <a:solidFill>
                  <a:schemeClr val="dk1"/>
                </a:solidFill>
              </a:rPr>
              <a:t>Adapting to climate change in Eastern and Southern Africa</a:t>
            </a:r>
            <a:r>
              <a:rPr lang="en-US" u="sng">
                <a:solidFill>
                  <a:schemeClr val="dk1"/>
                </a:solidFill>
              </a:rPr>
              <a:t>”</a:t>
            </a:r>
            <a:endParaRPr>
              <a:solidFill>
                <a:schemeClr val="dk1"/>
              </a:solidFill>
            </a:endParaRPr>
          </a:p>
          <a:p>
            <a:pPr indent="0" lvl="0" marL="0" rtl="0" algn="just">
              <a:lnSpc>
                <a:spcPct val="90000"/>
              </a:lnSpc>
              <a:spcBef>
                <a:spcPts val="1000"/>
              </a:spcBef>
              <a:spcAft>
                <a:spcPts val="0"/>
              </a:spcAft>
              <a:buClr>
                <a:srgbClr val="888888"/>
              </a:buClr>
              <a:buSzPct val="100000"/>
              <a:buNone/>
            </a:pPr>
            <a:r>
              <a:rPr lang="en-US"/>
              <a:t> International Union for Conservation of Nature (IUCN), The Climate Change and  Development Project (CCDP), </a:t>
            </a:r>
            <a:r>
              <a:rPr lang="en-US" u="sng">
                <a:solidFill>
                  <a:schemeClr val="hlink"/>
                </a:solidFill>
                <a:hlinkClick r:id="rId5"/>
              </a:rPr>
              <a:t>https://www.iucn.org/</a:t>
            </a:r>
            <a:r>
              <a:rPr lang="en-US"/>
              <a:t> </a:t>
            </a:r>
            <a:endParaRPr/>
          </a:p>
          <a:p>
            <a:pPr indent="0" lvl="0" marL="0" rtl="0" algn="l">
              <a:lnSpc>
                <a:spcPct val="90000"/>
              </a:lnSpc>
              <a:spcBef>
                <a:spcPts val="1000"/>
              </a:spcBef>
              <a:spcAft>
                <a:spcPts val="0"/>
              </a:spcAft>
              <a:buClr>
                <a:srgbClr val="888888"/>
              </a:buClr>
              <a:buSzPct val="100000"/>
              <a:buNone/>
            </a:pPr>
            <a:r>
              <a:rPr lang="en-US" u="sng">
                <a:solidFill>
                  <a:schemeClr val="hlink"/>
                </a:solidFill>
                <a:hlinkClick r:id="rId6"/>
              </a:rPr>
              <a:t>https://youtu.be/tIp2RkDQBMg</a:t>
            </a:r>
            <a:endParaRPr/>
          </a:p>
          <a:p>
            <a:pPr indent="0" lvl="0" marL="0" rtl="0" algn="just">
              <a:lnSpc>
                <a:spcPct val="90000"/>
              </a:lnSpc>
              <a:spcBef>
                <a:spcPts val="1000"/>
              </a:spcBef>
              <a:spcAft>
                <a:spcPts val="0"/>
              </a:spcAft>
              <a:buClr>
                <a:srgbClr val="888888"/>
              </a:buClr>
              <a:buSzPct val="100000"/>
              <a:buNone/>
            </a:pPr>
            <a:r>
              <a:rPr lang="en-US" u="sng"/>
              <a:t>Key words</a:t>
            </a:r>
            <a:r>
              <a:rPr lang="en-US"/>
              <a:t>: climate change, adaptation, Africa, development project, climate change impacts, crops</a:t>
            </a:r>
            <a:endParaRPr/>
          </a:p>
          <a:p>
            <a:pPr indent="0" lvl="0" marL="0" rtl="0" algn="just">
              <a:lnSpc>
                <a:spcPct val="90000"/>
              </a:lnSpc>
              <a:spcBef>
                <a:spcPts val="1000"/>
              </a:spcBef>
              <a:spcAft>
                <a:spcPts val="0"/>
              </a:spcAft>
              <a:buClr>
                <a:srgbClr val="888888"/>
              </a:buClr>
              <a:buSzPct val="100000"/>
              <a:buNone/>
            </a:pPr>
            <a:r>
              <a:rPr lang="en-US" u="sng"/>
              <a:t>Summary</a:t>
            </a:r>
            <a:r>
              <a:rPr lang="en-US"/>
              <a:t>: Millions of African residents have already started dealing with the climate change effects on agriculture, water availability and biodiversity. CCDP is a pilot project aiming at establishing  policies and strategies in adapting to climate change in the region.</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32"/>
          <p:cNvSpPr txBox="1"/>
          <p:nvPr>
            <p:ph type="title"/>
          </p:nvPr>
        </p:nvSpPr>
        <p:spPr>
          <a:xfrm>
            <a:off x="133110" y="2037480"/>
            <a:ext cx="11771343" cy="2248949"/>
          </a:xfrm>
          <a:prstGeom prst="rect">
            <a:avLst/>
          </a:prstGeom>
          <a:noFill/>
          <a:ln>
            <a:noFill/>
          </a:ln>
        </p:spPr>
        <p:txBody>
          <a:bodyPr anchorCtr="0" anchor="b" bIns="45700" lIns="91425" spcFirstLastPara="1" rIns="91425" wrap="square" tIns="45700">
            <a:normAutofit fontScale="90000"/>
          </a:bodyPr>
          <a:lstStyle/>
          <a:p>
            <a:pPr indent="-125729" lvl="0" marL="60325" rtl="0" algn="l">
              <a:lnSpc>
                <a:spcPct val="90000"/>
              </a:lnSpc>
              <a:spcBef>
                <a:spcPts val="0"/>
              </a:spcBef>
              <a:spcAft>
                <a:spcPts val="0"/>
              </a:spcAft>
              <a:buClr>
                <a:srgbClr val="888888"/>
              </a:buClr>
              <a:buSzPct val="100000"/>
              <a:buFont typeface="Arial"/>
              <a:buChar char="•"/>
            </a:pPr>
            <a:r>
              <a:rPr lang="en-US" sz="2200">
                <a:latin typeface="Calibri"/>
                <a:ea typeface="Calibri"/>
                <a:cs typeface="Calibri"/>
                <a:sym typeface="Calibri"/>
              </a:rPr>
              <a:t>  </a:t>
            </a:r>
            <a:r>
              <a:rPr lang="en-US" sz="2200" u="sng">
                <a:latin typeface="Calibri"/>
                <a:ea typeface="Calibri"/>
                <a:cs typeface="Calibri"/>
                <a:sym typeface="Calibri"/>
              </a:rPr>
              <a:t>Case Study 3: </a:t>
            </a:r>
            <a:r>
              <a:rPr b="1" lang="en-US" sz="2400" u="sng">
                <a:latin typeface="Calibri"/>
                <a:ea typeface="Calibri"/>
                <a:cs typeface="Calibri"/>
                <a:sym typeface="Calibri"/>
              </a:rPr>
              <a:t>“Climate change – living on water”</a:t>
            </a:r>
            <a:br>
              <a:rPr b="1" lang="en-US" sz="2400" u="sng">
                <a:solidFill>
                  <a:srgbClr val="888888"/>
                </a:solidFill>
                <a:latin typeface="Calibri"/>
                <a:ea typeface="Calibri"/>
                <a:cs typeface="Calibri"/>
                <a:sym typeface="Calibri"/>
              </a:rPr>
            </a:br>
            <a:r>
              <a:rPr lang="en-US" sz="2400">
                <a:solidFill>
                  <a:srgbClr val="888888"/>
                </a:solidFill>
                <a:latin typeface="Calibri"/>
                <a:ea typeface="Calibri"/>
                <a:cs typeface="Calibri"/>
                <a:sym typeface="Calibri"/>
              </a:rPr>
              <a:t>DW Documentary, https://www.dw.com/en/tv/docfilm/s-3610</a:t>
            </a:r>
            <a:br>
              <a:rPr lang="en-US" sz="2400"/>
            </a:br>
            <a:r>
              <a:rPr lang="en-US" sz="2400" u="sng">
                <a:solidFill>
                  <a:srgbClr val="888888"/>
                </a:solidFill>
                <a:latin typeface="Calibri"/>
                <a:ea typeface="Calibri"/>
                <a:cs typeface="Calibri"/>
                <a:sym typeface="Calibri"/>
                <a:hlinkClick r:id="rId3">
                  <a:extLst>
                    <a:ext uri="{A12FA001-AC4F-418D-AE19-62706E023703}">
                      <ahyp:hlinkClr val="tx"/>
                    </a:ext>
                  </a:extLst>
                </a:hlinkClick>
              </a:rPr>
              <a:t>https://www.youtube.com/watch?v=vy3gMVGwjuc</a:t>
            </a:r>
            <a:r>
              <a:rPr lang="en-US" sz="2400">
                <a:solidFill>
                  <a:srgbClr val="888888"/>
                </a:solidFill>
                <a:latin typeface="Calibri"/>
                <a:ea typeface="Calibri"/>
                <a:cs typeface="Calibri"/>
                <a:sym typeface="Calibri"/>
              </a:rPr>
              <a:t> </a:t>
            </a:r>
            <a:br>
              <a:rPr lang="en-US" sz="2400"/>
            </a:br>
            <a:r>
              <a:rPr lang="en-US" sz="2400" u="sng">
                <a:solidFill>
                  <a:srgbClr val="888888"/>
                </a:solidFill>
                <a:latin typeface="Calibri"/>
                <a:ea typeface="Calibri"/>
                <a:cs typeface="Calibri"/>
                <a:sym typeface="Calibri"/>
              </a:rPr>
              <a:t>Key words</a:t>
            </a:r>
            <a:r>
              <a:rPr lang="en-US" sz="2400">
                <a:solidFill>
                  <a:srgbClr val="888888"/>
                </a:solidFill>
                <a:latin typeface="Calibri"/>
                <a:ea typeface="Calibri"/>
                <a:cs typeface="Calibri"/>
                <a:sym typeface="Calibri"/>
              </a:rPr>
              <a:t>: climate change, adaptation, floating home, water architecture, sea level</a:t>
            </a:r>
            <a:br>
              <a:rPr lang="en-US" sz="2400">
                <a:solidFill>
                  <a:srgbClr val="888888"/>
                </a:solidFill>
                <a:latin typeface="Calibri"/>
                <a:ea typeface="Calibri"/>
                <a:cs typeface="Calibri"/>
                <a:sym typeface="Calibri"/>
              </a:rPr>
            </a:br>
            <a:r>
              <a:rPr lang="en-US" sz="2400" u="sng">
                <a:solidFill>
                  <a:srgbClr val="888888"/>
                </a:solidFill>
                <a:latin typeface="Calibri"/>
                <a:ea typeface="Calibri"/>
                <a:cs typeface="Calibri"/>
                <a:sym typeface="Calibri"/>
              </a:rPr>
              <a:t>Summary:</a:t>
            </a:r>
            <a:r>
              <a:rPr lang="en-US" sz="2400">
                <a:solidFill>
                  <a:srgbClr val="888888"/>
                </a:solidFill>
                <a:latin typeface="Calibri"/>
                <a:ea typeface="Calibri"/>
                <a:cs typeface="Calibri"/>
                <a:sym typeface="Calibri"/>
              </a:rPr>
              <a:t> Sea level is rising fast and many cities will have to deal with flooding while people will lose their properties. New pilot projects, visionaries, floating and underwater buildings can suggest different life style but also an adaptive way of living due to climate change. </a:t>
            </a:r>
            <a:br>
              <a:rPr lang="en-US" sz="2200">
                <a:solidFill>
                  <a:srgbClr val="888888"/>
                </a:solidFill>
                <a:latin typeface="Calibri"/>
                <a:ea typeface="Calibri"/>
                <a:cs typeface="Calibri"/>
                <a:sym typeface="Calibri"/>
              </a:rPr>
            </a:br>
            <a:br>
              <a:rPr lang="en-US"/>
            </a:br>
            <a:endParaRPr/>
          </a:p>
        </p:txBody>
      </p:sp>
      <p:sp>
        <p:nvSpPr>
          <p:cNvPr id="360" name="Google Shape;360;p32"/>
          <p:cNvSpPr txBox="1"/>
          <p:nvPr/>
        </p:nvSpPr>
        <p:spPr>
          <a:xfrm>
            <a:off x="0" y="3536352"/>
            <a:ext cx="11540706" cy="5023748"/>
          </a:xfrm>
          <a:prstGeom prst="rect">
            <a:avLst/>
          </a:prstGeom>
          <a:noFill/>
          <a:ln>
            <a:noFill/>
          </a:ln>
        </p:spPr>
        <p:txBody>
          <a:bodyPr anchorCtr="0" anchor="t" bIns="45700" lIns="91425" spcFirstLastPara="1" rIns="91425" wrap="square" tIns="45700">
            <a:normAutofit/>
          </a:bodyPr>
          <a:lstStyle/>
          <a:p>
            <a:pPr indent="-342900" lvl="0" marL="342900" marR="0" rtl="0" algn="l">
              <a:lnSpc>
                <a:spcPct val="90000"/>
              </a:lnSpc>
              <a:spcBef>
                <a:spcPts val="0"/>
              </a:spcBef>
              <a:spcAft>
                <a:spcPts val="0"/>
              </a:spcAft>
              <a:buClr>
                <a:srgbClr val="888888"/>
              </a:buClr>
              <a:buSzPts val="2200"/>
              <a:buFont typeface="Arial"/>
              <a:buChar char="•"/>
            </a:pPr>
            <a:r>
              <a:rPr b="0" i="0" lang="en-US" sz="2200" u="none" cap="none" strike="noStrike">
                <a:solidFill>
                  <a:srgbClr val="888888"/>
                </a:solidFill>
                <a:latin typeface="Calibri"/>
                <a:ea typeface="Calibri"/>
                <a:cs typeface="Calibri"/>
                <a:sym typeface="Calibri"/>
              </a:rPr>
              <a:t>European Environmental Agency (2018). </a:t>
            </a:r>
            <a:r>
              <a:rPr b="1" i="0" lang="en-US" sz="2200" u="none" cap="none" strike="noStrike">
                <a:solidFill>
                  <a:srgbClr val="888888"/>
                </a:solidFill>
                <a:latin typeface="Calibri"/>
                <a:ea typeface="Calibri"/>
                <a:cs typeface="Calibri"/>
                <a:sym typeface="Calibri"/>
              </a:rPr>
              <a:t>Climate_ADAPT. 10 case studies. How Europe is adapting to climate change. </a:t>
            </a:r>
            <a:r>
              <a:rPr b="0" i="0" lang="en-US" sz="2200" u="none" cap="none" strike="noStrike">
                <a:solidFill>
                  <a:srgbClr val="888888"/>
                </a:solidFill>
                <a:latin typeface="Calibri"/>
                <a:ea typeface="Calibri"/>
                <a:cs typeface="Calibri"/>
                <a:sym typeface="Calibri"/>
              </a:rPr>
              <a:t>Retrieved from </a:t>
            </a:r>
            <a:r>
              <a:rPr b="0" i="0" lang="en-US" sz="2200" u="sng" cap="none" strike="noStrike">
                <a:solidFill>
                  <a:srgbClr val="888888"/>
                </a:solidFill>
                <a:latin typeface="Calibri"/>
                <a:ea typeface="Calibri"/>
                <a:cs typeface="Calibri"/>
                <a:sym typeface="Calibri"/>
                <a:hlinkClick r:id="rId4">
                  <a:extLst>
                    <a:ext uri="{A12FA001-AC4F-418D-AE19-62706E023703}">
                      <ahyp:hlinkClr val="tx"/>
                    </a:ext>
                  </a:extLst>
                </a:hlinkClick>
              </a:rPr>
              <a:t>https://climate-adapt.eea.europa.eu/about/climate-adapt-10-case-studies-online.pdf</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rgbClr val="888888"/>
              </a:buClr>
              <a:buSzPts val="2200"/>
              <a:buFont typeface="Arial"/>
              <a:buChar char="•"/>
            </a:pPr>
            <a:r>
              <a:rPr b="0" i="0" lang="en-US" sz="2200" u="none" cap="none" strike="noStrike">
                <a:solidFill>
                  <a:srgbClr val="888888"/>
                </a:solidFill>
                <a:latin typeface="Calibri"/>
                <a:ea typeface="Calibri"/>
                <a:cs typeface="Calibri"/>
                <a:sym typeface="Calibri"/>
              </a:rPr>
              <a:t>European Climate Adaptation Platform Climate-ADAPT. </a:t>
            </a:r>
            <a:r>
              <a:rPr b="1" i="0" lang="en-US" sz="2200" u="none" cap="none" strike="noStrike">
                <a:solidFill>
                  <a:srgbClr val="888888"/>
                </a:solidFill>
                <a:latin typeface="Calibri"/>
                <a:ea typeface="Calibri"/>
                <a:cs typeface="Calibri"/>
                <a:sym typeface="Calibri"/>
              </a:rPr>
              <a:t>Climate-ADAPT Case studies explorer. </a:t>
            </a:r>
            <a:r>
              <a:rPr b="0" i="0" lang="en-US" sz="2200" u="none" cap="none" strike="noStrike">
                <a:solidFill>
                  <a:srgbClr val="888888"/>
                </a:solidFill>
                <a:latin typeface="Calibri"/>
                <a:ea typeface="Calibri"/>
                <a:cs typeface="Calibri"/>
                <a:sym typeface="Calibri"/>
              </a:rPr>
              <a:t>Retrieved from </a:t>
            </a:r>
            <a:r>
              <a:rPr b="0" i="0" lang="en-US" sz="2200" u="sng" cap="none" strike="noStrike">
                <a:solidFill>
                  <a:srgbClr val="888888"/>
                </a:solidFill>
                <a:latin typeface="Calibri"/>
                <a:ea typeface="Calibri"/>
                <a:cs typeface="Calibri"/>
                <a:sym typeface="Calibri"/>
                <a:hlinkClick r:id="rId5">
                  <a:extLst>
                    <a:ext uri="{A12FA001-AC4F-418D-AE19-62706E023703}">
                      <ahyp:hlinkClr val="tx"/>
                    </a:ext>
                  </a:extLst>
                </a:hlinkClick>
              </a:rPr>
              <a:t>https://climate-adapt.eea.europa.eu/knowledge/tools/case-study-explorer</a:t>
            </a:r>
            <a:endParaRPr b="0" i="0" sz="2200" u="none" cap="none" strike="noStrike">
              <a:solidFill>
                <a:srgbClr val="888888"/>
              </a:solidFill>
              <a:latin typeface="Calibri"/>
              <a:ea typeface="Calibri"/>
              <a:cs typeface="Calibri"/>
              <a:sym typeface="Calibri"/>
            </a:endParaRPr>
          </a:p>
          <a:p>
            <a:pPr indent="-342900" lvl="0" marL="342900" marR="0" rtl="0" algn="l">
              <a:lnSpc>
                <a:spcPct val="90000"/>
              </a:lnSpc>
              <a:spcBef>
                <a:spcPts val="1000"/>
              </a:spcBef>
              <a:spcAft>
                <a:spcPts val="0"/>
              </a:spcAft>
              <a:buClr>
                <a:srgbClr val="888888"/>
              </a:buClr>
              <a:buSzPts val="2200"/>
              <a:buFont typeface="Arial"/>
              <a:buChar char="•"/>
            </a:pPr>
            <a:r>
              <a:rPr b="0" i="0" lang="en-US" sz="2200" u="none" cap="none" strike="noStrike">
                <a:solidFill>
                  <a:srgbClr val="888888"/>
                </a:solidFill>
                <a:latin typeface="Calibri"/>
                <a:ea typeface="Calibri"/>
                <a:cs typeface="Calibri"/>
                <a:sym typeface="Calibri"/>
              </a:rPr>
              <a:t>United Nations Framework Convention on Climate Change. </a:t>
            </a:r>
            <a:r>
              <a:rPr b="1" i="0" lang="en-US" sz="2200" u="none" cap="none" strike="noStrike">
                <a:solidFill>
                  <a:srgbClr val="888888"/>
                </a:solidFill>
                <a:latin typeface="Calibri"/>
                <a:ea typeface="Calibri"/>
                <a:cs typeface="Calibri"/>
                <a:sym typeface="Calibri"/>
              </a:rPr>
              <a:t>Adaptation Knowledge Portal. </a:t>
            </a:r>
            <a:r>
              <a:rPr b="0" i="0" lang="en-US" sz="2200" u="none" cap="none" strike="noStrike">
                <a:solidFill>
                  <a:srgbClr val="888888"/>
                </a:solidFill>
                <a:latin typeface="Calibri"/>
                <a:ea typeface="Calibri"/>
                <a:cs typeface="Calibri"/>
                <a:sym typeface="Calibri"/>
              </a:rPr>
              <a:t>Retrieved from </a:t>
            </a:r>
            <a:r>
              <a:rPr b="0" i="0" lang="en-US" sz="2200" u="sng" cap="none" strike="noStrike">
                <a:solidFill>
                  <a:srgbClr val="888888"/>
                </a:solidFill>
                <a:latin typeface="Calibri"/>
                <a:ea typeface="Calibri"/>
                <a:cs typeface="Calibri"/>
                <a:sym typeface="Calibri"/>
                <a:hlinkClick r:id="rId6">
                  <a:extLst>
                    <a:ext uri="{A12FA001-AC4F-418D-AE19-62706E023703}">
                      <ahyp:hlinkClr val="tx"/>
                    </a:ext>
                  </a:extLst>
                </a:hlinkClick>
              </a:rPr>
              <a:t>https://www4.unfccc.int/sites/nwpstaging/Pages/Home.aspx</a:t>
            </a:r>
            <a:r>
              <a:rPr b="0" i="0" lang="en-US" sz="2200" u="none" cap="none" strike="noStrike">
                <a:solidFill>
                  <a:srgbClr val="888888"/>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33"/>
          <p:cNvSpPr txBox="1"/>
          <p:nvPr>
            <p:ph type="title"/>
          </p:nvPr>
        </p:nvSpPr>
        <p:spPr>
          <a:xfrm>
            <a:off x="838200" y="701810"/>
            <a:ext cx="10515600" cy="634452"/>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sz="4400" cap="small"/>
              <a:t>Additional materials &amp; sources of information</a:t>
            </a:r>
            <a:endParaRPr b="1" sz="4400" cap="small"/>
          </a:p>
        </p:txBody>
      </p:sp>
      <p:sp>
        <p:nvSpPr>
          <p:cNvPr id="366" name="Google Shape;366;p33"/>
          <p:cNvSpPr/>
          <p:nvPr/>
        </p:nvSpPr>
        <p:spPr>
          <a:xfrm>
            <a:off x="163902" y="1483745"/>
            <a:ext cx="12097109" cy="452431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European Council, </a:t>
            </a:r>
            <a:r>
              <a:rPr b="0" i="0" lang="en-US" sz="22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https://www.consilium.europa.eu/en/</a:t>
            </a:r>
            <a:r>
              <a:rPr b="0" i="0" lang="en-US" sz="2200" u="sng" cap="none" strike="noStrike">
                <a:solidFill>
                  <a:schemeClr val="dk1"/>
                </a:solidFill>
                <a:latin typeface="Calibri"/>
                <a:ea typeface="Calibri"/>
                <a:cs typeface="Calibri"/>
                <a:sym typeface="Calibri"/>
              </a:rPr>
              <a:t> </a:t>
            </a:r>
            <a:endParaRPr b="0" i="0" sz="2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Youmatter </a:t>
            </a:r>
            <a:r>
              <a:rPr b="0" i="0" lang="en-US" sz="2200" u="sng" cap="none" strike="noStrike">
                <a:solidFill>
                  <a:schemeClr val="dk1"/>
                </a:solidFill>
                <a:latin typeface="Calibri"/>
                <a:ea typeface="Calibri"/>
                <a:cs typeface="Calibri"/>
                <a:sym typeface="Calibri"/>
                <a:hlinkClick r:id="rId4">
                  <a:extLst>
                    <a:ext uri="{A12FA001-AC4F-418D-AE19-62706E023703}">
                      <ahyp:hlinkClr val="tx"/>
                    </a:ext>
                  </a:extLst>
                </a:hlinkClick>
              </a:rPr>
              <a:t>https://youmatter.world/en/</a:t>
            </a:r>
            <a:endParaRPr b="0" i="0" sz="2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European Environment Agency (EEA) </a:t>
            </a:r>
            <a:r>
              <a:rPr b="0" i="0" lang="en-US" sz="2400" u="sng" cap="none" strike="noStrike">
                <a:solidFill>
                  <a:schemeClr val="dk1"/>
                </a:solidFill>
                <a:latin typeface="Calibri"/>
                <a:ea typeface="Calibri"/>
                <a:cs typeface="Calibri"/>
                <a:sym typeface="Calibri"/>
                <a:hlinkClick r:id="rId5">
                  <a:extLst>
                    <a:ext uri="{A12FA001-AC4F-418D-AE19-62706E023703}">
                      <ahyp:hlinkClr val="tx"/>
                    </a:ext>
                  </a:extLst>
                </a:hlinkClick>
              </a:rPr>
              <a:t>https://www.eea.europa.eu/</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NOAA Climate.gov </a:t>
            </a:r>
            <a:r>
              <a:rPr b="0" i="0" lang="en-US" sz="2200" u="sng" cap="none" strike="noStrike">
                <a:solidFill>
                  <a:schemeClr val="dk1"/>
                </a:solidFill>
                <a:latin typeface="Calibri"/>
                <a:ea typeface="Calibri"/>
                <a:cs typeface="Calibri"/>
                <a:sym typeface="Calibri"/>
                <a:hlinkClick r:id="rId6">
                  <a:extLst>
                    <a:ext uri="{A12FA001-AC4F-418D-AE19-62706E023703}">
                      <ahyp:hlinkClr val="tx"/>
                    </a:ext>
                  </a:extLst>
                </a:hlinkClick>
              </a:rPr>
              <a:t>https://www.climate.gov/</a:t>
            </a:r>
            <a:r>
              <a:rPr b="0" i="0" lang="en-US" sz="2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Carbon Brief </a:t>
            </a:r>
            <a:r>
              <a:rPr b="0" i="0" lang="en-US" sz="2200" u="sng" cap="none" strike="noStrike">
                <a:solidFill>
                  <a:schemeClr val="dk1"/>
                </a:solidFill>
                <a:latin typeface="Calibri"/>
                <a:ea typeface="Calibri"/>
                <a:cs typeface="Calibri"/>
                <a:sym typeface="Calibri"/>
                <a:hlinkClick r:id="rId7">
                  <a:extLst>
                    <a:ext uri="{A12FA001-AC4F-418D-AE19-62706E023703}">
                      <ahyp:hlinkClr val="tx"/>
                    </a:ext>
                  </a:extLst>
                </a:hlinkClick>
              </a:rPr>
              <a:t>https://www.carbonbrief.org/</a:t>
            </a:r>
            <a:endParaRPr b="0" i="0" sz="2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European Commission, </a:t>
            </a:r>
            <a:r>
              <a:rPr b="0" i="1" lang="en-US" sz="2200" u="none" cap="none" strike="noStrike">
                <a:solidFill>
                  <a:schemeClr val="dk1"/>
                </a:solidFill>
                <a:latin typeface="Calibri"/>
                <a:ea typeface="Calibri"/>
                <a:cs typeface="Calibri"/>
                <a:sym typeface="Calibri"/>
              </a:rPr>
              <a:t>Adaptation to climate change.</a:t>
            </a:r>
            <a:r>
              <a:rPr b="0" i="0" lang="en-US" sz="2200" u="none" cap="none" strike="noStrike">
                <a:solidFill>
                  <a:schemeClr val="dk1"/>
                </a:solidFill>
                <a:latin typeface="Calibri"/>
                <a:ea typeface="Calibri"/>
                <a:cs typeface="Calibri"/>
                <a:sym typeface="Calibri"/>
              </a:rPr>
              <a:t> Retrieved from </a:t>
            </a:r>
            <a:r>
              <a:rPr b="0" i="0" lang="en-US" sz="2200" u="sng" cap="none" strike="noStrike">
                <a:solidFill>
                  <a:schemeClr val="dk1"/>
                </a:solidFill>
                <a:latin typeface="Calibri"/>
                <a:ea typeface="Calibri"/>
                <a:cs typeface="Calibri"/>
                <a:sym typeface="Calibri"/>
                <a:hlinkClick r:id="rId8">
                  <a:extLst>
                    <a:ext uri="{A12FA001-AC4F-418D-AE19-62706E023703}">
                      <ahyp:hlinkClr val="tx"/>
                    </a:ext>
                  </a:extLst>
                </a:hlinkClick>
              </a:rPr>
              <a:t>https://ec.europa.eu/clima/policies/adaptation_en</a:t>
            </a:r>
            <a:endParaRPr b="0" i="0" sz="2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Climate ADAPT, </a:t>
            </a:r>
            <a:r>
              <a:rPr b="0" i="1" lang="en-US" sz="2200" u="none" cap="none" strike="noStrike">
                <a:solidFill>
                  <a:schemeClr val="dk1"/>
                </a:solidFill>
                <a:latin typeface="Calibri"/>
                <a:ea typeface="Calibri"/>
                <a:cs typeface="Calibri"/>
                <a:sym typeface="Calibri"/>
              </a:rPr>
              <a:t>Sharing adaptation information across Europe. </a:t>
            </a:r>
            <a:r>
              <a:rPr b="0" i="0" lang="en-US" sz="2200" u="none" cap="none" strike="noStrike">
                <a:solidFill>
                  <a:schemeClr val="dk1"/>
                </a:solidFill>
                <a:latin typeface="Calibri"/>
                <a:ea typeface="Calibri"/>
                <a:cs typeface="Calibri"/>
                <a:sym typeface="Calibri"/>
              </a:rPr>
              <a:t>Retrieved from </a:t>
            </a:r>
            <a:r>
              <a:rPr b="0" i="0" lang="en-US" sz="2200" u="sng" cap="none" strike="noStrike">
                <a:solidFill>
                  <a:schemeClr val="dk1"/>
                </a:solidFill>
                <a:latin typeface="Calibri"/>
                <a:ea typeface="Calibri"/>
                <a:cs typeface="Calibri"/>
                <a:sym typeface="Calibri"/>
                <a:hlinkClick r:id="rId9">
                  <a:extLst>
                    <a:ext uri="{A12FA001-AC4F-418D-AE19-62706E023703}">
                      <ahyp:hlinkClr val="tx"/>
                    </a:ext>
                  </a:extLst>
                </a:hlinkClick>
              </a:rPr>
              <a:t>https://climate-adapt.eea.europa.eu/</a:t>
            </a:r>
            <a:r>
              <a:rPr b="0" i="0" lang="en-US" sz="2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Eionet Portal, </a:t>
            </a:r>
            <a:r>
              <a:rPr b="0" i="1" lang="en-US" sz="2200" u="none" cap="none" strike="noStrike">
                <a:solidFill>
                  <a:schemeClr val="dk1"/>
                </a:solidFill>
                <a:latin typeface="Calibri"/>
                <a:ea typeface="Calibri"/>
                <a:cs typeface="Calibri"/>
                <a:sym typeface="Calibri"/>
              </a:rPr>
              <a:t>Climate Change Impacts, Vulnerability, and Adaptation (ETC/CCA). </a:t>
            </a:r>
            <a:r>
              <a:rPr b="0" i="0" lang="en-US" sz="2200" u="none" cap="none" strike="noStrike">
                <a:solidFill>
                  <a:schemeClr val="dk1"/>
                </a:solidFill>
                <a:latin typeface="Calibri"/>
                <a:ea typeface="Calibri"/>
                <a:cs typeface="Calibri"/>
                <a:sym typeface="Calibri"/>
              </a:rPr>
              <a:t>Retrieved from </a:t>
            </a:r>
            <a:r>
              <a:rPr b="0" i="0" lang="en-US" sz="2200" u="sng" cap="none" strike="noStrike">
                <a:solidFill>
                  <a:schemeClr val="dk1"/>
                </a:solidFill>
                <a:latin typeface="Calibri"/>
                <a:ea typeface="Calibri"/>
                <a:cs typeface="Calibri"/>
                <a:sym typeface="Calibri"/>
                <a:hlinkClick r:id="rId10">
                  <a:extLst>
                    <a:ext uri="{A12FA001-AC4F-418D-AE19-62706E023703}">
                      <ahyp:hlinkClr val="tx"/>
                    </a:ext>
                  </a:extLst>
                </a:hlinkClick>
              </a:rPr>
              <a:t>https://www.eionet.europa.eu/etcs/etc-cca/</a:t>
            </a:r>
            <a:r>
              <a:rPr b="0" i="0" lang="en-US" sz="2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chemeClr val="dk1"/>
                </a:solidFill>
                <a:latin typeface="Calibri"/>
                <a:ea typeface="Calibri"/>
                <a:cs typeface="Calibri"/>
                <a:sym typeface="Calibri"/>
              </a:rPr>
              <a:t>World Resources Institute, </a:t>
            </a:r>
            <a:r>
              <a:rPr b="0" i="1" lang="en-US" sz="2200" u="none" cap="none" strike="noStrike">
                <a:solidFill>
                  <a:schemeClr val="dk1"/>
                </a:solidFill>
                <a:latin typeface="Calibri"/>
                <a:ea typeface="Calibri"/>
                <a:cs typeface="Calibri"/>
                <a:sym typeface="Calibri"/>
              </a:rPr>
              <a:t>Major Outcomes from the UN Climate Talks in Glaskow. </a:t>
            </a:r>
            <a:r>
              <a:rPr b="0" i="0" lang="en-US" sz="2200" u="none" cap="none" strike="noStrike">
                <a:solidFill>
                  <a:schemeClr val="dk1"/>
                </a:solidFill>
                <a:latin typeface="Calibri"/>
                <a:ea typeface="Calibri"/>
                <a:cs typeface="Calibri"/>
                <a:sym typeface="Calibri"/>
              </a:rPr>
              <a:t>Retrieved from </a:t>
            </a:r>
            <a:r>
              <a:rPr b="0" i="0" lang="en-US" sz="2200" u="sng" cap="none" strike="noStrike">
                <a:solidFill>
                  <a:schemeClr val="dk1"/>
                </a:solidFill>
                <a:latin typeface="Calibri"/>
                <a:ea typeface="Calibri"/>
                <a:cs typeface="Calibri"/>
                <a:sym typeface="Calibri"/>
                <a:hlinkClick r:id="rId11">
                  <a:extLst>
                    <a:ext uri="{A12FA001-AC4F-418D-AE19-62706E023703}">
                      <ahyp:hlinkClr val="tx"/>
                    </a:ext>
                  </a:extLst>
                </a:hlinkClick>
              </a:rPr>
              <a:t>https://www.wri.org/insights/cop26-key-outcomes-un-climate-talks-glasgow</a:t>
            </a:r>
            <a:r>
              <a:rPr b="0" i="0" lang="en-US" sz="22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4"/>
          <p:cNvSpPr txBox="1"/>
          <p:nvPr>
            <p:ph idx="1" type="body"/>
          </p:nvPr>
        </p:nvSpPr>
        <p:spPr>
          <a:xfrm>
            <a:off x="155276" y="614813"/>
            <a:ext cx="11619781" cy="531153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200"/>
              <a:buChar char="•"/>
            </a:pPr>
            <a:r>
              <a:rPr lang="en-US" sz="2200"/>
              <a:t>United Nations Development Programme (UNDP), </a:t>
            </a:r>
            <a:r>
              <a:rPr i="1" lang="en-US" sz="2200"/>
              <a:t>Creating a nature-positive future. </a:t>
            </a:r>
            <a:r>
              <a:rPr lang="en-US" sz="2200"/>
              <a:t>Retrieved from </a:t>
            </a:r>
            <a:r>
              <a:rPr lang="en-US" sz="2200" u="sng">
                <a:solidFill>
                  <a:schemeClr val="hlink"/>
                </a:solidFill>
                <a:hlinkClick r:id="rId3"/>
              </a:rPr>
              <a:t>https://www.undp.org/blog/creating-nature-positive-future</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a:t>How much do you know about our earth? Test your knowledge! Earth Day Quizzes. Retrieved from </a:t>
            </a:r>
            <a:r>
              <a:rPr lang="en-US" sz="2200" u="sng">
                <a:solidFill>
                  <a:schemeClr val="hlink"/>
                </a:solidFill>
                <a:hlinkClick r:id="rId4"/>
              </a:rPr>
              <a:t>https://www.earthday.org/earth-day-quizzes/</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a:t>Tisdale B. (2015). </a:t>
            </a:r>
            <a:r>
              <a:rPr i="1" lang="en-US" sz="2200"/>
              <a:t>On Global Warming and the illusion of control-Part 1. </a:t>
            </a:r>
            <a:r>
              <a:rPr lang="en-US" sz="2200"/>
              <a:t>Retrieved from </a:t>
            </a:r>
            <a:r>
              <a:rPr lang="en-US" sz="2200" u="sng">
                <a:solidFill>
                  <a:schemeClr val="hlink"/>
                </a:solidFill>
                <a:hlinkClick r:id="rId5"/>
              </a:rPr>
              <a:t>https://bobtisdale.files.wordpress.com/2015/11/tisdale-on-global-warming-and-the-illusion-of-control-part-1.pdf</a:t>
            </a:r>
            <a:r>
              <a:rPr lang="en-US" sz="2200"/>
              <a:t>  </a:t>
            </a:r>
            <a:endParaRPr/>
          </a:p>
          <a:p>
            <a:pPr indent="-228600" lvl="0" marL="228600" rtl="0" algn="l">
              <a:lnSpc>
                <a:spcPct val="90000"/>
              </a:lnSpc>
              <a:spcBef>
                <a:spcPts val="1000"/>
              </a:spcBef>
              <a:spcAft>
                <a:spcPts val="0"/>
              </a:spcAft>
              <a:buClr>
                <a:schemeClr val="dk1"/>
              </a:buClr>
              <a:buSzPts val="2200"/>
              <a:buChar char="•"/>
            </a:pPr>
            <a:r>
              <a:rPr lang="en-US" sz="2200"/>
              <a:t>Smerdon J. (2018). </a:t>
            </a:r>
            <a:r>
              <a:rPr i="1" lang="en-US" sz="2200"/>
              <a:t>Climate Change: The Science of Global Warming and Our Energy Future</a:t>
            </a:r>
            <a:r>
              <a:rPr lang="en-US" sz="2200"/>
              <a:t>. Second Edition, New York: Columbia University Press.</a:t>
            </a:r>
            <a:endParaRPr sz="2200"/>
          </a:p>
          <a:p>
            <a:pPr indent="-228600" lvl="0" marL="228600" rtl="0" algn="l">
              <a:lnSpc>
                <a:spcPct val="90000"/>
              </a:lnSpc>
              <a:spcBef>
                <a:spcPts val="1000"/>
              </a:spcBef>
              <a:spcAft>
                <a:spcPts val="0"/>
              </a:spcAft>
              <a:buClr>
                <a:schemeClr val="dk1"/>
              </a:buClr>
              <a:buSzPts val="2200"/>
              <a:buChar char="•"/>
            </a:pPr>
            <a:r>
              <a:rPr lang="en-US" sz="2200"/>
              <a:t>Ryley T., Chapman L. (2012). </a:t>
            </a:r>
            <a:r>
              <a:rPr i="1" lang="en-US" sz="2200"/>
              <a:t>Transport and Climate Change. </a:t>
            </a:r>
            <a:r>
              <a:rPr lang="en-US" sz="2200"/>
              <a:t>1</a:t>
            </a:r>
            <a:r>
              <a:rPr baseline="30000" lang="en-US" sz="2200"/>
              <a:t>st</a:t>
            </a:r>
            <a:r>
              <a:rPr lang="en-US" sz="2200"/>
              <a:t> Edition, Bingley, UK: Emerald Group Publishing Limited.</a:t>
            </a:r>
            <a:endParaRPr/>
          </a:p>
          <a:p>
            <a:pPr indent="-228600" lvl="0" marL="228600" rtl="0" algn="l">
              <a:lnSpc>
                <a:spcPct val="90000"/>
              </a:lnSpc>
              <a:spcBef>
                <a:spcPts val="1000"/>
              </a:spcBef>
              <a:spcAft>
                <a:spcPts val="0"/>
              </a:spcAft>
              <a:buClr>
                <a:schemeClr val="dk1"/>
              </a:buClr>
              <a:buSzPts val="2200"/>
              <a:buChar char="•"/>
            </a:pPr>
            <a:r>
              <a:rPr lang="en-US" sz="2200"/>
              <a:t>Rosales J. (2019). </a:t>
            </a:r>
            <a:r>
              <a:rPr i="1" lang="en-US" sz="2200"/>
              <a:t>Climate Change Adaptation.</a:t>
            </a:r>
            <a:r>
              <a:rPr lang="en-US" sz="2200"/>
              <a:t> eBook. Oakville, ON: Delve Publishing.</a:t>
            </a:r>
            <a:endParaRPr/>
          </a:p>
          <a:p>
            <a:pPr indent="-228600" lvl="0" marL="228600" rtl="0" algn="l">
              <a:lnSpc>
                <a:spcPct val="90000"/>
              </a:lnSpc>
              <a:spcBef>
                <a:spcPts val="1000"/>
              </a:spcBef>
              <a:spcAft>
                <a:spcPts val="0"/>
              </a:spcAft>
              <a:buClr>
                <a:schemeClr val="dk1"/>
              </a:buClr>
              <a:buSzPts val="2200"/>
              <a:buChar char="•"/>
            </a:pPr>
            <a:r>
              <a:rPr lang="en-US" sz="2200"/>
              <a:t>Richardson K. (2011). </a:t>
            </a:r>
            <a:r>
              <a:rPr i="1" lang="en-US" sz="2200"/>
              <a:t>Climate Change: Global Risks, Challenges and Decisions. </a:t>
            </a:r>
            <a:r>
              <a:rPr lang="en-US" sz="2200"/>
              <a:t>eBook. Cambridge: Cambridge University Press.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35"/>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36"/>
          <p:cNvSpPr txBox="1"/>
          <p:nvPr>
            <p:ph idx="1" type="body"/>
          </p:nvPr>
        </p:nvSpPr>
        <p:spPr>
          <a:xfrm>
            <a:off x="169650" y="630121"/>
            <a:ext cx="11852700" cy="5256600"/>
          </a:xfrm>
          <a:prstGeom prst="rect">
            <a:avLst/>
          </a:prstGeom>
          <a:noFill/>
          <a:ln>
            <a:noFill/>
          </a:ln>
        </p:spPr>
        <p:txBody>
          <a:bodyPr anchorCtr="0" anchor="t" bIns="45700" lIns="91425" spcFirstLastPara="1" rIns="91425" wrap="square" tIns="45700">
            <a:normAutofit fontScale="70000" lnSpcReduction="20000"/>
          </a:bodyPr>
          <a:lstStyle/>
          <a:p>
            <a:pPr indent="0" lvl="0" marL="0" rtl="0" algn="just">
              <a:lnSpc>
                <a:spcPct val="90000"/>
              </a:lnSpc>
              <a:spcBef>
                <a:spcPts val="0"/>
              </a:spcBef>
              <a:spcAft>
                <a:spcPts val="0"/>
              </a:spcAft>
              <a:buClr>
                <a:srgbClr val="A5A5A5"/>
              </a:buClr>
              <a:buSzPct val="100000"/>
              <a:buNone/>
            </a:pPr>
            <a:r>
              <a:rPr lang="en-US" sz="4000">
                <a:solidFill>
                  <a:srgbClr val="A5A5A5"/>
                </a:solidFill>
              </a:rPr>
              <a:t>Test your knowledge about climate change and the importance of the adaptation measures that needs to put in action immediately.</a:t>
            </a:r>
            <a:endParaRPr/>
          </a:p>
          <a:p>
            <a:pPr indent="0" lvl="0" marL="0" rtl="0" algn="l">
              <a:lnSpc>
                <a:spcPct val="90000"/>
              </a:lnSpc>
              <a:spcBef>
                <a:spcPts val="1000"/>
              </a:spcBef>
              <a:spcAft>
                <a:spcPts val="0"/>
              </a:spcAft>
              <a:buClr>
                <a:schemeClr val="dk1"/>
              </a:buClr>
              <a:buSzPct val="100000"/>
              <a:buNone/>
            </a:pPr>
            <a:r>
              <a:t/>
            </a:r>
            <a:endParaRPr sz="4000"/>
          </a:p>
          <a:p>
            <a:pPr indent="0" lvl="0" marL="0" rtl="0" algn="l">
              <a:lnSpc>
                <a:spcPct val="90000"/>
              </a:lnSpc>
              <a:spcBef>
                <a:spcPts val="1000"/>
              </a:spcBef>
              <a:spcAft>
                <a:spcPts val="0"/>
              </a:spcAft>
              <a:buClr>
                <a:schemeClr val="dk1"/>
              </a:buClr>
              <a:buSzPct val="100000"/>
              <a:buNone/>
            </a:pPr>
            <a:r>
              <a:rPr lang="en-US" sz="4000"/>
              <a:t>1. </a:t>
            </a:r>
            <a:r>
              <a:rPr b="1" lang="en-US" sz="4000"/>
              <a:t>Which one of the following gases does not trap heat?</a:t>
            </a:r>
            <a:endParaRPr/>
          </a:p>
          <a:p>
            <a:pPr indent="-514350" lvl="0" marL="514350" rtl="0" algn="l">
              <a:lnSpc>
                <a:spcPct val="90000"/>
              </a:lnSpc>
              <a:spcBef>
                <a:spcPts val="1000"/>
              </a:spcBef>
              <a:spcAft>
                <a:spcPts val="0"/>
              </a:spcAft>
              <a:buClr>
                <a:schemeClr val="dk1"/>
              </a:buClr>
              <a:buSzPct val="100000"/>
              <a:buAutoNum type="alphaUcPeriod"/>
            </a:pPr>
            <a:r>
              <a:rPr lang="en-US" sz="4000"/>
              <a:t>Carbon dioxide</a:t>
            </a:r>
            <a:endParaRPr/>
          </a:p>
          <a:p>
            <a:pPr indent="-514350" lvl="0" marL="514350" rtl="0" algn="l">
              <a:lnSpc>
                <a:spcPct val="90000"/>
              </a:lnSpc>
              <a:spcBef>
                <a:spcPts val="1000"/>
              </a:spcBef>
              <a:spcAft>
                <a:spcPts val="0"/>
              </a:spcAft>
              <a:buClr>
                <a:schemeClr val="dk1"/>
              </a:buClr>
              <a:buSzPct val="100000"/>
              <a:buAutoNum type="alphaUcPeriod"/>
            </a:pPr>
            <a:r>
              <a:rPr lang="en-US" sz="4000"/>
              <a:t>Methane</a:t>
            </a:r>
            <a:endParaRPr/>
          </a:p>
          <a:p>
            <a:pPr indent="-514350" lvl="0" marL="514350" rtl="0" algn="l">
              <a:lnSpc>
                <a:spcPct val="90000"/>
              </a:lnSpc>
              <a:spcBef>
                <a:spcPts val="1000"/>
              </a:spcBef>
              <a:spcAft>
                <a:spcPts val="0"/>
              </a:spcAft>
              <a:buClr>
                <a:schemeClr val="dk1"/>
              </a:buClr>
              <a:buSzPct val="100000"/>
              <a:buAutoNum type="alphaUcPeriod"/>
            </a:pPr>
            <a:r>
              <a:rPr lang="en-US" sz="4000"/>
              <a:t>Ozone</a:t>
            </a:r>
            <a:endParaRPr/>
          </a:p>
          <a:p>
            <a:pPr indent="-514350" lvl="0" marL="514350" rtl="0" algn="l">
              <a:lnSpc>
                <a:spcPct val="90000"/>
              </a:lnSpc>
              <a:spcBef>
                <a:spcPts val="1000"/>
              </a:spcBef>
              <a:spcAft>
                <a:spcPts val="0"/>
              </a:spcAft>
              <a:buSzPct val="100000"/>
              <a:buAutoNum type="alphaUcPeriod"/>
            </a:pPr>
            <a:r>
              <a:rPr lang="en-US" sz="4000"/>
              <a:t>Argon</a:t>
            </a:r>
            <a:endParaRPr/>
          </a:p>
          <a:p>
            <a:pPr indent="0" lvl="0" marL="0" rtl="0" algn="l">
              <a:lnSpc>
                <a:spcPct val="90000"/>
              </a:lnSpc>
              <a:spcBef>
                <a:spcPts val="1000"/>
              </a:spcBef>
              <a:spcAft>
                <a:spcPts val="0"/>
              </a:spcAft>
              <a:buClr>
                <a:schemeClr val="dk1"/>
              </a:buClr>
              <a:buSzPct val="117857"/>
              <a:buNone/>
            </a:pPr>
            <a:r>
              <a:t/>
            </a:r>
            <a:endParaRPr/>
          </a:p>
          <a:p>
            <a:pPr indent="0" lvl="0" marL="0" rtl="0" algn="l">
              <a:lnSpc>
                <a:spcPct val="90000"/>
              </a:lnSpc>
              <a:spcBef>
                <a:spcPts val="1000"/>
              </a:spcBef>
              <a:spcAft>
                <a:spcPts val="0"/>
              </a:spcAft>
              <a:buClr>
                <a:schemeClr val="dk1"/>
              </a:buClr>
              <a:buSzPct val="100000"/>
              <a:buNone/>
            </a:pPr>
            <a:r>
              <a:t/>
            </a:r>
            <a:endParaRPr sz="3600"/>
          </a:p>
          <a:p>
            <a:pPr indent="0" lvl="0" marL="0" rtl="0" algn="l">
              <a:lnSpc>
                <a:spcPct val="90000"/>
              </a:lnSpc>
              <a:spcBef>
                <a:spcPts val="1000"/>
              </a:spcBef>
              <a:spcAft>
                <a:spcPts val="0"/>
              </a:spcAft>
              <a:buClr>
                <a:schemeClr val="dk1"/>
              </a:buClr>
              <a:buSzPct val="100000"/>
              <a:buNone/>
            </a:pPr>
            <a:r>
              <a:rPr lang="en-US" sz="4000"/>
              <a:t>2. </a:t>
            </a:r>
            <a:r>
              <a:rPr b="1" lang="en-US" sz="4000"/>
              <a:t>Earth has been warmer in the past than in present.</a:t>
            </a:r>
            <a:endParaRPr/>
          </a:p>
          <a:p>
            <a:pPr indent="-514350" lvl="0" marL="514350" rtl="0" algn="l">
              <a:lnSpc>
                <a:spcPct val="90000"/>
              </a:lnSpc>
              <a:spcBef>
                <a:spcPts val="1000"/>
              </a:spcBef>
              <a:spcAft>
                <a:spcPts val="0"/>
              </a:spcAft>
              <a:buSzPct val="100000"/>
              <a:buAutoNum type="alphaUcPeriod"/>
            </a:pPr>
            <a:r>
              <a:rPr lang="en-US" sz="4000"/>
              <a:t>True </a:t>
            </a:r>
            <a:endParaRPr/>
          </a:p>
          <a:p>
            <a:pPr indent="-514350" lvl="0" marL="514350" rtl="0" algn="l">
              <a:lnSpc>
                <a:spcPct val="90000"/>
              </a:lnSpc>
              <a:spcBef>
                <a:spcPts val="1000"/>
              </a:spcBef>
              <a:spcAft>
                <a:spcPts val="0"/>
              </a:spcAft>
              <a:buClr>
                <a:schemeClr val="dk1"/>
              </a:buClr>
              <a:buSzPct val="100000"/>
              <a:buAutoNum type="alphaUcPeriod"/>
            </a:pPr>
            <a:r>
              <a:rPr lang="en-US" sz="4000"/>
              <a:t>False</a:t>
            </a:r>
            <a:endParaRPr/>
          </a:p>
          <a:p>
            <a:pPr indent="-13081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7"/>
          <p:cNvSpPr txBox="1"/>
          <p:nvPr>
            <p:ph idx="1" type="body"/>
          </p:nvPr>
        </p:nvSpPr>
        <p:spPr>
          <a:xfrm>
            <a:off x="120770" y="526211"/>
            <a:ext cx="12071230" cy="6185140"/>
          </a:xfrm>
          <a:prstGeom prst="rect">
            <a:avLst/>
          </a:prstGeom>
          <a:noFill/>
          <a:ln>
            <a:noFill/>
          </a:ln>
        </p:spPr>
        <p:txBody>
          <a:bodyPr anchorCtr="0" anchor="t" bIns="45700" lIns="91425" spcFirstLastPara="1" rIns="91425" wrap="square" tIns="45700">
            <a:normAutofit fontScale="32500" lnSpcReduction="20000"/>
          </a:bodyPr>
          <a:lstStyle/>
          <a:p>
            <a:pPr indent="0" lvl="0" marL="0" rtl="0" algn="l">
              <a:lnSpc>
                <a:spcPct val="90000"/>
              </a:lnSpc>
              <a:spcBef>
                <a:spcPts val="0"/>
              </a:spcBef>
              <a:spcAft>
                <a:spcPts val="0"/>
              </a:spcAft>
              <a:buClr>
                <a:schemeClr val="dk1"/>
              </a:buClr>
              <a:buSzPct val="100000"/>
              <a:buNone/>
            </a:pPr>
            <a:r>
              <a:rPr lang="en-US" sz="6800"/>
              <a:t>3. </a:t>
            </a:r>
            <a:r>
              <a:rPr b="1" lang="en-US" sz="6800"/>
              <a:t>Which of the following are consequences associated with climate change?</a:t>
            </a:r>
            <a:endParaRPr/>
          </a:p>
          <a:p>
            <a:pPr indent="-514350" lvl="0" marL="514350" rtl="0" algn="l">
              <a:lnSpc>
                <a:spcPct val="90000"/>
              </a:lnSpc>
              <a:spcBef>
                <a:spcPts val="1000"/>
              </a:spcBef>
              <a:spcAft>
                <a:spcPts val="0"/>
              </a:spcAft>
              <a:buClr>
                <a:schemeClr val="dk1"/>
              </a:buClr>
              <a:buSzPct val="100000"/>
              <a:buAutoNum type="alphaUcPeriod"/>
            </a:pPr>
            <a:r>
              <a:rPr lang="en-US" sz="6800"/>
              <a:t>Extreme weather patterns</a:t>
            </a:r>
            <a:endParaRPr/>
          </a:p>
          <a:p>
            <a:pPr indent="-514350" lvl="0" marL="514350" rtl="0" algn="l">
              <a:lnSpc>
                <a:spcPct val="90000"/>
              </a:lnSpc>
              <a:spcBef>
                <a:spcPts val="1000"/>
              </a:spcBef>
              <a:spcAft>
                <a:spcPts val="0"/>
              </a:spcAft>
              <a:buClr>
                <a:schemeClr val="dk1"/>
              </a:buClr>
              <a:buSzPct val="100000"/>
              <a:buAutoNum type="alphaUcPeriod"/>
            </a:pPr>
            <a:r>
              <a:rPr lang="en-US" sz="6800"/>
              <a:t>Sea level rise </a:t>
            </a:r>
            <a:endParaRPr/>
          </a:p>
          <a:p>
            <a:pPr indent="-514350" lvl="0" marL="514350" rtl="0" algn="l">
              <a:lnSpc>
                <a:spcPct val="90000"/>
              </a:lnSpc>
              <a:spcBef>
                <a:spcPts val="1000"/>
              </a:spcBef>
              <a:spcAft>
                <a:spcPts val="0"/>
              </a:spcAft>
              <a:buClr>
                <a:schemeClr val="dk1"/>
              </a:buClr>
              <a:buSzPct val="100000"/>
              <a:buAutoNum type="alphaUcPeriod"/>
            </a:pPr>
            <a:r>
              <a:rPr lang="en-US" sz="6800"/>
              <a:t>Permafrost and sea ice are melting</a:t>
            </a:r>
            <a:endParaRPr/>
          </a:p>
          <a:p>
            <a:pPr indent="-514350" lvl="0" marL="514350" rtl="0" algn="l">
              <a:lnSpc>
                <a:spcPct val="90000"/>
              </a:lnSpc>
              <a:spcBef>
                <a:spcPts val="1000"/>
              </a:spcBef>
              <a:spcAft>
                <a:spcPts val="0"/>
              </a:spcAft>
              <a:buClr>
                <a:schemeClr val="dk1"/>
              </a:buClr>
              <a:buSzPct val="100000"/>
              <a:buAutoNum type="alphaUcPeriod"/>
            </a:pPr>
            <a:r>
              <a:rPr lang="en-US" sz="6800"/>
              <a:t>High temperatures</a:t>
            </a:r>
            <a:endParaRPr/>
          </a:p>
          <a:p>
            <a:pPr indent="-514350" lvl="0" marL="514350" rtl="0" algn="l">
              <a:lnSpc>
                <a:spcPct val="90000"/>
              </a:lnSpc>
              <a:spcBef>
                <a:spcPts val="1000"/>
              </a:spcBef>
              <a:spcAft>
                <a:spcPts val="0"/>
              </a:spcAft>
              <a:buSzPct val="100000"/>
              <a:buAutoNum type="alphaUcPeriod"/>
            </a:pPr>
            <a:r>
              <a:rPr lang="en-US" sz="6800"/>
              <a:t>All the above</a:t>
            </a:r>
            <a:endParaRPr/>
          </a:p>
          <a:p>
            <a:pPr indent="0" lvl="0" marL="0" rtl="0" algn="l">
              <a:lnSpc>
                <a:spcPct val="90000"/>
              </a:lnSpc>
              <a:spcBef>
                <a:spcPts val="1000"/>
              </a:spcBef>
              <a:spcAft>
                <a:spcPts val="0"/>
              </a:spcAft>
              <a:buClr>
                <a:schemeClr val="dk1"/>
              </a:buClr>
              <a:buSzPct val="100000"/>
              <a:buNone/>
            </a:pPr>
            <a:r>
              <a:t/>
            </a:r>
            <a:endParaRPr sz="3100"/>
          </a:p>
          <a:p>
            <a:pPr indent="0" lvl="0" marL="0" rtl="0" algn="l">
              <a:lnSpc>
                <a:spcPct val="90000"/>
              </a:lnSpc>
              <a:spcBef>
                <a:spcPts val="1000"/>
              </a:spcBef>
              <a:spcAft>
                <a:spcPts val="0"/>
              </a:spcAft>
              <a:buClr>
                <a:schemeClr val="dk1"/>
              </a:buClr>
              <a:buSzPct val="100000"/>
              <a:buNone/>
            </a:pPr>
            <a:r>
              <a:t/>
            </a:r>
            <a:endParaRPr sz="6800"/>
          </a:p>
          <a:p>
            <a:pPr indent="0" lvl="0" marL="0" rtl="0" algn="l">
              <a:lnSpc>
                <a:spcPct val="90000"/>
              </a:lnSpc>
              <a:spcBef>
                <a:spcPts val="1000"/>
              </a:spcBef>
              <a:spcAft>
                <a:spcPts val="0"/>
              </a:spcAft>
              <a:buClr>
                <a:schemeClr val="dk1"/>
              </a:buClr>
              <a:buSzPct val="100000"/>
              <a:buNone/>
            </a:pPr>
            <a:r>
              <a:rPr lang="en-US" sz="6800"/>
              <a:t>4. </a:t>
            </a:r>
            <a:r>
              <a:rPr b="1" lang="en-US" sz="6800"/>
              <a:t>Adapting to climate change means:</a:t>
            </a:r>
            <a:endParaRPr/>
          </a:p>
          <a:p>
            <a:pPr indent="-457200" lvl="0" marL="457200" rtl="0" algn="l">
              <a:lnSpc>
                <a:spcPct val="90000"/>
              </a:lnSpc>
              <a:spcBef>
                <a:spcPts val="1000"/>
              </a:spcBef>
              <a:spcAft>
                <a:spcPts val="0"/>
              </a:spcAft>
              <a:buClr>
                <a:schemeClr val="dk1"/>
              </a:buClr>
              <a:buSzPct val="100000"/>
              <a:buAutoNum type="alphaUcPeriod"/>
            </a:pPr>
            <a:r>
              <a:rPr lang="en-US" sz="6800"/>
              <a:t>predicting and analysing the impacts of climate change.</a:t>
            </a:r>
            <a:endParaRPr/>
          </a:p>
          <a:p>
            <a:pPr indent="-457200" lvl="0" marL="457200" rtl="0" algn="l">
              <a:lnSpc>
                <a:spcPct val="90000"/>
              </a:lnSpc>
              <a:spcBef>
                <a:spcPts val="1000"/>
              </a:spcBef>
              <a:spcAft>
                <a:spcPts val="0"/>
              </a:spcAft>
              <a:buClr>
                <a:schemeClr val="dk1"/>
              </a:buClr>
              <a:buSzPct val="100000"/>
              <a:buAutoNum type="alphaUcPeriod"/>
            </a:pPr>
            <a:r>
              <a:rPr lang="en-US" sz="6800"/>
              <a:t>analysing the heterogeneous vulnerability of different sectors, regions or social groups to these impacts</a:t>
            </a:r>
            <a:endParaRPr/>
          </a:p>
          <a:p>
            <a:pPr indent="-457200" lvl="0" marL="457200" rtl="0" algn="l">
              <a:lnSpc>
                <a:spcPct val="90000"/>
              </a:lnSpc>
              <a:spcBef>
                <a:spcPts val="1000"/>
              </a:spcBef>
              <a:spcAft>
                <a:spcPts val="0"/>
              </a:spcAft>
              <a:buClr>
                <a:schemeClr val="dk1"/>
              </a:buClr>
              <a:buSzPct val="100000"/>
              <a:buAutoNum type="alphaUcPeriod"/>
            </a:pPr>
            <a:r>
              <a:rPr lang="en-US" sz="6800"/>
              <a:t>assessing social, economic and environmental risks and costs</a:t>
            </a:r>
            <a:br>
              <a:rPr lang="en-US" sz="6800"/>
            </a:br>
            <a:r>
              <a:rPr lang="en-US" sz="6800"/>
              <a:t>finding the best responses, actions or adaptation measures and putting them in action.</a:t>
            </a:r>
            <a:endParaRPr/>
          </a:p>
          <a:p>
            <a:pPr indent="-457200" lvl="0" marL="457200" rtl="0" algn="l">
              <a:lnSpc>
                <a:spcPct val="90000"/>
              </a:lnSpc>
              <a:spcBef>
                <a:spcPts val="1000"/>
              </a:spcBef>
              <a:spcAft>
                <a:spcPts val="0"/>
              </a:spcAft>
              <a:buSzPct val="100000"/>
              <a:buAutoNum type="alphaUcPeriod"/>
            </a:pPr>
            <a:r>
              <a:rPr lang="en-US" sz="6800"/>
              <a:t>All the above</a:t>
            </a:r>
            <a:endParaRPr/>
          </a:p>
          <a:p>
            <a:pPr indent="0" lvl="0" marL="0" rtl="0" algn="l">
              <a:lnSpc>
                <a:spcPct val="90000"/>
              </a:lnSpc>
              <a:spcBef>
                <a:spcPts val="1000"/>
              </a:spcBef>
              <a:spcAft>
                <a:spcPts val="0"/>
              </a:spcAft>
              <a:buClr>
                <a:schemeClr val="dk1"/>
              </a:buClr>
              <a:buSzPct val="100000"/>
              <a:buNone/>
            </a:pPr>
            <a:br>
              <a:rPr lang="en-US" sz="2000">
                <a:highlight>
                  <a:srgbClr val="FFFF00"/>
                </a:highlight>
              </a:rPr>
            </a:br>
            <a:endParaRPr sz="2000">
              <a:highlight>
                <a:srgbClr val="FFFF00"/>
              </a:highlight>
            </a:endParaRPr>
          </a:p>
          <a:p>
            <a:pPr indent="-415925" lvl="0" marL="457200" rtl="0" algn="l">
              <a:lnSpc>
                <a:spcPct val="90000"/>
              </a:lnSpc>
              <a:spcBef>
                <a:spcPts val="1000"/>
              </a:spcBef>
              <a:spcAft>
                <a:spcPts val="0"/>
              </a:spcAft>
              <a:buClr>
                <a:schemeClr val="dk1"/>
              </a:buClr>
              <a:buSzPct val="100000"/>
              <a:buNone/>
            </a:pPr>
            <a:r>
              <a:t/>
            </a:r>
            <a:endParaRPr sz="2000"/>
          </a:p>
          <a:p>
            <a:pPr indent="0" lvl="0" marL="0" rtl="0" algn="l">
              <a:lnSpc>
                <a:spcPct val="90000"/>
              </a:lnSpc>
              <a:spcBef>
                <a:spcPts val="1000"/>
              </a:spcBef>
              <a:spcAft>
                <a:spcPts val="0"/>
              </a:spcAft>
              <a:buClr>
                <a:schemeClr val="dk1"/>
              </a:buClr>
              <a:buSzPct val="100000"/>
              <a:buNone/>
            </a:pPr>
            <a:r>
              <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
          <p:cNvSpPr txBox="1"/>
          <p:nvPr>
            <p:ph type="title"/>
          </p:nvPr>
        </p:nvSpPr>
        <p:spPr>
          <a:xfrm>
            <a:off x="838200" y="523701"/>
            <a:ext cx="10515600" cy="1230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i="0" lang="en-US" sz="4000">
                <a:solidFill>
                  <a:srgbClr val="000000"/>
                </a:solidFill>
              </a:rPr>
              <a:t>Training module will:</a:t>
            </a:r>
            <a:endParaRPr b="1" sz="4000"/>
          </a:p>
        </p:txBody>
      </p:sp>
      <p:sp>
        <p:nvSpPr>
          <p:cNvPr id="104" name="Google Shape;104;p4"/>
          <p:cNvSpPr txBox="1"/>
          <p:nvPr>
            <p:ph idx="1" type="body"/>
          </p:nvPr>
        </p:nvSpPr>
        <p:spPr>
          <a:xfrm>
            <a:off x="733697" y="1753984"/>
            <a:ext cx="10515600" cy="2675700"/>
          </a:xfrm>
          <a:prstGeom prst="rect">
            <a:avLst/>
          </a:prstGeom>
          <a:noFill/>
          <a:ln>
            <a:noFill/>
          </a:ln>
        </p:spPr>
        <p:txBody>
          <a:bodyPr anchorCtr="0" anchor="t" bIns="45700" lIns="91425" spcFirstLastPara="1" rIns="91425" wrap="square" tIns="45700">
            <a:spAutoFit/>
          </a:bodyPr>
          <a:lstStyle/>
          <a:p>
            <a:pPr indent="-285750" lvl="0" marL="285750" rtl="0" algn="l">
              <a:lnSpc>
                <a:spcPct val="90000"/>
              </a:lnSpc>
              <a:spcBef>
                <a:spcPts val="0"/>
              </a:spcBef>
              <a:spcAft>
                <a:spcPts val="0"/>
              </a:spcAft>
              <a:buClr>
                <a:srgbClr val="000000"/>
              </a:buClr>
              <a:buSzPts val="2800"/>
              <a:buFont typeface="Arial"/>
              <a:buChar char="•"/>
            </a:pPr>
            <a:r>
              <a:rPr b="0" i="0" lang="en-US">
                <a:solidFill>
                  <a:srgbClr val="000000"/>
                </a:solidFill>
                <a:latin typeface="Calibri"/>
                <a:ea typeface="Calibri"/>
                <a:cs typeface="Calibri"/>
                <a:sym typeface="Calibri"/>
              </a:rPr>
              <a:t>Refer </a:t>
            </a:r>
            <a:r>
              <a:rPr lang="en-US">
                <a:solidFill>
                  <a:srgbClr val="000000"/>
                </a:solidFill>
                <a:latin typeface="Calibri"/>
                <a:ea typeface="Calibri"/>
                <a:cs typeface="Calibri"/>
                <a:sym typeface="Calibri"/>
              </a:rPr>
              <a:t>to key concepts of the climate change and its effects;</a:t>
            </a:r>
            <a:endParaRPr b="0" i="0">
              <a:solidFill>
                <a:srgbClr val="000000"/>
              </a:solidFill>
              <a:latin typeface="Calibri"/>
              <a:ea typeface="Calibri"/>
              <a:cs typeface="Calibri"/>
              <a:sym typeface="Calibri"/>
            </a:endParaRPr>
          </a:p>
          <a:p>
            <a:pPr indent="-285750" lvl="0" marL="285750" rtl="0" algn="l">
              <a:lnSpc>
                <a:spcPct val="90000"/>
              </a:lnSpc>
              <a:spcBef>
                <a:spcPts val="1000"/>
              </a:spcBef>
              <a:spcAft>
                <a:spcPts val="0"/>
              </a:spcAft>
              <a:buClr>
                <a:srgbClr val="000000"/>
              </a:buClr>
              <a:buSzPts val="2800"/>
              <a:buFont typeface="Arial"/>
              <a:buChar char="•"/>
            </a:pPr>
            <a:r>
              <a:rPr b="0" i="0" lang="en-US">
                <a:solidFill>
                  <a:srgbClr val="000000"/>
                </a:solidFill>
                <a:latin typeface="Calibri"/>
                <a:ea typeface="Calibri"/>
                <a:cs typeface="Calibri"/>
                <a:sym typeface="Calibri"/>
              </a:rPr>
              <a:t>Explore the options for increasing the EU’s climate ambition for 2030 and 2050;</a:t>
            </a:r>
            <a:endParaRPr b="0" i="0">
              <a:solidFill>
                <a:srgbClr val="000000"/>
              </a:solidFill>
              <a:latin typeface="Calibri"/>
              <a:ea typeface="Calibri"/>
              <a:cs typeface="Calibri"/>
              <a:sym typeface="Calibri"/>
            </a:endParaRPr>
          </a:p>
          <a:p>
            <a:pPr indent="-285750" lvl="0" marL="285750" rtl="0" algn="just">
              <a:lnSpc>
                <a:spcPct val="90000"/>
              </a:lnSpc>
              <a:spcBef>
                <a:spcPts val="1000"/>
              </a:spcBef>
              <a:spcAft>
                <a:spcPts val="0"/>
              </a:spcAft>
              <a:buClr>
                <a:schemeClr val="dk1"/>
              </a:buClr>
              <a:buSzPts val="2800"/>
              <a:buChar char="•"/>
            </a:pPr>
            <a:r>
              <a:rPr lang="en-US">
                <a:latin typeface="Calibri"/>
                <a:ea typeface="Calibri"/>
                <a:cs typeface="Calibri"/>
                <a:sym typeface="Calibri"/>
              </a:rPr>
              <a:t>Explain that the enhanced EU’s climate ambition for 2030 and 2050 require a policy-mix and a decisive legislative package to deliver the target.</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38"/>
          <p:cNvSpPr txBox="1"/>
          <p:nvPr>
            <p:ph idx="1" type="body"/>
          </p:nvPr>
        </p:nvSpPr>
        <p:spPr>
          <a:xfrm>
            <a:off x="363746" y="686938"/>
            <a:ext cx="10859219" cy="274206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en-US" sz="2000"/>
              <a:t>5. </a:t>
            </a:r>
            <a:r>
              <a:rPr b="1" lang="en-US" sz="2200"/>
              <a:t>Find which of the following will have a positive or negative impact due to climate change</a:t>
            </a:r>
            <a:endParaRPr/>
          </a:p>
          <a:p>
            <a:pPr indent="0" lvl="0" marL="0" rtl="0" algn="l">
              <a:lnSpc>
                <a:spcPct val="90000"/>
              </a:lnSpc>
              <a:spcBef>
                <a:spcPts val="1000"/>
              </a:spcBef>
              <a:spcAft>
                <a:spcPts val="0"/>
              </a:spcAft>
              <a:buClr>
                <a:schemeClr val="dk1"/>
              </a:buClr>
              <a:buSzPts val="2800"/>
              <a:buNone/>
            </a:pPr>
            <a:r>
              <a:t/>
            </a:r>
            <a:endParaRPr/>
          </a:p>
        </p:txBody>
      </p:sp>
      <p:graphicFrame>
        <p:nvGraphicFramePr>
          <p:cNvPr id="392" name="Google Shape;392;p38"/>
          <p:cNvGraphicFramePr/>
          <p:nvPr/>
        </p:nvGraphicFramePr>
        <p:xfrm>
          <a:off x="153852" y="1163975"/>
          <a:ext cx="3000000" cy="3000000"/>
        </p:xfrm>
        <a:graphic>
          <a:graphicData uri="http://schemas.openxmlformats.org/drawingml/2006/table">
            <a:tbl>
              <a:tblPr bandRow="1" firstRow="1">
                <a:noFill/>
                <a:tableStyleId>{D3D95BB5-A7E4-4D7C-A66C-87F1090351A4}</a:tableStyleId>
              </a:tblPr>
              <a:tblGrid>
                <a:gridCol w="9555750"/>
                <a:gridCol w="982050"/>
                <a:gridCol w="1028400"/>
              </a:tblGrid>
              <a:tr h="369850">
                <a:tc>
                  <a:txBody>
                    <a:bodyPr/>
                    <a:lstStyle/>
                    <a:p>
                      <a:pPr indent="0" lvl="0" marL="0" marR="0" rtl="0" algn="l">
                        <a:lnSpc>
                          <a:spcPct val="100000"/>
                        </a:lnSpc>
                        <a:spcBef>
                          <a:spcPts val="0"/>
                        </a:spcBef>
                        <a:spcAft>
                          <a:spcPts val="0"/>
                        </a:spcAft>
                        <a:buClr>
                          <a:srgbClr val="000000"/>
                        </a:buClr>
                        <a:buSzPts val="1600"/>
                        <a:buFont typeface="Arial"/>
                        <a:buNone/>
                      </a:pPr>
                      <a:r>
                        <a:rPr b="0" lang="en-US" sz="1600" u="none" cap="none" strike="noStrike"/>
                        <a:t>A. Economic sectors such as agriculture, energy, transport, tourism, human health and well-being</a:t>
                      </a:r>
                      <a:endParaRPr b="0"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b="0" lang="en-US" sz="1600" u="none" cap="none" strike="noStrike"/>
                        <a:t>P</a:t>
                      </a:r>
                      <a:endParaRPr b="0"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b="0" lang="en-US" sz="1600" u="none" cap="none" strike="noStrike"/>
                        <a:t>N</a:t>
                      </a:r>
                      <a:endParaRPr b="0" sz="1600" u="none" cap="none" strike="noStrike"/>
                    </a:p>
                  </a:txBody>
                  <a:tcPr marT="45725" marB="45725" marR="91450" marL="91450"/>
                </a:tc>
              </a:tr>
              <a:tr h="370850">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B. Farmers on the north can plant wider variety of crops</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P</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N</a:t>
                      </a:r>
                      <a:endParaRPr sz="1600" u="none" cap="none" strike="noStrike"/>
                    </a:p>
                  </a:txBody>
                  <a:tcPr marT="45725" marB="45725" marR="91450" marL="91450"/>
                </a:tc>
              </a:tr>
              <a:tr h="370850">
                <a:tc>
                  <a:txBody>
                    <a:bodyPr/>
                    <a:lstStyle/>
                    <a:p>
                      <a:pPr indent="0" lvl="0" marL="0" marR="0" rtl="0" algn="l">
                        <a:lnSpc>
                          <a:spcPct val="100000"/>
                        </a:lnSpc>
                        <a:spcBef>
                          <a:spcPts val="0"/>
                        </a:spcBef>
                        <a:spcAft>
                          <a:spcPts val="0"/>
                        </a:spcAft>
                        <a:buClr>
                          <a:schemeClr val="dk1"/>
                        </a:buClr>
                        <a:buSzPts val="1800"/>
                        <a:buFont typeface="Calibri"/>
                        <a:buNone/>
                      </a:pPr>
                      <a:r>
                        <a:rPr lang="en-US" sz="1600" u="none" cap="none" strike="noStrike"/>
                        <a:t>C. Social categories (e.g. elderly, people with special needs, low-income employees) </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P</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N</a:t>
                      </a:r>
                      <a:endParaRPr sz="1600" u="none" cap="none" strike="noStrike"/>
                    </a:p>
                  </a:txBody>
                  <a:tcPr marT="45725" marB="45725" marR="91450" marL="91450"/>
                </a:tc>
              </a:tr>
              <a:tr h="370850">
                <a:tc>
                  <a:txBody>
                    <a:bodyPr/>
                    <a:lstStyle/>
                    <a:p>
                      <a:pPr indent="0" lvl="0" marL="0" marR="0" rtl="0" algn="l">
                        <a:lnSpc>
                          <a:spcPct val="100000"/>
                        </a:lnSpc>
                        <a:spcBef>
                          <a:spcPts val="0"/>
                        </a:spcBef>
                        <a:spcAft>
                          <a:spcPts val="0"/>
                        </a:spcAft>
                        <a:buClr>
                          <a:schemeClr val="dk1"/>
                        </a:buClr>
                        <a:buSzPts val="1800"/>
                        <a:buFont typeface="Calibri"/>
                        <a:buNone/>
                      </a:pPr>
                      <a:r>
                        <a:rPr lang="en-US" sz="1600" u="none" cap="none" strike="noStrike"/>
                        <a:t>D. Clean energy, green infrastructure</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P</a:t>
                      </a:r>
                      <a:endParaRPr sz="1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600"/>
                        <a:buFont typeface="Arial"/>
                        <a:buNone/>
                      </a:pPr>
                      <a:r>
                        <a:rPr lang="en-US" sz="1600" u="none" cap="none" strike="noStrike"/>
                        <a:t>N</a:t>
                      </a:r>
                      <a:endParaRPr sz="1600" u="none" cap="none" strike="noStrike"/>
                    </a:p>
                  </a:txBody>
                  <a:tcPr marT="45725" marB="45725" marR="91450" marL="91450"/>
                </a:tc>
              </a:tr>
            </a:tbl>
          </a:graphicData>
        </a:graphic>
      </p:graphicFrame>
      <p:sp>
        <p:nvSpPr>
          <p:cNvPr id="393" name="Google Shape;393;p38"/>
          <p:cNvSpPr txBox="1"/>
          <p:nvPr/>
        </p:nvSpPr>
        <p:spPr>
          <a:xfrm>
            <a:off x="235930" y="2897240"/>
            <a:ext cx="11818418" cy="175884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800"/>
              <a:buFont typeface="Arial"/>
              <a:buNone/>
            </a:pPr>
            <a:r>
              <a:rPr b="0" i="0" lang="en-US" sz="2486" u="none" cap="none" strike="noStrike">
                <a:solidFill>
                  <a:schemeClr val="dk1"/>
                </a:solidFill>
                <a:latin typeface="Calibri"/>
                <a:ea typeface="Calibri"/>
                <a:cs typeface="Calibri"/>
                <a:sym typeface="Calibri"/>
              </a:rPr>
              <a:t>6. </a:t>
            </a:r>
            <a:r>
              <a:rPr b="1" i="0" lang="en-US" sz="2486" u="none" cap="none" strike="noStrike">
                <a:solidFill>
                  <a:schemeClr val="dk1"/>
                </a:solidFill>
                <a:latin typeface="Calibri"/>
                <a:ea typeface="Calibri"/>
                <a:cs typeface="Calibri"/>
                <a:sym typeface="Calibri"/>
              </a:rPr>
              <a:t>What is the purpose of the Paris Agreement?</a:t>
            </a:r>
            <a:br>
              <a:rPr b="1" i="0" lang="en-US" sz="2486"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A. Its goal is to limit global warming well below 2 degrees of Celsius above pre-industrial times, preferably to 1.5 degrees of Celsius.</a:t>
            </a:r>
            <a:endParaRPr b="0" i="0" sz="1800" u="none" cap="none" strike="noStrike">
              <a:solidFill>
                <a:schemeClr val="dk1"/>
              </a:solidFill>
              <a:latin typeface="Calibri"/>
              <a:ea typeface="Calibri"/>
              <a:cs typeface="Calibri"/>
              <a:sym typeface="Calibri"/>
            </a:endParaRPr>
          </a:p>
          <a:p>
            <a:pPr indent="0" lvl="0" marL="0" marR="0" rtl="0" algn="l">
              <a:lnSpc>
                <a:spcPct val="80000"/>
              </a:lnSpc>
              <a:spcBef>
                <a:spcPts val="1000"/>
              </a:spcBef>
              <a:spcAft>
                <a:spcPts val="0"/>
              </a:spcAft>
              <a:buClr>
                <a:schemeClr val="dk1"/>
              </a:buClr>
              <a:buSzPts val="880"/>
              <a:buFont typeface="Arial"/>
              <a:buNone/>
            </a:pPr>
            <a:r>
              <a:rPr b="0" i="0" lang="en-US" sz="1800" u="none" cap="none" strike="noStrike">
                <a:solidFill>
                  <a:schemeClr val="dk1"/>
                </a:solidFill>
                <a:latin typeface="Calibri"/>
                <a:ea typeface="Calibri"/>
                <a:cs typeface="Calibri"/>
                <a:sym typeface="Calibri"/>
              </a:rPr>
              <a:t>B. Its goal is to protect biodiversity and the natural resources.</a:t>
            </a:r>
            <a:endParaRPr b="0" i="0" sz="1800" u="none" cap="none" strike="noStrike">
              <a:solidFill>
                <a:srgbClr val="000000"/>
              </a:solidFill>
              <a:latin typeface="Calibri"/>
              <a:ea typeface="Calibri"/>
              <a:cs typeface="Calibri"/>
              <a:sym typeface="Calibri"/>
            </a:endParaRPr>
          </a:p>
          <a:p>
            <a:pPr indent="0" lvl="0" marL="0" marR="0" rtl="0" algn="l">
              <a:lnSpc>
                <a:spcPct val="80000"/>
              </a:lnSpc>
              <a:spcBef>
                <a:spcPts val="1000"/>
              </a:spcBef>
              <a:spcAft>
                <a:spcPts val="0"/>
              </a:spcAft>
              <a:buClr>
                <a:schemeClr val="dk1"/>
              </a:buClr>
              <a:buSzPts val="880"/>
              <a:buFont typeface="Arial"/>
              <a:buNone/>
            </a:pPr>
            <a:r>
              <a:rPr b="0" i="0" lang="en-US" sz="1800" u="none" cap="none" strike="noStrike">
                <a:solidFill>
                  <a:schemeClr val="dk1"/>
                </a:solidFill>
                <a:latin typeface="Calibri"/>
                <a:ea typeface="Calibri"/>
                <a:cs typeface="Calibri"/>
                <a:sym typeface="Calibri"/>
              </a:rPr>
              <a:t>C. To set up the framework for the endangered flora and fauna species. </a:t>
            </a:r>
            <a:endParaRPr b="0" i="0" sz="1800" u="none" cap="none" strike="noStrike">
              <a:solidFill>
                <a:srgbClr val="000000"/>
              </a:solidFill>
              <a:latin typeface="Calibri"/>
              <a:ea typeface="Calibri"/>
              <a:cs typeface="Calibri"/>
              <a:sym typeface="Calibri"/>
            </a:endParaRPr>
          </a:p>
          <a:p>
            <a:pPr indent="0" lvl="0" marL="0" marR="0" rtl="0" algn="l">
              <a:lnSpc>
                <a:spcPct val="80000"/>
              </a:lnSpc>
              <a:spcBef>
                <a:spcPts val="1000"/>
              </a:spcBef>
              <a:spcAft>
                <a:spcPts val="0"/>
              </a:spcAft>
              <a:buClr>
                <a:schemeClr val="dk1"/>
              </a:buClr>
              <a:buSzPts val="880"/>
              <a:buFont typeface="Arial"/>
              <a:buNone/>
            </a:pPr>
            <a:r>
              <a:rPr b="0" i="0" lang="en-US" sz="1800" u="none" cap="none" strike="noStrike">
                <a:solidFill>
                  <a:schemeClr val="dk1"/>
                </a:solidFill>
                <a:latin typeface="Calibri"/>
                <a:ea typeface="Calibri"/>
                <a:cs typeface="Calibri"/>
                <a:sym typeface="Calibri"/>
              </a:rPr>
              <a:t>D. To limit carbon dioxide emission in the atmosphere below 3 degrees of Celsius. </a:t>
            </a:r>
            <a:endParaRPr b="0" i="0" sz="1800" u="none" cap="none" strike="noStrike">
              <a:solidFill>
                <a:srgbClr val="000000"/>
              </a:solidFill>
              <a:latin typeface="Calibri"/>
              <a:ea typeface="Calibri"/>
              <a:cs typeface="Calibri"/>
              <a:sym typeface="Calibri"/>
            </a:endParaRPr>
          </a:p>
          <a:p>
            <a:pPr indent="0" lvl="0" marL="0" marR="0" rtl="0" algn="l">
              <a:lnSpc>
                <a:spcPct val="80000"/>
              </a:lnSpc>
              <a:spcBef>
                <a:spcPts val="1000"/>
              </a:spcBef>
              <a:spcAft>
                <a:spcPts val="0"/>
              </a:spcAft>
              <a:buClr>
                <a:schemeClr val="dk1"/>
              </a:buClr>
              <a:buSzPts val="800"/>
              <a:buFont typeface="Arial"/>
              <a:buNone/>
            </a:pPr>
            <a:r>
              <a:t/>
            </a:r>
            <a:endParaRPr b="0" i="0" sz="1852" u="none" cap="none" strike="noStrike">
              <a:solidFill>
                <a:schemeClr val="dk1"/>
              </a:solidFill>
              <a:latin typeface="Calibri"/>
              <a:ea typeface="Calibri"/>
              <a:cs typeface="Calibri"/>
              <a:sym typeface="Calibri"/>
            </a:endParaRPr>
          </a:p>
          <a:p>
            <a:pPr indent="-330200" lvl="0" marL="457200" marR="0" rtl="0" algn="l">
              <a:lnSpc>
                <a:spcPct val="80000"/>
              </a:lnSpc>
              <a:spcBef>
                <a:spcPts val="1000"/>
              </a:spcBef>
              <a:spcAft>
                <a:spcPts val="0"/>
              </a:spcAft>
              <a:buClr>
                <a:schemeClr val="dk1"/>
              </a:buClr>
              <a:buSzPts val="800"/>
              <a:buFont typeface="Arial"/>
              <a:buNone/>
            </a:pPr>
            <a:r>
              <a:t/>
            </a:r>
            <a:endParaRPr b="0" i="0" sz="1500" u="none" cap="none" strike="noStrike">
              <a:solidFill>
                <a:schemeClr val="dk1"/>
              </a:solidFill>
              <a:latin typeface="Calibri"/>
              <a:ea typeface="Calibri"/>
              <a:cs typeface="Calibri"/>
              <a:sym typeface="Calibri"/>
            </a:endParaRPr>
          </a:p>
          <a:p>
            <a:pPr indent="0" lvl="0" marL="0" marR="0" rtl="0" algn="l">
              <a:lnSpc>
                <a:spcPct val="80000"/>
              </a:lnSpc>
              <a:spcBef>
                <a:spcPts val="1000"/>
              </a:spcBef>
              <a:spcAft>
                <a:spcPts val="0"/>
              </a:spcAft>
              <a:buClr>
                <a:schemeClr val="dk1"/>
              </a:buClr>
              <a:buSzPts val="800"/>
              <a:buFont typeface="Arial"/>
              <a:buNone/>
            </a:pPr>
            <a:r>
              <a:t/>
            </a:r>
            <a:endParaRPr b="0" i="0" sz="1500" u="none" cap="none" strike="noStrike">
              <a:solidFill>
                <a:schemeClr val="dk1"/>
              </a:solidFill>
              <a:latin typeface="Calibri"/>
              <a:ea typeface="Calibri"/>
              <a:cs typeface="Calibri"/>
              <a:sym typeface="Calibri"/>
            </a:endParaRPr>
          </a:p>
        </p:txBody>
      </p:sp>
      <p:sp>
        <p:nvSpPr>
          <p:cNvPr id="394" name="Google Shape;394;p38"/>
          <p:cNvSpPr txBox="1"/>
          <p:nvPr/>
        </p:nvSpPr>
        <p:spPr>
          <a:xfrm>
            <a:off x="235929" y="4936924"/>
            <a:ext cx="11149825" cy="1119747"/>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9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7. Climate change is natural, and it does not matter.</a:t>
            </a:r>
            <a:endParaRPr b="0" i="0" sz="2800" u="none" cap="none" strike="noStrike">
              <a:solidFill>
                <a:schemeClr val="dk1"/>
              </a:solidFill>
              <a:latin typeface="Calibri"/>
              <a:ea typeface="Calibri"/>
              <a:cs typeface="Calibri"/>
              <a:sym typeface="Calibri"/>
            </a:endParaRPr>
          </a:p>
          <a:p>
            <a:pPr indent="-514350" lvl="0" marL="514350" marR="0" rtl="0" algn="l">
              <a:lnSpc>
                <a:spcPct val="90000"/>
              </a:lnSpc>
              <a:spcBef>
                <a:spcPts val="1000"/>
              </a:spcBef>
              <a:spcAft>
                <a:spcPts val="0"/>
              </a:spcAft>
              <a:buClr>
                <a:schemeClr val="dk1"/>
              </a:buClr>
              <a:buSzPts val="2000"/>
              <a:buFont typeface="Arial"/>
              <a:buAutoNum type="alphaUcPeriod"/>
            </a:pPr>
            <a:r>
              <a:rPr b="0" i="0" lang="en-US" sz="2000" u="none" cap="none" strike="noStrike">
                <a:solidFill>
                  <a:schemeClr val="dk1"/>
                </a:solidFill>
                <a:latin typeface="Calibri"/>
                <a:ea typeface="Calibri"/>
                <a:cs typeface="Calibri"/>
                <a:sym typeface="Calibri"/>
              </a:rPr>
              <a:t>True</a:t>
            </a:r>
            <a:endParaRPr b="0" i="0" sz="2800" u="none" cap="none" strike="noStrike">
              <a:solidFill>
                <a:schemeClr val="dk1"/>
              </a:solidFill>
              <a:latin typeface="Calibri"/>
              <a:ea typeface="Calibri"/>
              <a:cs typeface="Calibri"/>
              <a:sym typeface="Calibri"/>
            </a:endParaRPr>
          </a:p>
          <a:p>
            <a:pPr indent="-514350" lvl="0" marL="514350" marR="0" rtl="0" algn="l">
              <a:lnSpc>
                <a:spcPct val="90000"/>
              </a:lnSpc>
              <a:spcBef>
                <a:spcPts val="1000"/>
              </a:spcBef>
              <a:spcAft>
                <a:spcPts val="0"/>
              </a:spcAft>
              <a:buClr>
                <a:schemeClr val="dk1"/>
              </a:buClr>
              <a:buSzPts val="2000"/>
              <a:buFont typeface="Arial"/>
              <a:buAutoNum type="alphaUcPeriod"/>
            </a:pPr>
            <a:r>
              <a:rPr b="0" i="0" lang="en-US" sz="2000" u="none" cap="none" strike="noStrike">
                <a:solidFill>
                  <a:schemeClr val="dk1"/>
                </a:solidFill>
                <a:latin typeface="Calibri"/>
                <a:ea typeface="Calibri"/>
                <a:cs typeface="Calibri"/>
                <a:sym typeface="Calibri"/>
              </a:rPr>
              <a:t>False</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5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634399" y="1224127"/>
            <a:ext cx="10515600" cy="4905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Calibri"/>
              <a:buNone/>
            </a:pPr>
            <a:r>
              <a:rPr b="1" lang="en-US" sz="4400" cap="small"/>
              <a:t>Glossary </a:t>
            </a:r>
            <a:br>
              <a:rPr b="1" lang="en-US" sz="4400" cap="small"/>
            </a:br>
            <a:endParaRPr b="1" sz="4400" cap="small"/>
          </a:p>
        </p:txBody>
      </p:sp>
      <p:sp>
        <p:nvSpPr>
          <p:cNvPr id="110" name="Google Shape;110;p5"/>
          <p:cNvSpPr txBox="1"/>
          <p:nvPr/>
        </p:nvSpPr>
        <p:spPr>
          <a:xfrm>
            <a:off x="228957" y="1072401"/>
            <a:ext cx="11820300" cy="4713300"/>
          </a:xfrm>
          <a:prstGeom prst="rect">
            <a:avLst/>
          </a:prstGeom>
          <a:noFill/>
          <a:ln>
            <a:noFill/>
          </a:ln>
        </p:spPr>
        <p:txBody>
          <a:bodyPr anchorCtr="0" anchor="t" bIns="45700" lIns="91425" spcFirstLastPara="1" rIns="91425" wrap="square" tIns="45700">
            <a:noAutofit/>
          </a:bodyPr>
          <a:lstStyle/>
          <a:p>
            <a:pPr indent="-344487" lvl="0" marL="344487" marR="0" rtl="0" algn="l">
              <a:lnSpc>
                <a:spcPct val="90000"/>
              </a:lnSpc>
              <a:spcBef>
                <a:spcPts val="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Carpooling</a:t>
            </a:r>
            <a:r>
              <a:rPr b="0" i="0" lang="en-US" sz="2200" u="none" cap="none" strike="noStrike">
                <a:solidFill>
                  <a:schemeClr val="dk1"/>
                </a:solidFill>
                <a:latin typeface="Calibri"/>
                <a:ea typeface="Calibri"/>
                <a:cs typeface="Calibri"/>
                <a:sym typeface="Calibri"/>
              </a:rPr>
              <a:t>: car ride sharing by more than one person going to the same destination</a:t>
            </a:r>
            <a:endParaRPr b="0" i="0" sz="1400" u="none" cap="none" strike="noStrike">
              <a:solidFill>
                <a:srgbClr val="000000"/>
              </a:solidFill>
              <a:latin typeface="Arial"/>
              <a:ea typeface="Arial"/>
              <a:cs typeface="Arial"/>
              <a:sym typeface="Arial"/>
            </a:endParaRPr>
          </a:p>
          <a:p>
            <a:pPr indent="-344487" lvl="0" marL="344487"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Circular economy: </a:t>
            </a:r>
            <a:r>
              <a:rPr b="0" i="0" lang="en-US" sz="2200" u="none" cap="none" strike="noStrike">
                <a:solidFill>
                  <a:schemeClr val="dk1"/>
                </a:solidFill>
                <a:latin typeface="Calibri"/>
                <a:ea typeface="Calibri"/>
                <a:cs typeface="Calibri"/>
                <a:sym typeface="Calibri"/>
              </a:rPr>
              <a:t>economic system based on the principles of designing out waste and pollution, keeping products and materials in use, and regenerating natural systems.</a:t>
            </a:r>
            <a:endParaRPr b="0" i="0" sz="1400" u="none" cap="none" strike="noStrike">
              <a:solidFill>
                <a:srgbClr val="000000"/>
              </a:solidFill>
              <a:latin typeface="Arial"/>
              <a:ea typeface="Arial"/>
              <a:cs typeface="Arial"/>
              <a:sym typeface="Arial"/>
            </a:endParaRPr>
          </a:p>
          <a:p>
            <a:pPr indent="-344487" lvl="0" marL="344487"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Ecological footprint: </a:t>
            </a:r>
            <a:r>
              <a:rPr b="0" i="0" lang="en-US" sz="2200" u="none" cap="none" strike="noStrike">
                <a:solidFill>
                  <a:schemeClr val="dk1"/>
                </a:solidFill>
                <a:latin typeface="Calibri"/>
                <a:ea typeface="Calibri"/>
                <a:cs typeface="Calibri"/>
                <a:sym typeface="Calibri"/>
              </a:rPr>
              <a:t>represents the maximum limit of consumption per person according to Earth’s ecological capacity.</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Intergovernmental Panel on Climate Change (IPCC)</a:t>
            </a:r>
            <a:r>
              <a:rPr b="0" i="0" lang="en-US" sz="2200" u="none" cap="none" strike="noStrike">
                <a:solidFill>
                  <a:schemeClr val="dk1"/>
                </a:solidFill>
                <a:latin typeface="Calibri"/>
                <a:ea typeface="Calibri"/>
                <a:cs typeface="Calibri"/>
                <a:sym typeface="Calibri"/>
              </a:rPr>
              <a:t> is the United Nations body for assessing the science related to climate change.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Paris Agreement </a:t>
            </a:r>
            <a:r>
              <a:rPr b="0" i="0" lang="en-US" sz="2200" u="none" cap="none" strike="noStrike">
                <a:solidFill>
                  <a:schemeClr val="dk1"/>
                </a:solidFill>
                <a:latin typeface="Calibri"/>
                <a:ea typeface="Calibri"/>
                <a:cs typeface="Calibri"/>
                <a:sym typeface="Calibri"/>
              </a:rPr>
              <a:t>is a legally binding international treaty on climate change. </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Sustainable development: </a:t>
            </a:r>
            <a:r>
              <a:rPr b="0" i="0" lang="en-US" sz="2200" u="none" cap="none" strike="noStrike">
                <a:solidFill>
                  <a:schemeClr val="dk1"/>
                </a:solidFill>
                <a:latin typeface="Calibri"/>
                <a:ea typeface="Calibri"/>
                <a:cs typeface="Calibri"/>
                <a:sym typeface="Calibri"/>
              </a:rPr>
              <a:t>a development that avoids the depletion of natural resources, in order to keep an ecological balance that doesn’t allow the quality of life of modern societies to decrease. It focuses on a long-term vision.</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Adaptation</a:t>
            </a:r>
            <a:r>
              <a:rPr b="0" i="0" lang="en-US" sz="2200" u="none" cap="none" strike="noStrike">
                <a:solidFill>
                  <a:schemeClr val="dk1"/>
                </a:solidFill>
                <a:latin typeface="Calibri"/>
                <a:ea typeface="Calibri"/>
                <a:cs typeface="Calibri"/>
                <a:sym typeface="Calibri"/>
              </a:rPr>
              <a:t>: actions to reduce vulnerability to climate change. </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200"/>
              <a:buFont typeface="Arial"/>
              <a:buChar char="•"/>
            </a:pPr>
            <a:r>
              <a:rPr b="1" i="0" lang="en-US" sz="2200" u="none" cap="none" strike="noStrike">
                <a:solidFill>
                  <a:schemeClr val="dk1"/>
                </a:solidFill>
                <a:latin typeface="Calibri"/>
                <a:ea typeface="Calibri"/>
                <a:cs typeface="Calibri"/>
                <a:sym typeface="Calibri"/>
              </a:rPr>
              <a:t>Mitigation</a:t>
            </a:r>
            <a:r>
              <a:rPr b="0" i="0" lang="en-US" sz="2200" u="none" cap="none" strike="noStrike">
                <a:solidFill>
                  <a:schemeClr val="dk1"/>
                </a:solidFill>
                <a:latin typeface="Calibri"/>
                <a:ea typeface="Calibri"/>
                <a:cs typeface="Calibri"/>
                <a:sym typeface="Calibri"/>
              </a:rPr>
              <a:t>: actions to reduce and curb greenhouse gas emissions.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888888"/>
              </a:buClr>
              <a:buSzPts val="2200"/>
              <a:buFont typeface="Arial"/>
              <a:buNone/>
            </a:pPr>
            <a:r>
              <a:rPr b="0" i="0" lang="en-US" sz="2200" u="none" cap="none" strike="noStrike">
                <a:solidFill>
                  <a:srgbClr val="888888"/>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203200" lvl="0" marL="342900" marR="0" rtl="0" algn="l">
              <a:lnSpc>
                <a:spcPct val="90000"/>
              </a:lnSpc>
              <a:spcBef>
                <a:spcPts val="1000"/>
              </a:spcBef>
              <a:spcAft>
                <a:spcPts val="0"/>
              </a:spcAft>
              <a:buClr>
                <a:srgbClr val="888888"/>
              </a:buClr>
              <a:buSzPts val="2200"/>
              <a:buFont typeface="Arial"/>
              <a:buNone/>
            </a:pPr>
            <a:r>
              <a:t/>
            </a:r>
            <a:endParaRPr b="0" i="0" sz="2200" u="none" cap="none" strike="noStrike">
              <a:solidFill>
                <a:srgbClr val="888888"/>
              </a:solidFill>
              <a:latin typeface="Calibri"/>
              <a:ea typeface="Calibri"/>
              <a:cs typeface="Calibri"/>
              <a:sym typeface="Calibri"/>
            </a:endParaRPr>
          </a:p>
          <a:p>
            <a:pPr indent="0" lvl="0" marL="0" marR="0" rtl="0" algn="l">
              <a:lnSpc>
                <a:spcPct val="90000"/>
              </a:lnSpc>
              <a:spcBef>
                <a:spcPts val="1000"/>
              </a:spcBef>
              <a:spcAft>
                <a:spcPts val="0"/>
              </a:spcAft>
              <a:buClr>
                <a:srgbClr val="888888"/>
              </a:buClr>
              <a:buSzPts val="2200"/>
              <a:buFont typeface="Arial"/>
              <a:buNone/>
            </a:pPr>
            <a:r>
              <a:t/>
            </a:r>
            <a:endParaRPr b="0" i="0" sz="2200" u="none" cap="none" strike="noStrike">
              <a:solidFill>
                <a:srgbClr val="888888"/>
              </a:solidFill>
              <a:latin typeface="Calibri"/>
              <a:ea typeface="Calibri"/>
              <a:cs typeface="Calibri"/>
              <a:sym typeface="Calibri"/>
            </a:endParaRPr>
          </a:p>
          <a:p>
            <a:pPr indent="0" lvl="0" marL="0" marR="0" rtl="0" algn="l">
              <a:lnSpc>
                <a:spcPct val="90000"/>
              </a:lnSpc>
              <a:spcBef>
                <a:spcPts val="1000"/>
              </a:spcBef>
              <a:spcAft>
                <a:spcPts val="0"/>
              </a:spcAft>
              <a:buClr>
                <a:srgbClr val="888888"/>
              </a:buClr>
              <a:buSzPts val="2200"/>
              <a:buFont typeface="Arial"/>
              <a:buNone/>
            </a:pPr>
            <a:r>
              <a:t/>
            </a:r>
            <a:endParaRPr b="0" i="0" sz="2200" u="none" cap="none" strike="noStrike">
              <a:solidFill>
                <a:srgbClr val="888888"/>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52"/>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21" name="Google Shape;121;p52"/>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53"/>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53"/>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8" name="Google Shape;128;p53"/>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29" name="Google Shape;129;p53"/>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0" name="Google Shape;130;p53"/>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1" name="Google Shape;131;p53"/>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32" name="Google Shape;132;p53"/>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33" name="Google Shape;133;p53"/>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34" name="Google Shape;134;p53"/>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35" name="Google Shape;135;p53"/>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36" name="Google Shape;136;p53"/>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37" name="Google Shape;137;p53"/>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38" name="Google Shape;138;p53"/>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39" name="Google Shape;139;p53"/>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0" name="Google Shape;140;p53"/>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1" name="Google Shape;141;p53"/>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42" name="Google Shape;142;p53"/>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53"/>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ph idx="1" type="body"/>
          </p:nvPr>
        </p:nvSpPr>
        <p:spPr>
          <a:xfrm>
            <a:off x="284673" y="1475416"/>
            <a:ext cx="11533516" cy="3907167"/>
          </a:xfrm>
          <a:prstGeom prst="rect">
            <a:avLst/>
          </a:prstGeom>
          <a:noFill/>
          <a:ln>
            <a:noFill/>
          </a:ln>
        </p:spPr>
        <p:txBody>
          <a:bodyPr anchorCtr="0" anchor="t" bIns="45700" lIns="91425" spcFirstLastPara="1" rIns="91425" wrap="square" tIns="45700">
            <a:normAutofit/>
          </a:bodyPr>
          <a:lstStyle/>
          <a:p>
            <a:pPr indent="-342900" lvl="0" marL="342900" rtl="0" algn="just">
              <a:lnSpc>
                <a:spcPct val="90000"/>
              </a:lnSpc>
              <a:spcBef>
                <a:spcPts val="0"/>
              </a:spcBef>
              <a:spcAft>
                <a:spcPts val="0"/>
              </a:spcAft>
              <a:buClr>
                <a:schemeClr val="dk1"/>
              </a:buClr>
              <a:buSzPts val="2400"/>
              <a:buFont typeface="Arial"/>
              <a:buChar char="•"/>
            </a:pPr>
            <a:r>
              <a:rPr lang="en-US">
                <a:solidFill>
                  <a:schemeClr val="dk1"/>
                </a:solidFill>
              </a:rPr>
              <a:t>It</a:t>
            </a:r>
            <a:r>
              <a:rPr b="1" lang="en-US">
                <a:solidFill>
                  <a:schemeClr val="dk1"/>
                </a:solidFill>
              </a:rPr>
              <a:t> </a:t>
            </a:r>
            <a:r>
              <a:rPr lang="en-US">
                <a:solidFill>
                  <a:schemeClr val="dk1"/>
                </a:solidFill>
              </a:rPr>
              <a:t>is the global phenomenon of climate transformation characterized by the changes in the usual climate of the planet (concerning temperature, precipitation, wind) that are especially caused by human activities.</a:t>
            </a:r>
            <a:endParaRPr/>
          </a:p>
          <a:p>
            <a:pPr indent="-342900" lvl="0" marL="342900" rtl="0" algn="just">
              <a:lnSpc>
                <a:spcPct val="90000"/>
              </a:lnSpc>
              <a:spcBef>
                <a:spcPts val="1000"/>
              </a:spcBef>
              <a:spcAft>
                <a:spcPts val="0"/>
              </a:spcAft>
              <a:buClr>
                <a:schemeClr val="dk1"/>
              </a:buClr>
              <a:buSzPts val="2400"/>
              <a:buFont typeface="Arial"/>
              <a:buChar char="•"/>
            </a:pPr>
            <a:r>
              <a:rPr lang="en-US">
                <a:solidFill>
                  <a:schemeClr val="dk1"/>
                </a:solidFill>
              </a:rPr>
              <a:t>NASA “</a:t>
            </a:r>
            <a:r>
              <a:rPr i="1" lang="en-US">
                <a:solidFill>
                  <a:schemeClr val="dk1"/>
                </a:solidFill>
              </a:rPr>
              <a:t>climate change is a long-term change in the average weather patterns that have come to define Earth’s local, regional and global climates</a:t>
            </a:r>
            <a:r>
              <a:rPr lang="en-US">
                <a:solidFill>
                  <a:schemeClr val="dk1"/>
                </a:solidFill>
              </a:rPr>
              <a:t>” (</a:t>
            </a:r>
            <a:r>
              <a:rPr lang="en-US" sz="2200">
                <a:solidFill>
                  <a:schemeClr val="dk1"/>
                </a:solidFill>
              </a:rPr>
              <a:t>Global Climate Change,</a:t>
            </a:r>
            <a:r>
              <a:rPr lang="en-US" sz="2200"/>
              <a:t> </a:t>
            </a:r>
            <a:r>
              <a:rPr lang="en-US" sz="2200" u="sng">
                <a:solidFill>
                  <a:schemeClr val="hlink"/>
                </a:solidFill>
                <a:hlinkClick r:id="rId3"/>
              </a:rPr>
              <a:t>https://climate.nasa.gov/resources/global-warming-vs-climate-change/</a:t>
            </a:r>
            <a:r>
              <a:rPr lang="en-US"/>
              <a:t>).</a:t>
            </a:r>
            <a:endParaRPr/>
          </a:p>
          <a:p>
            <a:pPr indent="0" lvl="0" marL="0" rtl="0" algn="just">
              <a:lnSpc>
                <a:spcPct val="90000"/>
              </a:lnSpc>
              <a:spcBef>
                <a:spcPts val="1000"/>
              </a:spcBef>
              <a:spcAft>
                <a:spcPts val="0"/>
              </a:spcAft>
              <a:buClr>
                <a:srgbClr val="888888"/>
              </a:buClr>
              <a:buSzPts val="2400"/>
              <a:buNone/>
            </a:pPr>
            <a:r>
              <a:t/>
            </a:r>
            <a:endParaRPr/>
          </a:p>
          <a:p>
            <a:pPr indent="0" lvl="0" marL="0" rtl="0" algn="just">
              <a:lnSpc>
                <a:spcPct val="90000"/>
              </a:lnSpc>
              <a:spcBef>
                <a:spcPts val="1000"/>
              </a:spcBef>
              <a:spcAft>
                <a:spcPts val="0"/>
              </a:spcAft>
              <a:buClr>
                <a:srgbClr val="888888"/>
              </a:buClr>
              <a:buSzPts val="2400"/>
              <a:buNone/>
            </a:pPr>
            <a:r>
              <a:t/>
            </a:r>
            <a:endParaRPr/>
          </a:p>
        </p:txBody>
      </p:sp>
      <p:pic>
        <p:nvPicPr>
          <p:cNvPr id="149" name="Google Shape;149;p7"/>
          <p:cNvPicPr preferRelativeResize="0"/>
          <p:nvPr/>
        </p:nvPicPr>
        <p:blipFill rotWithShape="1">
          <a:blip r:embed="rId4">
            <a:alphaModFix/>
          </a:blip>
          <a:srcRect b="0" l="0" r="0" t="0"/>
          <a:stretch/>
        </p:blipFill>
        <p:spPr>
          <a:xfrm>
            <a:off x="747622" y="3830297"/>
            <a:ext cx="3502541" cy="1828800"/>
          </a:xfrm>
          <a:prstGeom prst="rect">
            <a:avLst/>
          </a:prstGeom>
          <a:noFill/>
          <a:ln>
            <a:noFill/>
          </a:ln>
        </p:spPr>
      </p:pic>
      <p:pic>
        <p:nvPicPr>
          <p:cNvPr id="150" name="Google Shape;150;p7"/>
          <p:cNvPicPr preferRelativeResize="0"/>
          <p:nvPr/>
        </p:nvPicPr>
        <p:blipFill rotWithShape="1">
          <a:blip r:embed="rId5">
            <a:alphaModFix/>
          </a:blip>
          <a:srcRect b="9091" l="0" r="0" t="0"/>
          <a:stretch/>
        </p:blipFill>
        <p:spPr>
          <a:xfrm>
            <a:off x="4927482" y="3830297"/>
            <a:ext cx="2556137" cy="1828800"/>
          </a:xfrm>
          <a:prstGeom prst="rect">
            <a:avLst/>
          </a:prstGeom>
          <a:noFill/>
          <a:ln>
            <a:noFill/>
          </a:ln>
        </p:spPr>
      </p:pic>
      <p:pic>
        <p:nvPicPr>
          <p:cNvPr id="151" name="Google Shape;151;p7"/>
          <p:cNvPicPr preferRelativeResize="0"/>
          <p:nvPr/>
        </p:nvPicPr>
        <p:blipFill rotWithShape="1">
          <a:blip r:embed="rId6">
            <a:alphaModFix/>
          </a:blip>
          <a:srcRect b="0" l="0" r="0" t="0"/>
          <a:stretch/>
        </p:blipFill>
        <p:spPr>
          <a:xfrm>
            <a:off x="8015286" y="3830297"/>
            <a:ext cx="3510844" cy="1828800"/>
          </a:xfrm>
          <a:prstGeom prst="rect">
            <a:avLst/>
          </a:prstGeom>
          <a:noFill/>
          <a:ln>
            <a:noFill/>
          </a:ln>
        </p:spPr>
      </p:pic>
      <p:sp>
        <p:nvSpPr>
          <p:cNvPr id="152" name="Google Shape;152;p7"/>
          <p:cNvSpPr txBox="1"/>
          <p:nvPr/>
        </p:nvSpPr>
        <p:spPr>
          <a:xfrm>
            <a:off x="676275" y="522443"/>
            <a:ext cx="12401550" cy="847899"/>
          </a:xfrm>
          <a:prstGeom prst="rect">
            <a:avLst/>
          </a:prstGeom>
          <a:noFill/>
          <a:ln>
            <a:noFill/>
          </a:ln>
        </p:spPr>
        <p:txBody>
          <a:bodyPr anchorCtr="0" anchor="b" bIns="45700" lIns="91425" spcFirstLastPara="1" rIns="91425" wrap="square" tIns="45700">
            <a:normAutofit/>
          </a:bodyPr>
          <a:lstStyle/>
          <a:p>
            <a:pPr indent="0" lvl="0" marL="0" marR="0" rtl="0" algn="l">
              <a:lnSpc>
                <a:spcPct val="90000"/>
              </a:lnSpc>
              <a:spcBef>
                <a:spcPts val="0"/>
              </a:spcBef>
              <a:spcAft>
                <a:spcPts val="0"/>
              </a:spcAft>
              <a:buClr>
                <a:schemeClr val="dk1"/>
              </a:buClr>
              <a:buSzPts val="2800"/>
              <a:buFont typeface="Calibri"/>
              <a:buNone/>
            </a:pPr>
            <a:r>
              <a:rPr b="1" i="0" lang="en-US" sz="2800" u="sng" cap="none" strike="noStrike">
                <a:solidFill>
                  <a:schemeClr val="dk1"/>
                </a:solidFill>
                <a:latin typeface="Calibri"/>
                <a:ea typeface="Calibri"/>
                <a:cs typeface="Calibri"/>
                <a:sym typeface="Calibri"/>
              </a:rPr>
              <a:t>Climate Change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