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y="6858000" cx="12192000"/>
  <p:notesSz cx="6858000" cy="9144000"/>
  <p:embeddedFontLs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3" roundtripDataSignature="AMtx7mj009ZvdyeGh6dLpnZ1k9uPEzSL9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6.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slide" Target="slides/slide18.xml"/><Relationship Id="rId21" Type="http://schemas.openxmlformats.org/officeDocument/2006/relationships/slide" Target="slides/slide17.xml"/><Relationship Id="rId43" Type="http://customschemas.google.com/relationships/presentationmetadata" Target="metadata"/><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font" Target="fonts/OpenSans-regular.fntdata"/><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6" name="Google Shape;15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 name="Google Shape;16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9" name="Google Shape;16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8" name="Google Shape;17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 name="Google Shape;184;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0" name="Google Shape;210;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7" name="Google Shape;217;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3" name="Google Shape;223;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9" name="Google Shape;229;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7" name="Google Shape;237;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8" name="Google Shape;24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9" name="Google Shape;259;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5" name="Google Shape;26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5" name="Google Shape;27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1" name="Google Shape;28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6" name="Google Shape;28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2" name="Google Shape;292;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8" name="Google Shape;298;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3" name="Google Shape;303;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8" name="Google Shape;30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3" name="Google Shape;31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7" name="Google Shape;11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2" name="Google Shape;122;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3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43"/>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44"/>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44"/>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17" name="Shape 17"/>
        <p:cNvGrpSpPr/>
        <p:nvPr/>
      </p:nvGrpSpPr>
      <p:grpSpPr>
        <a:xfrm>
          <a:off x="0" y="0"/>
          <a:ext cx="0" cy="0"/>
          <a:chOff x="0" y="0"/>
          <a:chExt cx="0" cy="0"/>
        </a:xfrm>
      </p:grpSpPr>
      <p:sp>
        <p:nvSpPr>
          <p:cNvPr id="18" name="Google Shape;18;p35"/>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3" name="Shape 23"/>
        <p:cNvGrpSpPr/>
        <p:nvPr/>
      </p:nvGrpSpPr>
      <p:grpSpPr>
        <a:xfrm>
          <a:off x="0" y="0"/>
          <a:ext cx="0" cy="0"/>
          <a:chOff x="0" y="0"/>
          <a:chExt cx="0" cy="0"/>
        </a:xfrm>
      </p:grpSpPr>
      <p:sp>
        <p:nvSpPr>
          <p:cNvPr id="24" name="Google Shape;24;p36"/>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29" name="Shape 29"/>
        <p:cNvGrpSpPr/>
        <p:nvPr/>
      </p:nvGrpSpPr>
      <p:grpSpPr>
        <a:xfrm>
          <a:off x="0" y="0"/>
          <a:ext cx="0" cy="0"/>
          <a:chOff x="0" y="0"/>
          <a:chExt cx="0" cy="0"/>
        </a:xfrm>
      </p:grpSpPr>
      <p:sp>
        <p:nvSpPr>
          <p:cNvPr id="30" name="Google Shape;30;p37"/>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3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36" name="Shape 36"/>
        <p:cNvGrpSpPr/>
        <p:nvPr/>
      </p:nvGrpSpPr>
      <p:grpSpPr>
        <a:xfrm>
          <a:off x="0" y="0"/>
          <a:ext cx="0" cy="0"/>
          <a:chOff x="0" y="0"/>
          <a:chExt cx="0" cy="0"/>
        </a:xfrm>
      </p:grpSpPr>
      <p:sp>
        <p:nvSpPr>
          <p:cNvPr id="37" name="Google Shape;37;p38"/>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3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3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39"/>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4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4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42"/>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2"/>
          <p:cNvSpPr/>
          <p:nvPr>
            <p:ph idx="2" type="pic"/>
          </p:nvPr>
        </p:nvSpPr>
        <p:spPr>
          <a:xfrm>
            <a:off x="5183188" y="987425"/>
            <a:ext cx="6172200" cy="4873625"/>
          </a:xfrm>
          <a:prstGeom prst="rect">
            <a:avLst/>
          </a:prstGeom>
          <a:noFill/>
          <a:ln>
            <a:noFill/>
          </a:ln>
        </p:spPr>
      </p:sp>
      <p:sp>
        <p:nvSpPr>
          <p:cNvPr id="64" name="Google Shape;64;p4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3"/>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ec.europa.eu/environment/pdf/zero-pollution-action-plan/communication_en.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hyperlink" Target="https://ec.europa.eu/environment/strategy/zero-pollution-action-plan_e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s://apps.who.int/iris/bitstream/handle/10665/325176/9789289054157-eng.pdf?sequence=1&amp;isAllowed=y" TargetMode="External"/><Relationship Id="rId4" Type="http://schemas.openxmlformats.org/officeDocument/2006/relationships/hyperlink" Target="https://www.eea.europa.eu/publications/healthy-environment-healthy-lives" TargetMode="External"/><Relationship Id="rId5" Type="http://schemas.openxmlformats.org/officeDocument/2006/relationships/hyperlink" Target="https://apps.who.int/iris/bitstream/handle/10665/325176/9789289054157-eng.pdf?sequence=1&amp;isAllowed=y" TargetMode="External"/><Relationship Id="rId6" Type="http://schemas.openxmlformats.org/officeDocument/2006/relationships/hyperlink" Target="https://www.eea.europa.eu/publications/healthy-environment-healthy-live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hyperlink" Target="https://www.eea.europa.eu/publications/healthy-environment-healthy-lives" TargetMode="External"/><Relationship Id="rId5" Type="http://schemas.openxmlformats.org/officeDocument/2006/relationships/hyperlink" Target="https://www.eea.europa.eu/publications/healthy-environment-healthy-liv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eea.europa.eu/publications/healthy-environment-healthy-lives" TargetMode="External"/><Relationship Id="rId4" Type="http://schemas.openxmlformats.org/officeDocument/2006/relationships/hyperlink" Target="https://www.eea.europa.eu/publications/healthy-environment-healthy-lives" TargetMode="External"/><Relationship Id="rId5" Type="http://schemas.openxmlformats.org/officeDocument/2006/relationships/hyperlink" Target="https://www.who.int/quantifying_ehimpacts/publications/preventing-disease/en/" TargetMode="External"/><Relationship Id="rId6" Type="http://schemas.openxmlformats.org/officeDocument/2006/relationships/hyperlink" Target="https://www.who.int/quantifying_ehimpacts/publications/preventing-disease/en/"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ec.europa.eu/environment/pdf/zero-pollution-action-plan/communication_en.pdf" TargetMode="External"/><Relationship Id="rId4" Type="http://schemas.openxmlformats.org/officeDocument/2006/relationships/hyperlink" Target="https://ec.europa.eu/environment/pdf/zero-pollution-action-plan/communication_en.pdf" TargetMode="External"/><Relationship Id="rId5" Type="http://schemas.openxmlformats.org/officeDocument/2006/relationships/image" Target="../media/image8.jpg"/><Relationship Id="rId6" Type="http://schemas.openxmlformats.org/officeDocument/2006/relationships/hyperlink" Target="https://sipacontest.com/gallery/photo/16647"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jpg"/><Relationship Id="rId4" Type="http://schemas.openxmlformats.org/officeDocument/2006/relationships/hyperlink" Target="https://ec.europa.eu/environment/pdf/zero-pollution-action-plan/communication_en.pdf" TargetMode="External"/><Relationship Id="rId9" Type="http://schemas.openxmlformats.org/officeDocument/2006/relationships/hyperlink" Target="https://ec.europa.eu/info/strategy/eu-budget/long-term-eu-budget/2021-2027_en" TargetMode="External"/><Relationship Id="rId5" Type="http://schemas.openxmlformats.org/officeDocument/2006/relationships/hyperlink" Target="https://ec.europa.eu/environment/strategy/chemicals-strategy_el" TargetMode="External"/><Relationship Id="rId6" Type="http://schemas.openxmlformats.org/officeDocument/2006/relationships/hyperlink" Target="https://ec.europa.eu/info/strategy/eu-budget/long-term-eu-budget/2021-2027_en" TargetMode="External"/><Relationship Id="rId7" Type="http://schemas.openxmlformats.org/officeDocument/2006/relationships/hyperlink" Target="https://ec.europa.eu/info/strategy/eu-budget/long-term-eu-budget/2021-2027_en" TargetMode="External"/><Relationship Id="rId8" Type="http://schemas.openxmlformats.org/officeDocument/2006/relationships/hyperlink" Target="https://ec.europa.eu/info/strategy/eu-budget/long-term-eu-budget/2021-2027_e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6.jpg"/><Relationship Id="rId4" Type="http://schemas.openxmlformats.org/officeDocument/2006/relationships/hyperlink" Target="https://ec.europa.eu/environment/pdf/zero-pollution-action-plan/communication_en.pdf" TargetMode="External"/><Relationship Id="rId5" Type="http://schemas.openxmlformats.org/officeDocument/2006/relationships/hyperlink" Target="https://ec.europa.eu/environment/pdf/zero-pollution-action-plan/communication_en.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1" Type="http://schemas.openxmlformats.org/officeDocument/2006/relationships/hyperlink" Target="https://ec.europa.eu/environment/zero-pollution-stakeholder-platform_en" TargetMode="External"/><Relationship Id="rId10" Type="http://schemas.openxmlformats.org/officeDocument/2006/relationships/hyperlink" Target="https://ec.europa.eu/info/research-and-innovation/funding/funding-opportunities/funding-programmes-and-open-calls/horizon-europe/eu-missions-horizon-europe_en" TargetMode="External"/><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hyperlink" Target="https://ec.europa.eu/environment/europeangreencapital/" TargetMode="External"/><Relationship Id="rId4" Type="http://schemas.openxmlformats.org/officeDocument/2006/relationships/hyperlink" Target="https://ec.europa.eu/environment/europeangreencapital/europeangreenleaf/egla-network/" TargetMode="External"/><Relationship Id="rId9" Type="http://schemas.openxmlformats.org/officeDocument/2006/relationships/hyperlink" Target="https://ec.europa.eu/environment/green-city-accord_el" TargetMode="External"/><Relationship Id="rId5" Type="http://schemas.openxmlformats.org/officeDocument/2006/relationships/hyperlink" Target="https://cor.europa.eu/en/engage/Pages/green-deal.aspx?utm_source=SharedLink&amp;utm_medium=ShortURL&amp;utm_campaign=Green%20Deal%20Going%20Local" TargetMode="External"/><Relationship Id="rId6" Type="http://schemas.openxmlformats.org/officeDocument/2006/relationships/hyperlink" Target="https://ec.europa.eu/environment/pdf/zero-pollution-action-plan/swd-digital-solutions_en.pdf" TargetMode="External"/><Relationship Id="rId7" Type="http://schemas.openxmlformats.org/officeDocument/2006/relationships/hyperlink" Target="https://ec.europa.eu/commission/presscorner/detail/en/IP_20_1835" TargetMode="External"/><Relationship Id="rId8" Type="http://schemas.openxmlformats.org/officeDocument/2006/relationships/hyperlink" Target="https://europa.eu/new-european-bauhaus/index_e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hyperlink" Target="https://eur-lex.europa.eu/eli/dir/2020/2184/oj"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7.jpg"/><Relationship Id="rId4" Type="http://schemas.openxmlformats.org/officeDocument/2006/relationships/hyperlink" Target="https://unsplash.com/@theverticalstory"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healthyeurope.eu/wp-content/uploads/2020-Environment-Policy-Paper-.pdf" TargetMode="External"/><Relationship Id="rId4" Type="http://schemas.openxmlformats.org/officeDocument/2006/relationships/hyperlink" Target="https://eeb.org/wp-content/uploads/2021/05/Civil-Society-Vision-for-a-Zero-Pollution-Future.pdf" TargetMode="External"/><Relationship Id="rId5" Type="http://schemas.openxmlformats.org/officeDocument/2006/relationships/hyperlink" Target="https://apps.who.int/iris/bitstream/handle/10665/325176/9789289054157-eng.pdf?sequence=1&amp;isAllowed=y" TargetMode="External"/><Relationship Id="rId6" Type="http://schemas.openxmlformats.org/officeDocument/2006/relationships/hyperlink" Target="https://audiovisual.ec.europa.eu/en/search?kwgg=zero%20pollution%20ambition&amp;mediatype=VIDEO&amp;page=1" TargetMode="External"/><Relationship Id="rId7" Type="http://schemas.openxmlformats.org/officeDocument/2006/relationships/hyperlink" Target="https://www.interregeurope.eu/policylearning/good-practices/" TargetMode="External"/><Relationship Id="rId8" Type="http://schemas.openxmlformats.org/officeDocument/2006/relationships/hyperlink" Target="https://cor.europa.eu/EN/regions/Pages/eir-map.aspx?view=stories&amp;type=greendea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hyperlink" Target="https://www.mdpi.com/2071-1050/9/4/494" TargetMode="External"/><Relationship Id="rId10" Type="http://schemas.openxmlformats.org/officeDocument/2006/relationships/hyperlink" Target="https://www.sciencedirect.com/science/article/abs/pii/S004896971400713X" TargetMode="External"/><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ec.europa.eu/environment/pdf/chemicals/2020/10/Strategy.pdf" TargetMode="External"/><Relationship Id="rId4" Type="http://schemas.openxmlformats.org/officeDocument/2006/relationships/hyperlink" Target="https://ec.europa.eu/environment/pdf/zero-pollution-action-plan/communication_en.pdf" TargetMode="External"/><Relationship Id="rId9" Type="http://schemas.openxmlformats.org/officeDocument/2006/relationships/hyperlink" Target="https://www.un-ilibrary.org/content/journals/15649016/2017/4/19" TargetMode="External"/><Relationship Id="rId5" Type="http://schemas.openxmlformats.org/officeDocument/2006/relationships/hyperlink" Target="https://apps.who.int/iris/bitstream/handle/10665/325176/9789289054157-eng.pdf?sequence=1&amp;isAllowed=y" TargetMode="External"/><Relationship Id="rId6" Type="http://schemas.openxmlformats.org/officeDocument/2006/relationships/hyperlink" Target="https://doi.org/10.1016/B978-0-12-821798-6.00016-8" TargetMode="External"/><Relationship Id="rId7" Type="http://schemas.openxmlformats.org/officeDocument/2006/relationships/hyperlink" Target="https://www.eaere.org/policy/other/new-eea-report-healthy-environment-healthy-lives-how-the-environment-influences-health-and-wellbeing-in-europe/" TargetMode="External"/><Relationship Id="rId8" Type="http://schemas.openxmlformats.org/officeDocument/2006/relationships/hyperlink" Target="https://apps.who.int/iris/handle/10665/204585"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un.org/en/climatechange/what-is-climate-change" TargetMode="External"/><Relationship Id="rId4" Type="http://schemas.openxmlformats.org/officeDocument/2006/relationships/hyperlink" Target="https://www.who.int/data/gho/indicator-metadata-registry/imr-details/158" TargetMode="External"/><Relationship Id="rId5" Type="http://schemas.openxmlformats.org/officeDocument/2006/relationships/hyperlink" Target="https://www.eea.europa.eu/countries-and-regions" TargetMode="External"/><Relationship Id="rId6" Type="http://schemas.openxmlformats.org/officeDocument/2006/relationships/hyperlink" Target="https://www.europarl.europa.eu/thinktank/en/document/EPRS_IDA(2015)573876" TargetMode="External"/><Relationship Id="rId7" Type="http://schemas.openxmlformats.org/officeDocument/2006/relationships/hyperlink" Target="https://www.eea.europa.eu/help/glossary/eea-glossary/polluter-pays-principl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2348005"/>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5" name="Google Shape;85;p1"/>
          <p:cNvSpPr txBox="1"/>
          <p:nvPr>
            <p:ph idx="1" type="subTitle"/>
          </p:nvPr>
        </p:nvSpPr>
        <p:spPr>
          <a:xfrm>
            <a:off x="1524000" y="3322496"/>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8. </a:t>
            </a:r>
            <a:r>
              <a:rPr b="0" i="0" lang="en-US" u="none" strike="noStrike">
                <a:solidFill>
                  <a:srgbClr val="000000"/>
                </a:solidFill>
              </a:rPr>
              <a:t> A zero pollution ambition for a toxic-free environment</a:t>
            </a:r>
            <a:endParaRPr/>
          </a:p>
        </p:txBody>
      </p:sp>
      <p:pic>
        <p:nvPicPr>
          <p:cNvPr descr="Obraz zawierający tekst&#10;&#10;Opis wygenerowany automatycznie" id="86" name="Google Shape;86;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87" name="Google Shape;87;p1"/>
          <p:cNvSpPr txBox="1"/>
          <p:nvPr/>
        </p:nvSpPr>
        <p:spPr>
          <a:xfrm>
            <a:off x="6626087" y="4505739"/>
            <a:ext cx="5446644" cy="153573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Author:</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Georgia Spiliopoulou</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Institution: Hellenic Agency for Local Development &amp; Local Government, Greece</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8"/>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i="1" lang="en-US" sz="3600"/>
              <a:t>The European Green Deal </a:t>
            </a:r>
            <a:br>
              <a:rPr b="1" i="1" lang="en-US"/>
            </a:br>
            <a:r>
              <a:rPr b="1" i="1" lang="en-US" sz="2600"/>
              <a:t>More than just climate action</a:t>
            </a:r>
            <a:endParaRPr sz="2600"/>
          </a:p>
        </p:txBody>
      </p:sp>
      <p:sp>
        <p:nvSpPr>
          <p:cNvPr id="153" name="Google Shape;153;p8"/>
          <p:cNvSpPr txBox="1"/>
          <p:nvPr>
            <p:ph idx="1" type="body"/>
          </p:nvPr>
        </p:nvSpPr>
        <p:spPr>
          <a:xfrm>
            <a:off x="314632" y="1825625"/>
            <a:ext cx="11739716"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rgbClr val="44AD4E"/>
              </a:buClr>
              <a:buSzPts val="2800"/>
              <a:buChar char="•"/>
            </a:pPr>
            <a:r>
              <a:rPr b="1" lang="en-US">
                <a:solidFill>
                  <a:srgbClr val="44AD4E"/>
                </a:solidFill>
              </a:rPr>
              <a:t>Protecting the environment </a:t>
            </a:r>
            <a:r>
              <a:rPr lang="en-US"/>
              <a:t>is cited as very important by European policymakers.</a:t>
            </a:r>
            <a:endParaRPr/>
          </a:p>
          <a:p>
            <a:pPr indent="-228600" lvl="0" marL="228600" rtl="0" algn="l">
              <a:lnSpc>
                <a:spcPct val="90000"/>
              </a:lnSpc>
              <a:spcBef>
                <a:spcPts val="1000"/>
              </a:spcBef>
              <a:spcAft>
                <a:spcPts val="0"/>
              </a:spcAft>
              <a:buClr>
                <a:srgbClr val="44AD4E"/>
              </a:buClr>
              <a:buSzPts val="2800"/>
              <a:buChar char="•"/>
            </a:pPr>
            <a:r>
              <a:rPr b="1" lang="en-US">
                <a:solidFill>
                  <a:srgbClr val="44AD4E"/>
                </a:solidFill>
              </a:rPr>
              <a:t>Pollution</a:t>
            </a:r>
            <a:r>
              <a:rPr lang="en-US"/>
              <a:t> is considered the most important environmental issue after climate change. </a:t>
            </a:r>
            <a:endParaRPr/>
          </a:p>
          <a:p>
            <a:pPr indent="-228600" lvl="0" marL="228600" rtl="0" algn="l">
              <a:lnSpc>
                <a:spcPct val="90000"/>
              </a:lnSpc>
              <a:spcBef>
                <a:spcPts val="1000"/>
              </a:spcBef>
              <a:spcAft>
                <a:spcPts val="0"/>
              </a:spcAft>
              <a:buClr>
                <a:schemeClr val="dk1"/>
              </a:buClr>
              <a:buSzPts val="2800"/>
              <a:buChar char="•"/>
            </a:pPr>
            <a:r>
              <a:rPr lang="en-US"/>
              <a:t>Respondents to the open public consultation on the </a:t>
            </a:r>
            <a:r>
              <a:rPr lang="en-US" u="sng">
                <a:solidFill>
                  <a:schemeClr val="hlink"/>
                </a:solidFill>
                <a:hlinkClick r:id="rId3"/>
              </a:rPr>
              <a:t>action plan </a:t>
            </a:r>
            <a:r>
              <a:rPr lang="en-US"/>
              <a:t>believe that we need to do more on a </a:t>
            </a:r>
            <a:r>
              <a:rPr b="1" lang="en-US">
                <a:solidFill>
                  <a:srgbClr val="44AD4E"/>
                </a:solidFill>
              </a:rPr>
              <a:t>local level </a:t>
            </a:r>
            <a:r>
              <a:rPr lang="en-US"/>
              <a:t>and that the </a:t>
            </a:r>
            <a:r>
              <a:rPr b="1" lang="en-US">
                <a:solidFill>
                  <a:srgbClr val="44AD4E"/>
                </a:solidFill>
              </a:rPr>
              <a:t>EU </a:t>
            </a:r>
            <a:r>
              <a:rPr lang="en-US"/>
              <a:t>and </a:t>
            </a:r>
            <a:r>
              <a:rPr b="1" lang="en-US">
                <a:solidFill>
                  <a:srgbClr val="44AD4E"/>
                </a:solidFill>
              </a:rPr>
              <a:t>national governments</a:t>
            </a:r>
            <a:r>
              <a:rPr lang="en-US"/>
              <a:t> need to take action. </a:t>
            </a:r>
            <a:endParaRPr/>
          </a:p>
          <a:p>
            <a:pPr indent="-228600" lvl="0" marL="228600" rtl="0" algn="l">
              <a:lnSpc>
                <a:spcPct val="90000"/>
              </a:lnSpc>
              <a:spcBef>
                <a:spcPts val="1000"/>
              </a:spcBef>
              <a:spcAft>
                <a:spcPts val="0"/>
              </a:spcAft>
              <a:buClr>
                <a:schemeClr val="dk1"/>
              </a:buClr>
              <a:buSzPts val="2800"/>
              <a:buChar char="•"/>
            </a:pPr>
            <a:r>
              <a:rPr lang="en-US"/>
              <a:t>There is a need for a better integrated </a:t>
            </a:r>
            <a:r>
              <a:rPr b="1" lang="en-US">
                <a:solidFill>
                  <a:srgbClr val="44AD4E"/>
                </a:solidFill>
              </a:rPr>
              <a:t>outline of pollution </a:t>
            </a:r>
            <a:r>
              <a:rPr lang="en-US"/>
              <a:t>for public and private actors to confront connected pollution issues and act on their relationship with other environmental, social and economic factors, regarding their </a:t>
            </a:r>
            <a:r>
              <a:rPr b="1" lang="en-US">
                <a:solidFill>
                  <a:srgbClr val="44AD4E"/>
                </a:solidFill>
              </a:rPr>
              <a:t>policies, investments </a:t>
            </a:r>
            <a:r>
              <a:rPr lang="en-US"/>
              <a:t>and </a:t>
            </a:r>
            <a:r>
              <a:rPr b="1" lang="en-US">
                <a:solidFill>
                  <a:srgbClr val="44AD4E"/>
                </a:solidFill>
              </a:rPr>
              <a:t>purchase decisions</a:t>
            </a:r>
            <a:r>
              <a:rPr lang="en-US"/>
              <a: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9"/>
          <p:cNvPicPr preferRelativeResize="0"/>
          <p:nvPr>
            <p:ph idx="1" type="body"/>
          </p:nvPr>
        </p:nvPicPr>
        <p:blipFill rotWithShape="1">
          <a:blip r:embed="rId3">
            <a:alphaModFix/>
          </a:blip>
          <a:srcRect b="6682" l="21420" r="21100" t="6486"/>
          <a:stretch/>
        </p:blipFill>
        <p:spPr>
          <a:xfrm>
            <a:off x="7547423" y="1577009"/>
            <a:ext cx="3806377" cy="4386470"/>
          </a:xfrm>
          <a:prstGeom prst="rect">
            <a:avLst/>
          </a:prstGeom>
          <a:noFill/>
          <a:ln>
            <a:noFill/>
          </a:ln>
        </p:spPr>
      </p:pic>
      <p:sp>
        <p:nvSpPr>
          <p:cNvPr id="159" name="Google Shape;159;p9"/>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zero pollution ambition</a:t>
            </a:r>
            <a:br>
              <a:rPr b="1" lang="en-US"/>
            </a:br>
            <a:r>
              <a:rPr b="1" i="1" lang="en-US" sz="2900"/>
              <a:t>A healthy planet for all</a:t>
            </a:r>
            <a:endParaRPr/>
          </a:p>
        </p:txBody>
      </p:sp>
      <p:sp>
        <p:nvSpPr>
          <p:cNvPr id="160" name="Google Shape;160;p9"/>
          <p:cNvSpPr txBox="1"/>
          <p:nvPr>
            <p:ph idx="2" type="body"/>
          </p:nvPr>
        </p:nvSpPr>
        <p:spPr>
          <a:xfrm>
            <a:off x="1596885" y="2220268"/>
            <a:ext cx="5744819" cy="3446789"/>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dk1"/>
              </a:buClr>
              <a:buSzPts val="2600"/>
              <a:buNone/>
            </a:pPr>
            <a:r>
              <a:rPr b="1" lang="en-US" sz="2600"/>
              <a:t>The zero pollution vision for 2050: </a:t>
            </a:r>
            <a:endParaRPr/>
          </a:p>
          <a:p>
            <a:pPr indent="0" lvl="0" marL="0" rtl="0" algn="ctr">
              <a:lnSpc>
                <a:spcPct val="90000"/>
              </a:lnSpc>
              <a:spcBef>
                <a:spcPts val="1000"/>
              </a:spcBef>
              <a:spcAft>
                <a:spcPts val="0"/>
              </a:spcAft>
              <a:buClr>
                <a:schemeClr val="dk1"/>
              </a:buClr>
              <a:buSzPts val="1200"/>
              <a:buNone/>
            </a:pPr>
            <a:r>
              <a:t/>
            </a:r>
            <a:endParaRPr sz="1200"/>
          </a:p>
          <a:p>
            <a:pPr indent="0" lvl="0" marL="0" rtl="0" algn="ctr">
              <a:lnSpc>
                <a:spcPct val="90000"/>
              </a:lnSpc>
              <a:spcBef>
                <a:spcPts val="1000"/>
              </a:spcBef>
              <a:spcAft>
                <a:spcPts val="0"/>
              </a:spcAft>
              <a:buClr>
                <a:schemeClr val="dk1"/>
              </a:buClr>
              <a:buSzPts val="2400"/>
              <a:buNone/>
            </a:pPr>
            <a:r>
              <a:rPr lang="en-US" sz="2400"/>
              <a:t>“</a:t>
            </a:r>
            <a:r>
              <a:rPr b="1" lang="en-US" sz="2400">
                <a:solidFill>
                  <a:srgbClr val="11A197"/>
                </a:solidFill>
              </a:rPr>
              <a:t>Air, water and soil pollution </a:t>
            </a:r>
            <a:r>
              <a:rPr lang="en-US" sz="2400"/>
              <a:t>is reduced to levels no longer considered harmful to health and natural ecosystems and that respect the boundaries our planet can cope with, thus creating </a:t>
            </a:r>
            <a:r>
              <a:rPr b="1" lang="en-US" sz="2400">
                <a:solidFill>
                  <a:srgbClr val="11A197"/>
                </a:solidFill>
              </a:rPr>
              <a:t>a toxic-free environment</a:t>
            </a:r>
            <a:r>
              <a:rPr lang="en-US" sz="2400"/>
              <a:t>”.</a:t>
            </a:r>
            <a:endParaRPr/>
          </a:p>
          <a:p>
            <a:pPr indent="0" lvl="0" marL="0" rtl="0" algn="ctr">
              <a:lnSpc>
                <a:spcPct val="90000"/>
              </a:lnSpc>
              <a:spcBef>
                <a:spcPts val="1000"/>
              </a:spcBef>
              <a:spcAft>
                <a:spcPts val="0"/>
              </a:spcAft>
              <a:buClr>
                <a:schemeClr val="dk1"/>
              </a:buClr>
              <a:buSzPts val="1200"/>
              <a:buNone/>
            </a:pPr>
            <a:r>
              <a:t/>
            </a:r>
            <a:endParaRPr sz="1200"/>
          </a:p>
          <a:p>
            <a:pPr indent="0" lvl="0" marL="0" rtl="0" algn="r">
              <a:lnSpc>
                <a:spcPct val="90000"/>
              </a:lnSpc>
              <a:spcBef>
                <a:spcPts val="1000"/>
              </a:spcBef>
              <a:spcAft>
                <a:spcPts val="0"/>
              </a:spcAft>
              <a:buClr>
                <a:schemeClr val="dk1"/>
              </a:buClr>
              <a:buSzPts val="1700"/>
              <a:buNone/>
            </a:pPr>
            <a:r>
              <a:rPr i="1" lang="en-US" sz="1700"/>
              <a:t>The European Commission, Zero Pollution Action Plan, </a:t>
            </a:r>
            <a:r>
              <a:rPr i="1" lang="en-US" sz="1300" u="sng">
                <a:solidFill>
                  <a:schemeClr val="hlink"/>
                </a:solidFill>
                <a:hlinkClick r:id="rId4"/>
              </a:rPr>
              <a:t>https://ec.europa.eu/environment/strategy/zero-pollution-action-plan_en</a:t>
            </a:r>
            <a:r>
              <a:rPr i="1" lang="en-US" sz="1300"/>
              <a:t> </a:t>
            </a:r>
            <a:endParaRPr/>
          </a:p>
          <a:p>
            <a:pPr indent="0" lvl="0" marL="0" rtl="0" algn="l">
              <a:lnSpc>
                <a:spcPct val="90000"/>
              </a:lnSpc>
              <a:spcBef>
                <a:spcPts val="1000"/>
              </a:spcBef>
              <a:spcAft>
                <a:spcPts val="0"/>
              </a:spcAft>
              <a:buClr>
                <a:schemeClr val="dk1"/>
              </a:buClr>
              <a:buSzPts val="1300"/>
              <a:buNone/>
            </a:pPr>
            <a:r>
              <a:t/>
            </a:r>
            <a:endParaRPr sz="1300"/>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0"/>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 An unhealthy environment can harm people</a:t>
            </a:r>
            <a:br>
              <a:rPr b="1" lang="en-US"/>
            </a:br>
            <a:r>
              <a:rPr b="1" i="1" lang="en-US" sz="2600"/>
              <a:t>And the effects are not equitable</a:t>
            </a:r>
            <a:endParaRPr/>
          </a:p>
        </p:txBody>
      </p:sp>
      <p:sp>
        <p:nvSpPr>
          <p:cNvPr id="166" name="Google Shape;166;p10"/>
          <p:cNvSpPr txBox="1"/>
          <p:nvPr>
            <p:ph idx="2" type="body"/>
          </p:nvPr>
        </p:nvSpPr>
        <p:spPr>
          <a:xfrm>
            <a:off x="353962" y="1690688"/>
            <a:ext cx="11523406" cy="4610359"/>
          </a:xfrm>
          <a:prstGeom prst="rect">
            <a:avLst/>
          </a:prstGeom>
          <a:noFill/>
          <a:ln>
            <a:noFill/>
          </a:ln>
        </p:spPr>
        <p:txBody>
          <a:bodyPr anchorCtr="0" anchor="t" bIns="45700" lIns="91425" spcFirstLastPara="1" rIns="91425" wrap="square" tIns="45700">
            <a:normAutofit fontScale="62500" lnSpcReduction="20000"/>
          </a:bodyPr>
          <a:lstStyle/>
          <a:p>
            <a:pPr indent="-228631" lvl="0" marL="228600" rtl="0" algn="l">
              <a:lnSpc>
                <a:spcPct val="90000"/>
              </a:lnSpc>
              <a:spcBef>
                <a:spcPts val="0"/>
              </a:spcBef>
              <a:spcAft>
                <a:spcPts val="0"/>
              </a:spcAft>
              <a:buClr>
                <a:schemeClr val="dk1"/>
              </a:buClr>
              <a:buSzPct val="100000"/>
              <a:buChar char="•"/>
            </a:pPr>
            <a:r>
              <a:rPr lang="en-US" sz="3500"/>
              <a:t>An estimated </a:t>
            </a:r>
            <a:r>
              <a:rPr b="1" lang="en-US" sz="3500">
                <a:solidFill>
                  <a:srgbClr val="C00000"/>
                </a:solidFill>
              </a:rPr>
              <a:t>12.6 million deaths </a:t>
            </a:r>
            <a:r>
              <a:rPr lang="en-US" sz="3500"/>
              <a:t>are attributed to lack of healthy environments, annually.</a:t>
            </a:r>
            <a:endParaRPr/>
          </a:p>
          <a:p>
            <a:pPr indent="-228631" lvl="0" marL="228600" rtl="0" algn="l">
              <a:lnSpc>
                <a:spcPct val="90000"/>
              </a:lnSpc>
              <a:spcBef>
                <a:spcPts val="1000"/>
              </a:spcBef>
              <a:spcAft>
                <a:spcPts val="0"/>
              </a:spcAft>
              <a:buClr>
                <a:srgbClr val="000000"/>
              </a:buClr>
              <a:buSzPct val="100000"/>
              <a:buChar char="•"/>
            </a:pPr>
            <a:r>
              <a:rPr i="0" lang="en-US" sz="3500" u="none" strike="noStrike">
                <a:solidFill>
                  <a:srgbClr val="000000"/>
                </a:solidFill>
              </a:rPr>
              <a:t>EU-28 citizens lose an estimated </a:t>
            </a:r>
            <a:r>
              <a:rPr b="1" i="0" lang="en-US" sz="3500" u="none" strike="noStrike">
                <a:solidFill>
                  <a:srgbClr val="C00000"/>
                </a:solidFill>
              </a:rPr>
              <a:t>20 million healthy life-years </a:t>
            </a:r>
            <a:r>
              <a:rPr i="0" lang="en-US" sz="3500" u="none" strike="noStrike">
                <a:solidFill>
                  <a:srgbClr val="000000"/>
                </a:solidFill>
              </a:rPr>
              <a:t>annually, due to pollution. </a:t>
            </a:r>
            <a:endParaRPr/>
          </a:p>
          <a:p>
            <a:pPr indent="-228631" lvl="0" marL="228600" rtl="0" algn="l">
              <a:lnSpc>
                <a:spcPct val="90000"/>
              </a:lnSpc>
              <a:spcBef>
                <a:spcPts val="1000"/>
              </a:spcBef>
              <a:spcAft>
                <a:spcPts val="0"/>
              </a:spcAft>
              <a:buClr>
                <a:schemeClr val="dk1"/>
              </a:buClr>
              <a:buSzPct val="100000"/>
              <a:buChar char="•"/>
            </a:pPr>
            <a:r>
              <a:rPr lang="en-US" sz="3500"/>
              <a:t>Pollution and climate change act unequally across Europe, with important differences recorded between countries in the </a:t>
            </a:r>
            <a:r>
              <a:rPr b="1" lang="en-US" sz="3500">
                <a:solidFill>
                  <a:srgbClr val="C00000"/>
                </a:solidFill>
              </a:rPr>
              <a:t>east and west of Europe</a:t>
            </a:r>
            <a:r>
              <a:rPr lang="en-US" sz="3500"/>
              <a:t>. </a:t>
            </a:r>
            <a:endParaRPr/>
          </a:p>
          <a:p>
            <a:pPr indent="-228631" lvl="0" marL="228600" rtl="0" algn="l">
              <a:lnSpc>
                <a:spcPct val="90000"/>
              </a:lnSpc>
              <a:spcBef>
                <a:spcPts val="1000"/>
              </a:spcBef>
              <a:spcAft>
                <a:spcPts val="0"/>
              </a:spcAft>
              <a:buClr>
                <a:schemeClr val="dk1"/>
              </a:buClr>
              <a:buSzPct val="100000"/>
              <a:buChar char="•"/>
            </a:pPr>
            <a:r>
              <a:rPr lang="en-US" sz="3500"/>
              <a:t>In Bosnia and Herzegovina, 27% (highest) of national deaths is attributable to the environment, while in Iceland and Norway this percentage is at 9 % (lowest).</a:t>
            </a:r>
            <a:endParaRPr i="0" sz="3500" u="none" strike="noStrike">
              <a:solidFill>
                <a:srgbClr val="000000"/>
              </a:solidFill>
            </a:endParaRPr>
          </a:p>
          <a:p>
            <a:pPr indent="-228631" lvl="0" marL="228600" rtl="0" algn="l">
              <a:lnSpc>
                <a:spcPct val="90000"/>
              </a:lnSpc>
              <a:spcBef>
                <a:spcPts val="1000"/>
              </a:spcBef>
              <a:spcAft>
                <a:spcPts val="0"/>
              </a:spcAft>
              <a:buClr>
                <a:srgbClr val="000000"/>
              </a:buClr>
              <a:buSzPct val="100000"/>
              <a:buChar char="•"/>
            </a:pPr>
            <a:r>
              <a:rPr lang="en-US" sz="3500">
                <a:solidFill>
                  <a:srgbClr val="000000"/>
                </a:solidFill>
              </a:rPr>
              <a:t>Apart from geography, </a:t>
            </a:r>
            <a:r>
              <a:rPr b="1" lang="en-US" sz="3500">
                <a:solidFill>
                  <a:srgbClr val="C00000"/>
                </a:solidFill>
              </a:rPr>
              <a:t>p</a:t>
            </a:r>
            <a:r>
              <a:rPr b="1" i="0" lang="en-US" sz="3500" u="none" strike="noStrike">
                <a:solidFill>
                  <a:srgbClr val="C00000"/>
                </a:solidFill>
              </a:rPr>
              <a:t>oorer people </a:t>
            </a:r>
            <a:r>
              <a:rPr b="0" i="0" lang="en-US" sz="3500" u="none" strike="noStrike">
                <a:solidFill>
                  <a:srgbClr val="000000"/>
                </a:solidFill>
              </a:rPr>
              <a:t>are disproportionately unprotected against air pollution, heatwaves and extreme cold. </a:t>
            </a:r>
            <a:endParaRPr/>
          </a:p>
          <a:p>
            <a:pPr indent="-228631" lvl="0" marL="228600" rtl="0" algn="l">
              <a:lnSpc>
                <a:spcPct val="90000"/>
              </a:lnSpc>
              <a:spcBef>
                <a:spcPts val="1000"/>
              </a:spcBef>
              <a:spcAft>
                <a:spcPts val="0"/>
              </a:spcAft>
              <a:buClr>
                <a:srgbClr val="C00000"/>
              </a:buClr>
              <a:buSzPct val="100000"/>
              <a:buChar char="•"/>
            </a:pPr>
            <a:r>
              <a:rPr b="1" i="0" lang="en-US" sz="3500" u="none" strike="noStrike">
                <a:solidFill>
                  <a:srgbClr val="C00000"/>
                </a:solidFill>
              </a:rPr>
              <a:t>Disadvantaged social groups </a:t>
            </a:r>
            <a:r>
              <a:rPr b="0" i="0" lang="en-US" sz="3500" u="none" strike="noStrike">
                <a:solidFill>
                  <a:srgbClr val="000000"/>
                </a:solidFill>
              </a:rPr>
              <a:t>take longer to recover and restore their homes after being exposed to natural phenomena (e.g. floods).</a:t>
            </a:r>
            <a:endParaRPr/>
          </a:p>
          <a:p>
            <a:pPr indent="-228631" lvl="0" marL="228600" rtl="0" algn="l">
              <a:lnSpc>
                <a:spcPct val="90000"/>
              </a:lnSpc>
              <a:spcBef>
                <a:spcPts val="1000"/>
              </a:spcBef>
              <a:spcAft>
                <a:spcPts val="0"/>
              </a:spcAft>
              <a:buClr>
                <a:srgbClr val="000000"/>
              </a:buClr>
              <a:buSzPct val="100000"/>
              <a:buChar char="•"/>
            </a:pPr>
            <a:r>
              <a:rPr b="0" i="0" lang="en-US" sz="3500" u="none" strike="noStrike">
                <a:solidFill>
                  <a:srgbClr val="000000"/>
                </a:solidFill>
              </a:rPr>
              <a:t>Certain groups, </a:t>
            </a:r>
            <a:r>
              <a:rPr lang="en-US" sz="3500">
                <a:solidFill>
                  <a:srgbClr val="000000"/>
                </a:solidFill>
              </a:rPr>
              <a:t>such as</a:t>
            </a:r>
            <a:r>
              <a:rPr b="0" i="0" lang="en-US" sz="3500" u="none" strike="noStrike">
                <a:solidFill>
                  <a:srgbClr val="000000"/>
                </a:solidFill>
              </a:rPr>
              <a:t> </a:t>
            </a:r>
            <a:r>
              <a:rPr b="1" i="0" lang="en-US" sz="3500" u="none" strike="noStrike">
                <a:solidFill>
                  <a:srgbClr val="C00000"/>
                </a:solidFill>
              </a:rPr>
              <a:t>children, pregnant women, the elderly and people with </a:t>
            </a:r>
            <a:r>
              <a:rPr b="1" lang="en-US" sz="3500">
                <a:solidFill>
                  <a:srgbClr val="C00000"/>
                </a:solidFill>
              </a:rPr>
              <a:t>poor </a:t>
            </a:r>
            <a:r>
              <a:rPr b="1" i="0" lang="en-US" sz="3500" u="none" strike="noStrike">
                <a:solidFill>
                  <a:srgbClr val="C00000"/>
                </a:solidFill>
              </a:rPr>
              <a:t>health</a:t>
            </a:r>
            <a:r>
              <a:rPr b="0" i="0" lang="en-US" sz="3500" u="none" strike="noStrike">
                <a:solidFill>
                  <a:srgbClr val="000000"/>
                </a:solidFill>
              </a:rPr>
              <a:t>, are particularly sensitive to environmental stressors.</a:t>
            </a:r>
            <a:endParaRPr/>
          </a:p>
          <a:p>
            <a:pPr indent="0" lvl="0" marL="0" rtl="0" algn="r">
              <a:lnSpc>
                <a:spcPct val="90000"/>
              </a:lnSpc>
              <a:spcBef>
                <a:spcPts val="1000"/>
              </a:spcBef>
              <a:spcAft>
                <a:spcPts val="0"/>
              </a:spcAft>
              <a:buClr>
                <a:schemeClr val="dk1"/>
              </a:buClr>
              <a:buSzPct val="100000"/>
              <a:buNone/>
            </a:pPr>
            <a:r>
              <a:rPr lang="en-US" sz="2900"/>
              <a:t>Source: </a:t>
            </a:r>
            <a:r>
              <a:rPr lang="en-US" sz="2900" u="sng">
                <a:solidFill>
                  <a:schemeClr val="hlink"/>
                </a:solidFill>
                <a:hlinkClick r:id="rId3"/>
              </a:rPr>
              <a:t>WHO, 2019 </a:t>
            </a:r>
            <a:r>
              <a:rPr lang="en-US" sz="2900"/>
              <a:t>&amp; </a:t>
            </a:r>
            <a:r>
              <a:rPr i="0" lang="en-US" sz="2900" u="sng" strike="noStrike">
                <a:solidFill>
                  <a:srgbClr val="000000"/>
                </a:solidFill>
                <a:hlinkClick r:id="rId4">
                  <a:extLst>
                    <a:ext uri="{A12FA001-AC4F-418D-AE19-62706E023703}">
                      <ahyp:hlinkClr val="tx"/>
                    </a:ext>
                  </a:extLst>
                </a:hlinkClick>
              </a:rPr>
              <a:t>EEA, 2020</a:t>
            </a:r>
            <a:r>
              <a:rPr i="0" lang="en-US" sz="2900" u="none" strike="noStrike">
                <a:solidFill>
                  <a:srgbClr val="000000"/>
                </a:solidFill>
              </a:rPr>
              <a:t>, </a:t>
            </a:r>
            <a:r>
              <a:rPr lang="en-US" sz="2200" u="sng">
                <a:solidFill>
                  <a:schemeClr val="hlink"/>
                </a:solidFill>
                <a:hlinkClick r:id="rId5"/>
              </a:rPr>
              <a:t>https://apps.who.int/iris/bitstream/handle/10665/325176/9789289054157-eng.pdf?sequence=1&amp;isAllowed=y</a:t>
            </a:r>
            <a:r>
              <a:rPr lang="en-US" sz="2200"/>
              <a:t>, </a:t>
            </a:r>
            <a:r>
              <a:rPr lang="en-US" sz="2200" u="sng">
                <a:solidFill>
                  <a:schemeClr val="hlink"/>
                </a:solidFill>
                <a:hlinkClick r:id="rId6"/>
              </a:rPr>
              <a:t>https://www.eea.europa.eu/publications/healthy-environment-healthy-lives</a:t>
            </a:r>
            <a:r>
              <a:rPr lang="en-US" sz="2200"/>
              <a: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1"/>
          <p:cNvSpPr/>
          <p:nvPr/>
        </p:nvSpPr>
        <p:spPr>
          <a:xfrm>
            <a:off x="0" y="503583"/>
            <a:ext cx="12192000" cy="5747890"/>
          </a:xfrm>
          <a:prstGeom prst="rect">
            <a:avLst/>
          </a:prstGeom>
          <a:solidFill>
            <a:srgbClr val="E9E9E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2" name="Google Shape;172;p11"/>
          <p:cNvSpPr txBox="1"/>
          <p:nvPr>
            <p:ph idx="1" type="body"/>
          </p:nvPr>
        </p:nvSpPr>
        <p:spPr>
          <a:xfrm>
            <a:off x="631526" y="1919659"/>
            <a:ext cx="4018883" cy="4000484"/>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113051"/>
              </a:buClr>
              <a:buSzPts val="2200"/>
              <a:buNone/>
            </a:pPr>
            <a:r>
              <a:rPr b="1" i="0" lang="en-US" sz="2200" u="none" strike="noStrike">
                <a:solidFill>
                  <a:srgbClr val="113051"/>
                </a:solidFill>
              </a:rPr>
              <a:t>Top 10 non-communicable diseases, causing deaths attributable to the environment in the high income European countries in 2012.</a:t>
            </a:r>
            <a:endParaRPr/>
          </a:p>
          <a:p>
            <a:pPr indent="0" lvl="0" marL="0" rtl="0" algn="ctr">
              <a:lnSpc>
                <a:spcPct val="90000"/>
              </a:lnSpc>
              <a:spcBef>
                <a:spcPts val="1000"/>
              </a:spcBef>
              <a:spcAft>
                <a:spcPts val="0"/>
              </a:spcAft>
              <a:buClr>
                <a:schemeClr val="dk1"/>
              </a:buClr>
              <a:buSzPts val="2200"/>
              <a:buNone/>
            </a:pPr>
            <a:r>
              <a:rPr lang="en-US" sz="2200"/>
              <a:t>A health environment can lead to healthy people. On the contrary, p</a:t>
            </a:r>
            <a:r>
              <a:rPr i="0" lang="en-US" sz="2200" u="none" strike="noStrike"/>
              <a:t>ollution can cause cancer, ischaemic heart disease, obstructive pulmonary disease, strokes, mental and neurological conditions, diabetes and more.</a:t>
            </a:r>
            <a:endParaRPr/>
          </a:p>
          <a:p>
            <a:pPr indent="0" lvl="0" marL="0" rtl="0" algn="ctr">
              <a:lnSpc>
                <a:spcPct val="90000"/>
              </a:lnSpc>
              <a:spcBef>
                <a:spcPts val="1000"/>
              </a:spcBef>
              <a:spcAft>
                <a:spcPts val="0"/>
              </a:spcAft>
              <a:buClr>
                <a:schemeClr val="dk1"/>
              </a:buClr>
              <a:buSzPts val="2200"/>
              <a:buNone/>
            </a:pPr>
            <a:r>
              <a:t/>
            </a:r>
            <a:endParaRPr b="1" sz="2200">
              <a:solidFill>
                <a:srgbClr val="113051"/>
              </a:solidFill>
            </a:endParaRPr>
          </a:p>
          <a:p>
            <a:pPr indent="0" lvl="0" marL="0" rtl="0" algn="ctr">
              <a:lnSpc>
                <a:spcPct val="90000"/>
              </a:lnSpc>
              <a:spcBef>
                <a:spcPts val="1000"/>
              </a:spcBef>
              <a:spcAft>
                <a:spcPts val="0"/>
              </a:spcAft>
              <a:buClr>
                <a:schemeClr val="dk1"/>
              </a:buClr>
              <a:buSzPts val="2200"/>
              <a:buNone/>
            </a:pPr>
            <a:r>
              <a:t/>
            </a:r>
            <a:endParaRPr b="1" sz="2200">
              <a:solidFill>
                <a:srgbClr val="113051"/>
              </a:solidFill>
            </a:endParaRPr>
          </a:p>
          <a:p>
            <a:pPr indent="-88900" lvl="0" marL="228600" rtl="0" algn="l">
              <a:lnSpc>
                <a:spcPct val="90000"/>
              </a:lnSpc>
              <a:spcBef>
                <a:spcPts val="1000"/>
              </a:spcBef>
              <a:spcAft>
                <a:spcPts val="0"/>
              </a:spcAft>
              <a:buClr>
                <a:schemeClr val="dk1"/>
              </a:buClr>
              <a:buSzPts val="2200"/>
              <a:buNone/>
            </a:pPr>
            <a:r>
              <a:t/>
            </a:r>
            <a:endParaRPr sz="2200"/>
          </a:p>
        </p:txBody>
      </p:sp>
      <p:pic>
        <p:nvPicPr>
          <p:cNvPr id="173" name="Google Shape;173;p11"/>
          <p:cNvPicPr preferRelativeResize="0"/>
          <p:nvPr/>
        </p:nvPicPr>
        <p:blipFill rotWithShape="1">
          <a:blip r:embed="rId3">
            <a:alphaModFix/>
          </a:blip>
          <a:srcRect b="9911" l="12607" r="26196" t="16602"/>
          <a:stretch/>
        </p:blipFill>
        <p:spPr>
          <a:xfrm>
            <a:off x="4927334" y="916975"/>
            <a:ext cx="7060199" cy="4589777"/>
          </a:xfrm>
          <a:prstGeom prst="rect">
            <a:avLst/>
          </a:prstGeom>
          <a:noFill/>
          <a:ln>
            <a:noFill/>
          </a:ln>
        </p:spPr>
      </p:pic>
      <p:sp>
        <p:nvSpPr>
          <p:cNvPr id="174" name="Google Shape;174;p11"/>
          <p:cNvSpPr txBox="1"/>
          <p:nvPr>
            <p:ph type="title"/>
          </p:nvPr>
        </p:nvSpPr>
        <p:spPr>
          <a:xfrm>
            <a:off x="204467" y="710272"/>
            <a:ext cx="4873002" cy="123028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1111"/>
              <a:buFont typeface="Calibri"/>
              <a:buNone/>
            </a:pPr>
            <a:r>
              <a:rPr b="1" lang="en-US" sz="3600"/>
              <a:t>A toxic-free environment</a:t>
            </a:r>
            <a:br>
              <a:rPr b="1" lang="en-US" sz="3600"/>
            </a:br>
            <a:r>
              <a:rPr b="1" i="1" lang="en-US" sz="2600"/>
              <a:t>Our lives depend on it</a:t>
            </a:r>
            <a:endParaRPr/>
          </a:p>
        </p:txBody>
      </p:sp>
      <p:sp>
        <p:nvSpPr>
          <p:cNvPr id="175" name="Google Shape;175;p11"/>
          <p:cNvSpPr txBox="1"/>
          <p:nvPr/>
        </p:nvSpPr>
        <p:spPr>
          <a:xfrm>
            <a:off x="5641628" y="5617502"/>
            <a:ext cx="6096001"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Source: </a:t>
            </a:r>
            <a:r>
              <a:rPr b="0" i="0" lang="en-US" sz="1400" u="sng" cap="none" strike="noStrike">
                <a:solidFill>
                  <a:schemeClr val="dk1"/>
                </a:solidFill>
                <a:latin typeface="Calibri"/>
                <a:ea typeface="Calibri"/>
                <a:cs typeface="Calibri"/>
                <a:sym typeface="Calibri"/>
                <a:hlinkClick r:id="rId4">
                  <a:extLst>
                    <a:ext uri="{A12FA001-AC4F-418D-AE19-62706E023703}">
                      <ahyp:hlinkClr val="tx"/>
                    </a:ext>
                  </a:extLst>
                </a:hlinkClick>
              </a:rPr>
              <a:t>EEA – Healthy environment, healthy lives</a:t>
            </a:r>
            <a:r>
              <a:rPr b="0" i="0" lang="en-US" sz="1400" u="none" cap="none" strike="noStrike">
                <a:solidFill>
                  <a:schemeClr val="dk1"/>
                </a:solidFill>
                <a:latin typeface="Calibri"/>
                <a:ea typeface="Calibri"/>
                <a:cs typeface="Calibri"/>
                <a:sym typeface="Calibri"/>
              </a:rPr>
              <a:t>, 2020, Based on WHO (2016), </a:t>
            </a:r>
            <a:r>
              <a:rPr b="0" i="0" lang="en-US" sz="1400" u="sng" cap="none" strike="noStrike">
                <a:solidFill>
                  <a:schemeClr val="dk1"/>
                </a:solidFill>
                <a:latin typeface="Calibri"/>
                <a:ea typeface="Calibri"/>
                <a:cs typeface="Calibri"/>
                <a:sym typeface="Calibri"/>
                <a:hlinkClick r:id="rId5">
                  <a:extLst>
                    <a:ext uri="{A12FA001-AC4F-418D-AE19-62706E023703}">
                      <ahyp:hlinkClr val="tx"/>
                    </a:ext>
                  </a:extLst>
                </a:hlinkClick>
              </a:rPr>
              <a:t>https://www.eea.europa.eu/publications/healthy-environment-healthy-lives</a:t>
            </a:r>
            <a:r>
              <a:rPr b="0" i="0" lang="en-US" sz="14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2"/>
          <p:cNvSpPr txBox="1"/>
          <p:nvPr>
            <p:ph type="title"/>
          </p:nvPr>
        </p:nvSpPr>
        <p:spPr>
          <a:xfrm>
            <a:off x="838200" y="535263"/>
            <a:ext cx="10515600" cy="97379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Our health’s worst enemies</a:t>
            </a:r>
            <a:br>
              <a:rPr b="1" lang="en-US"/>
            </a:br>
            <a:r>
              <a:rPr b="1" i="1" lang="en-US" sz="2600"/>
              <a:t>Top environmental stressors</a:t>
            </a:r>
            <a:endParaRPr/>
          </a:p>
        </p:txBody>
      </p:sp>
      <p:sp>
        <p:nvSpPr>
          <p:cNvPr id="181" name="Google Shape;181;p12"/>
          <p:cNvSpPr txBox="1"/>
          <p:nvPr>
            <p:ph idx="1" type="body"/>
          </p:nvPr>
        </p:nvSpPr>
        <p:spPr>
          <a:xfrm>
            <a:off x="178904" y="1509058"/>
            <a:ext cx="11834191" cy="4813679"/>
          </a:xfrm>
          <a:prstGeom prst="rect">
            <a:avLst/>
          </a:prstGeom>
          <a:noFill/>
          <a:ln>
            <a:noFill/>
          </a:ln>
        </p:spPr>
        <p:txBody>
          <a:bodyPr anchorCtr="0" anchor="t" bIns="45700" lIns="91425" spcFirstLastPara="1" rIns="91425" wrap="square" tIns="45700">
            <a:normAutofit lnSpcReduction="10000"/>
          </a:bodyPr>
          <a:lstStyle/>
          <a:p>
            <a:pPr indent="-342900" lvl="0" marL="342900" rtl="0" algn="l">
              <a:lnSpc>
                <a:spcPct val="90000"/>
              </a:lnSpc>
              <a:spcBef>
                <a:spcPts val="0"/>
              </a:spcBef>
              <a:spcAft>
                <a:spcPts val="0"/>
              </a:spcAft>
              <a:buClr>
                <a:srgbClr val="000000"/>
              </a:buClr>
              <a:buSzPts val="2200"/>
              <a:buFont typeface="Calibri"/>
              <a:buAutoNum type="arabicPeriod"/>
            </a:pPr>
            <a:r>
              <a:rPr b="1" i="0" lang="en-US" sz="2200" u="none" strike="noStrike">
                <a:solidFill>
                  <a:srgbClr val="000000"/>
                </a:solidFill>
              </a:rPr>
              <a:t>Air pollution </a:t>
            </a:r>
            <a:r>
              <a:rPr b="0" i="0" lang="en-US" sz="2200" u="none" strike="noStrike">
                <a:solidFill>
                  <a:srgbClr val="000000"/>
                </a:solidFill>
              </a:rPr>
              <a:t>leads </a:t>
            </a:r>
            <a:r>
              <a:rPr i="0" lang="en-US" sz="2200" u="none" strike="noStrike">
                <a:solidFill>
                  <a:srgbClr val="000000"/>
                </a:solidFill>
              </a:rPr>
              <a:t>to approximately </a:t>
            </a:r>
            <a:r>
              <a:rPr b="0" i="0" lang="en-US" sz="2200" u="none" strike="noStrike">
                <a:solidFill>
                  <a:srgbClr val="000000"/>
                </a:solidFill>
              </a:rPr>
              <a:t>400,000 premature deaths and almost 4 million disability adjusted life years (DALYs) in the EU annually. </a:t>
            </a:r>
            <a:endParaRPr/>
          </a:p>
          <a:p>
            <a:pPr indent="-342900" lvl="0" marL="342900" rtl="0" algn="l">
              <a:lnSpc>
                <a:spcPct val="90000"/>
              </a:lnSpc>
              <a:spcBef>
                <a:spcPts val="1000"/>
              </a:spcBef>
              <a:spcAft>
                <a:spcPts val="0"/>
              </a:spcAft>
              <a:buClr>
                <a:srgbClr val="000000"/>
              </a:buClr>
              <a:buSzPts val="2200"/>
              <a:buFont typeface="Calibri"/>
              <a:buAutoNum type="arabicPeriod"/>
            </a:pPr>
            <a:r>
              <a:rPr b="1" i="0" lang="en-US" sz="2200" u="none" strike="noStrike">
                <a:solidFill>
                  <a:srgbClr val="000000"/>
                </a:solidFill>
              </a:rPr>
              <a:t>Noise</a:t>
            </a:r>
            <a:r>
              <a:rPr b="0" i="0" lang="en-US" sz="2200" u="none" strike="noStrike">
                <a:solidFill>
                  <a:srgbClr val="000000"/>
                </a:solidFill>
              </a:rPr>
              <a:t> is related</a:t>
            </a:r>
            <a:r>
              <a:rPr lang="en-US" sz="2200">
                <a:solidFill>
                  <a:srgbClr val="000000"/>
                </a:solidFill>
              </a:rPr>
              <a:t> to more than</a:t>
            </a:r>
            <a:r>
              <a:rPr b="0" i="0" lang="en-US" sz="2200" u="none" strike="noStrike">
                <a:solidFill>
                  <a:srgbClr val="000000"/>
                </a:solidFill>
              </a:rPr>
              <a:t> 12,000 premature deaths and over 1 million DALYs on an annual basis in the 33 EEA member states. </a:t>
            </a:r>
            <a:endParaRPr/>
          </a:p>
          <a:p>
            <a:pPr indent="-342900" lvl="0" marL="342900" rtl="0" algn="l">
              <a:lnSpc>
                <a:spcPct val="90000"/>
              </a:lnSpc>
              <a:spcBef>
                <a:spcPts val="1000"/>
              </a:spcBef>
              <a:spcAft>
                <a:spcPts val="0"/>
              </a:spcAft>
              <a:buClr>
                <a:srgbClr val="000000"/>
              </a:buClr>
              <a:buSzPts val="2200"/>
              <a:buFont typeface="Calibri"/>
              <a:buAutoNum type="arabicPeriod"/>
            </a:pPr>
            <a:r>
              <a:rPr b="1" lang="en-US" sz="2200">
                <a:solidFill>
                  <a:srgbClr val="000000"/>
                </a:solidFill>
              </a:rPr>
              <a:t>Indoors </a:t>
            </a:r>
            <a:r>
              <a:rPr b="1" i="0" lang="en-US" sz="2200" u="none" strike="noStrike">
                <a:solidFill>
                  <a:srgbClr val="000000"/>
                </a:solidFill>
              </a:rPr>
              <a:t>air pollution </a:t>
            </a:r>
            <a:r>
              <a:rPr i="0" lang="en-US" sz="2200" u="none" strike="noStrike">
                <a:solidFill>
                  <a:srgbClr val="000000"/>
                </a:solidFill>
              </a:rPr>
              <a:t>estimates </a:t>
            </a:r>
            <a:r>
              <a:rPr b="0" i="0" lang="en-US" sz="2200" u="none" strike="noStrike">
                <a:solidFill>
                  <a:srgbClr val="000000"/>
                </a:solidFill>
              </a:rPr>
              <a:t>range from 300 500 to 2 million in the EU. The lower estimate only takes into account emissions from solid fuels used for cooking, while the higher includes a great range of air pollutants. </a:t>
            </a:r>
            <a:endParaRPr/>
          </a:p>
          <a:p>
            <a:pPr indent="-342900" lvl="0" marL="342900" rtl="0" algn="l">
              <a:lnSpc>
                <a:spcPct val="90000"/>
              </a:lnSpc>
              <a:spcBef>
                <a:spcPts val="1000"/>
              </a:spcBef>
              <a:spcAft>
                <a:spcPts val="0"/>
              </a:spcAft>
              <a:buClr>
                <a:srgbClr val="000000"/>
              </a:buClr>
              <a:buSzPts val="2200"/>
              <a:buFont typeface="Calibri"/>
              <a:buAutoNum type="arabicPeriod"/>
            </a:pPr>
            <a:r>
              <a:rPr b="1" i="0" lang="en-US" sz="2200" u="none" strike="noStrike">
                <a:solidFill>
                  <a:srgbClr val="000000"/>
                </a:solidFill>
              </a:rPr>
              <a:t>Climate change’s </a:t>
            </a:r>
            <a:r>
              <a:rPr i="0" lang="en-US" sz="2200" u="none" strike="noStrike">
                <a:solidFill>
                  <a:srgbClr val="000000"/>
                </a:solidFill>
              </a:rPr>
              <a:t>impact on health is not as well established as one might think, because </a:t>
            </a:r>
            <a:r>
              <a:rPr lang="en-US" sz="2200">
                <a:solidFill>
                  <a:srgbClr val="000000"/>
                </a:solidFill>
              </a:rPr>
              <a:t>d</a:t>
            </a:r>
            <a:r>
              <a:rPr b="0" i="0" lang="en-US" sz="2200" u="none" strike="noStrike">
                <a:solidFill>
                  <a:srgbClr val="000000"/>
                </a:solidFill>
              </a:rPr>
              <a:t>ata are hard to collect and there is difficulty </a:t>
            </a:r>
            <a:r>
              <a:rPr lang="en-US" sz="2200">
                <a:solidFill>
                  <a:srgbClr val="000000"/>
                </a:solidFill>
              </a:rPr>
              <a:t>to</a:t>
            </a:r>
            <a:r>
              <a:rPr b="0" i="0" lang="en-US" sz="2200" u="none" strike="noStrike">
                <a:solidFill>
                  <a:srgbClr val="000000"/>
                </a:solidFill>
              </a:rPr>
              <a:t> establish strong connections between those and </a:t>
            </a:r>
            <a:r>
              <a:rPr lang="en-US" sz="2200">
                <a:solidFill>
                  <a:srgbClr val="000000"/>
                </a:solidFill>
              </a:rPr>
              <a:t>the</a:t>
            </a:r>
            <a:r>
              <a:rPr b="0" i="0" lang="en-US" sz="2200" u="none" strike="noStrike">
                <a:solidFill>
                  <a:srgbClr val="000000"/>
                </a:solidFill>
              </a:rPr>
              <a:t> impact on </a:t>
            </a:r>
            <a:r>
              <a:rPr lang="en-US" sz="2200">
                <a:solidFill>
                  <a:srgbClr val="000000"/>
                </a:solidFill>
              </a:rPr>
              <a:t>someone’s</a:t>
            </a:r>
            <a:r>
              <a:rPr b="0" i="0" lang="en-US" sz="2200" u="none" strike="noStrike">
                <a:solidFill>
                  <a:srgbClr val="000000"/>
                </a:solidFill>
              </a:rPr>
              <a:t> health. </a:t>
            </a:r>
            <a:r>
              <a:rPr lang="en-US" sz="2200">
                <a:solidFill>
                  <a:srgbClr val="000000"/>
                </a:solidFill>
              </a:rPr>
              <a:t>O</a:t>
            </a:r>
            <a:r>
              <a:rPr b="0" i="0" lang="en-US" sz="2200" u="none" strike="noStrike">
                <a:solidFill>
                  <a:srgbClr val="000000"/>
                </a:solidFill>
              </a:rPr>
              <a:t>nly 90.325 deaths have been connected to extreme weather events in the 33 EEA member states between 1980 and 2017. </a:t>
            </a:r>
            <a:endParaRPr/>
          </a:p>
          <a:p>
            <a:pPr indent="-342900" lvl="0" marL="342900" rtl="0" algn="l">
              <a:lnSpc>
                <a:spcPct val="90000"/>
              </a:lnSpc>
              <a:spcBef>
                <a:spcPts val="1000"/>
              </a:spcBef>
              <a:spcAft>
                <a:spcPts val="0"/>
              </a:spcAft>
              <a:buClr>
                <a:srgbClr val="000000"/>
              </a:buClr>
              <a:buSzPts val="2200"/>
              <a:buFont typeface="Calibri"/>
              <a:buAutoNum type="arabicPeriod"/>
            </a:pPr>
            <a:r>
              <a:rPr b="1" lang="en-US" sz="2200">
                <a:solidFill>
                  <a:srgbClr val="000000"/>
                </a:solidFill>
              </a:rPr>
              <a:t>C</a:t>
            </a:r>
            <a:r>
              <a:rPr b="1" i="0" lang="en-US" sz="2200" u="none" strike="noStrike">
                <a:solidFill>
                  <a:srgbClr val="000000"/>
                </a:solidFill>
              </a:rPr>
              <a:t>hemicals</a:t>
            </a:r>
            <a:r>
              <a:rPr lang="en-US" sz="2200">
                <a:solidFill>
                  <a:srgbClr val="000000"/>
                </a:solidFill>
              </a:rPr>
              <a:t> are strongly acknowledges as a stressor, but</a:t>
            </a:r>
            <a:r>
              <a:rPr b="0" i="0" lang="en-US" sz="2200" u="none" strike="noStrike">
                <a:solidFill>
                  <a:srgbClr val="000000"/>
                </a:solidFill>
              </a:rPr>
              <a:t> data are unavailable, due to the complexity of matching specific chemical pollutants with definite disease fractions. </a:t>
            </a:r>
            <a:endParaRPr/>
          </a:p>
          <a:p>
            <a:pPr indent="0" lvl="0" marL="0" rtl="0" algn="r">
              <a:lnSpc>
                <a:spcPct val="90000"/>
              </a:lnSpc>
              <a:spcBef>
                <a:spcPts val="1000"/>
              </a:spcBef>
              <a:spcAft>
                <a:spcPts val="0"/>
              </a:spcAft>
              <a:buClr>
                <a:srgbClr val="000000"/>
              </a:buClr>
              <a:buSzPts val="1600"/>
              <a:buNone/>
            </a:pPr>
            <a:r>
              <a:rPr lang="en-US" sz="1600">
                <a:solidFill>
                  <a:srgbClr val="000000"/>
                </a:solidFill>
              </a:rPr>
              <a:t>Source: </a:t>
            </a:r>
            <a:r>
              <a:rPr lang="en-US" sz="1600" u="sng">
                <a:solidFill>
                  <a:srgbClr val="000000"/>
                </a:solidFill>
                <a:hlinkClick r:id="rId3">
                  <a:extLst>
                    <a:ext uri="{A12FA001-AC4F-418D-AE19-62706E023703}">
                      <ahyp:hlinkClr val="tx"/>
                    </a:ext>
                  </a:extLst>
                </a:hlinkClick>
              </a:rPr>
              <a:t>EEA, 2019</a:t>
            </a:r>
            <a:r>
              <a:rPr lang="en-US" sz="1600">
                <a:solidFill>
                  <a:srgbClr val="000000"/>
                </a:solidFill>
              </a:rPr>
              <a:t>, </a:t>
            </a:r>
            <a:r>
              <a:rPr lang="en-US" sz="1300" u="sng">
                <a:solidFill>
                  <a:schemeClr val="hlink"/>
                </a:solidFill>
                <a:hlinkClick r:id="rId4"/>
              </a:rPr>
              <a:t>https://www.eea.europa.eu/publications/healthy-environment-healthy-lives</a:t>
            </a:r>
            <a:endParaRPr sz="1300"/>
          </a:p>
          <a:p>
            <a:pPr indent="0" lvl="0" marL="0" rtl="0" algn="r">
              <a:lnSpc>
                <a:spcPct val="90000"/>
              </a:lnSpc>
              <a:spcBef>
                <a:spcPts val="1000"/>
              </a:spcBef>
              <a:spcAft>
                <a:spcPts val="0"/>
              </a:spcAft>
              <a:buClr>
                <a:srgbClr val="000000"/>
              </a:buClr>
              <a:buSzPts val="1600"/>
              <a:buNone/>
            </a:pPr>
            <a:r>
              <a:rPr b="0" i="0" lang="en-US" sz="1600" u="none" strike="noStrike">
                <a:solidFill>
                  <a:srgbClr val="000000"/>
                </a:solidFill>
                <a:latin typeface="Open Sans"/>
                <a:ea typeface="Open Sans"/>
                <a:cs typeface="Open Sans"/>
                <a:sym typeface="Open Sans"/>
              </a:rPr>
              <a:t>Adapted from </a:t>
            </a:r>
            <a:r>
              <a:rPr b="0" i="0" lang="en-US" sz="1600" u="sng" strike="noStrike">
                <a:solidFill>
                  <a:srgbClr val="000000"/>
                </a:solidFill>
                <a:latin typeface="Open Sans"/>
                <a:ea typeface="Open Sans"/>
                <a:cs typeface="Open Sans"/>
                <a:sym typeface="Open Sans"/>
                <a:hlinkClick r:id="rId5">
                  <a:extLst>
                    <a:ext uri="{A12FA001-AC4F-418D-AE19-62706E023703}">
                      <ahyp:hlinkClr val="tx"/>
                    </a:ext>
                  </a:extLst>
                </a:hlinkClick>
              </a:rPr>
              <a:t>Prüss-Ustün</a:t>
            </a:r>
            <a:r>
              <a:rPr b="0" i="0" lang="en-US" sz="1600" u="none" strike="noStrike">
                <a:solidFill>
                  <a:srgbClr val="000000"/>
                </a:solidFill>
                <a:latin typeface="Open Sans"/>
                <a:ea typeface="Open Sans"/>
                <a:cs typeface="Open Sans"/>
                <a:sym typeface="Open Sans"/>
              </a:rPr>
              <a:t> et al. (2016),</a:t>
            </a:r>
            <a:r>
              <a:rPr b="0" i="0" lang="en-US" sz="1300" u="none" strike="noStrike">
                <a:solidFill>
                  <a:srgbClr val="000000"/>
                </a:solidFill>
              </a:rPr>
              <a:t> </a:t>
            </a:r>
            <a:r>
              <a:rPr lang="en-US" sz="1300" u="sng">
                <a:solidFill>
                  <a:schemeClr val="hlink"/>
                </a:solidFill>
                <a:hlinkClick r:id="rId6"/>
              </a:rPr>
              <a:t>https://www.who.int/quantifying_ehimpacts/publications/preventing-disease/en/</a:t>
            </a:r>
            <a:r>
              <a:rPr b="0" i="0" lang="en-US" sz="1300" u="none" strike="noStrike">
                <a:solidFill>
                  <a:srgbClr val="000000"/>
                </a:solidFill>
              </a:rPr>
              <a:t> </a:t>
            </a:r>
            <a:endParaRPr/>
          </a:p>
          <a:p>
            <a:pPr indent="-165100" lvl="0" marL="34290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A threat to biodiversity</a:t>
            </a:r>
            <a:br>
              <a:rPr lang="en-US" sz="3600"/>
            </a:br>
            <a:r>
              <a:rPr b="1" i="1" lang="en-US" sz="2600"/>
              <a:t>flora and fauna are highly affected</a:t>
            </a:r>
            <a:endParaRPr/>
          </a:p>
        </p:txBody>
      </p:sp>
      <p:sp>
        <p:nvSpPr>
          <p:cNvPr id="187" name="Google Shape;187;p13"/>
          <p:cNvSpPr txBox="1"/>
          <p:nvPr>
            <p:ph idx="1" type="body"/>
          </p:nvPr>
        </p:nvSpPr>
        <p:spPr>
          <a:xfrm>
            <a:off x="838200" y="1825625"/>
            <a:ext cx="5999922" cy="4351338"/>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chemeClr val="dk1"/>
              </a:buClr>
              <a:buSzPct val="100000"/>
              <a:buChar char="•"/>
            </a:pPr>
            <a:r>
              <a:rPr lang="en-US"/>
              <a:t>Pollution also threatens biodiversity and ominously contributes to the mass extinction of species. </a:t>
            </a:r>
            <a:endParaRPr/>
          </a:p>
          <a:p>
            <a:pPr indent="-228600" lvl="0" marL="228600" rtl="0" algn="l">
              <a:lnSpc>
                <a:spcPct val="90000"/>
              </a:lnSpc>
              <a:spcBef>
                <a:spcPts val="1000"/>
              </a:spcBef>
              <a:spcAft>
                <a:spcPts val="0"/>
              </a:spcAft>
              <a:buClr>
                <a:schemeClr val="dk1"/>
              </a:buClr>
              <a:buSzPct val="100000"/>
              <a:buChar char="•"/>
            </a:pPr>
            <a:r>
              <a:rPr lang="en-US"/>
              <a:t>It is one of the five main drivers of biodiversity loss, along with changes in land and sea use, overexploitation of natural resources, climate change and invasive alien species.</a:t>
            </a:r>
            <a:endParaRPr/>
          </a:p>
          <a:p>
            <a:pPr indent="-228600" lvl="0" marL="228600" rtl="0" algn="l">
              <a:lnSpc>
                <a:spcPct val="90000"/>
              </a:lnSpc>
              <a:spcBef>
                <a:spcPts val="1000"/>
              </a:spcBef>
              <a:spcAft>
                <a:spcPts val="0"/>
              </a:spcAft>
              <a:buClr>
                <a:schemeClr val="dk1"/>
              </a:buClr>
              <a:buSzPct val="100000"/>
              <a:buChar char="•"/>
            </a:pPr>
            <a:r>
              <a:rPr lang="en-US"/>
              <a:t>Today pollution is threatening the survival of more than 1 million of the planet’s estimated 8 million plant and animal species. </a:t>
            </a:r>
            <a:endParaRPr/>
          </a:p>
          <a:p>
            <a:pPr indent="-77470" lvl="0" marL="228600" rtl="0" algn="l">
              <a:lnSpc>
                <a:spcPct val="90000"/>
              </a:lnSpc>
              <a:spcBef>
                <a:spcPts val="1000"/>
              </a:spcBef>
              <a:spcAft>
                <a:spcPts val="0"/>
              </a:spcAft>
              <a:buClr>
                <a:schemeClr val="dk1"/>
              </a:buClr>
              <a:buSzPct val="100000"/>
              <a:buNone/>
            </a:pPr>
            <a:r>
              <a:t/>
            </a:r>
            <a:endParaRPr/>
          </a:p>
          <a:p>
            <a:pPr indent="0" lvl="0" marL="0" rtl="0" algn="r">
              <a:lnSpc>
                <a:spcPct val="90000"/>
              </a:lnSpc>
              <a:spcBef>
                <a:spcPts val="1000"/>
              </a:spcBef>
              <a:spcAft>
                <a:spcPts val="0"/>
              </a:spcAft>
              <a:buClr>
                <a:schemeClr val="dk1"/>
              </a:buClr>
              <a:buSzPct val="100000"/>
              <a:buNone/>
            </a:pPr>
            <a:r>
              <a:rPr lang="en-US" sz="1800"/>
              <a:t>Source: </a:t>
            </a:r>
            <a:r>
              <a:rPr lang="en-US" sz="1800" u="sng">
                <a:solidFill>
                  <a:schemeClr val="hlink"/>
                </a:solidFill>
                <a:hlinkClick r:id="rId3"/>
              </a:rPr>
              <a:t>EU Zero pollution action plan</a:t>
            </a:r>
            <a:r>
              <a:rPr lang="en-US" sz="1800"/>
              <a:t>, </a:t>
            </a:r>
            <a:endParaRPr/>
          </a:p>
          <a:p>
            <a:pPr indent="0" lvl="0" marL="0" rtl="0" algn="r">
              <a:lnSpc>
                <a:spcPct val="90000"/>
              </a:lnSpc>
              <a:spcBef>
                <a:spcPts val="1000"/>
              </a:spcBef>
              <a:spcAft>
                <a:spcPts val="0"/>
              </a:spcAft>
              <a:buClr>
                <a:schemeClr val="dk1"/>
              </a:buClr>
              <a:buSzPct val="100000"/>
              <a:buNone/>
            </a:pPr>
            <a:r>
              <a:rPr lang="en-US" sz="1400" u="sng">
                <a:solidFill>
                  <a:schemeClr val="hlink"/>
                </a:solidFill>
                <a:hlinkClick r:id="rId4"/>
              </a:rPr>
              <a:t>https://ec.europa.eu/environment/pdf/zero-pollution-action-plan/communication_en.pdf</a:t>
            </a:r>
            <a:endParaRPr sz="1400"/>
          </a:p>
        </p:txBody>
      </p:sp>
      <p:pic>
        <p:nvPicPr>
          <p:cNvPr id="188" name="Google Shape;188;p13"/>
          <p:cNvPicPr preferRelativeResize="0"/>
          <p:nvPr/>
        </p:nvPicPr>
        <p:blipFill rotWithShape="1">
          <a:blip r:embed="rId5">
            <a:alphaModFix/>
          </a:blip>
          <a:srcRect b="0" l="18615" r="21767" t="17754"/>
          <a:stretch/>
        </p:blipFill>
        <p:spPr>
          <a:xfrm>
            <a:off x="7404651" y="1695642"/>
            <a:ext cx="4585253" cy="4213907"/>
          </a:xfrm>
          <a:prstGeom prst="rect">
            <a:avLst/>
          </a:prstGeom>
          <a:noFill/>
          <a:ln>
            <a:noFill/>
          </a:ln>
        </p:spPr>
      </p:pic>
      <p:sp>
        <p:nvSpPr>
          <p:cNvPr id="189" name="Google Shape;189;p13"/>
          <p:cNvSpPr txBox="1"/>
          <p:nvPr/>
        </p:nvSpPr>
        <p:spPr>
          <a:xfrm>
            <a:off x="8943560" y="5909549"/>
            <a:ext cx="314739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Vladimir Cech Jr., </a:t>
            </a:r>
            <a:r>
              <a:rPr b="0" i="0" lang="en-US" sz="1400" u="sng" cap="none" strike="noStrike">
                <a:solidFill>
                  <a:schemeClr val="dk1"/>
                </a:solidFill>
                <a:latin typeface="Calibri"/>
                <a:ea typeface="Calibri"/>
                <a:cs typeface="Calibri"/>
                <a:sym typeface="Calibri"/>
                <a:hlinkClick r:id="rId6">
                  <a:extLst>
                    <a:ext uri="{A12FA001-AC4F-418D-AE19-62706E023703}">
                      <ahyp:hlinkClr val="tx"/>
                    </a:ext>
                  </a:extLst>
                </a:hlinkClick>
              </a:rPr>
              <a:t>SIPA Contest</a:t>
            </a:r>
            <a:endParaRPr b="0" i="0" sz="1400" u="none" cap="none" strike="noStrike">
              <a:solidFill>
                <a:schemeClr val="dk1"/>
              </a:solidFill>
              <a:latin typeface="Calibri"/>
              <a:ea typeface="Calibri"/>
              <a:cs typeface="Calibri"/>
              <a:sym typeface="Calibri"/>
            </a:endParaRPr>
          </a:p>
        </p:txBody>
      </p:sp>
      <p:sp>
        <p:nvSpPr>
          <p:cNvPr id="190" name="Google Shape;190;p13"/>
          <p:cNvSpPr/>
          <p:nvPr/>
        </p:nvSpPr>
        <p:spPr>
          <a:xfrm rot="10800000">
            <a:off x="10140600" y="1479966"/>
            <a:ext cx="2051400" cy="431354"/>
          </a:xfrm>
          <a:prstGeom prst="rect">
            <a:avLst/>
          </a:prstGeom>
          <a:solidFill>
            <a:srgbClr val="92D050">
              <a:alpha val="7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91" name="Google Shape;191;p13"/>
          <p:cNvSpPr/>
          <p:nvPr/>
        </p:nvSpPr>
        <p:spPr>
          <a:xfrm rot="5400000">
            <a:off x="6377000" y="4895076"/>
            <a:ext cx="2055300" cy="589201"/>
          </a:xfrm>
          <a:prstGeom prst="rect">
            <a:avLst/>
          </a:prstGeom>
          <a:solidFill>
            <a:srgbClr val="11A197">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11A197"/>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14"/>
          <p:cNvPicPr preferRelativeResize="0"/>
          <p:nvPr/>
        </p:nvPicPr>
        <p:blipFill rotWithShape="1">
          <a:blip r:embed="rId3">
            <a:alphaModFix/>
          </a:blip>
          <a:srcRect b="0" l="0" r="50000" t="0"/>
          <a:stretch/>
        </p:blipFill>
        <p:spPr>
          <a:xfrm>
            <a:off x="7368208" y="1645658"/>
            <a:ext cx="4404691" cy="4305502"/>
          </a:xfrm>
          <a:prstGeom prst="rect">
            <a:avLst/>
          </a:prstGeom>
          <a:noFill/>
          <a:ln>
            <a:noFill/>
          </a:ln>
        </p:spPr>
      </p:pic>
      <p:sp>
        <p:nvSpPr>
          <p:cNvPr id="197" name="Google Shape;197;p14"/>
          <p:cNvSpPr txBox="1"/>
          <p:nvPr>
            <p:ph type="title"/>
          </p:nvPr>
        </p:nvSpPr>
        <p:spPr>
          <a:xfrm>
            <a:off x="838200" y="499262"/>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How do we get to zero pollution </a:t>
            </a:r>
            <a:endParaRPr sz="3600"/>
          </a:p>
        </p:txBody>
      </p:sp>
      <p:sp>
        <p:nvSpPr>
          <p:cNvPr id="198" name="Google Shape;198;p14"/>
          <p:cNvSpPr txBox="1"/>
          <p:nvPr>
            <p:ph idx="1" type="body"/>
          </p:nvPr>
        </p:nvSpPr>
        <p:spPr>
          <a:xfrm>
            <a:off x="849964" y="1666209"/>
            <a:ext cx="5792971" cy="4305502"/>
          </a:xfrm>
          <a:prstGeom prst="rect">
            <a:avLst/>
          </a:prstGeom>
          <a:noFill/>
          <a:ln>
            <a:noFill/>
          </a:ln>
        </p:spPr>
        <p:txBody>
          <a:bodyPr anchorCtr="0" anchor="t" bIns="45700" lIns="91425" spcFirstLastPara="1" rIns="91425" wrap="square" tIns="45700">
            <a:noAutofit/>
          </a:bodyPr>
          <a:lstStyle/>
          <a:p>
            <a:pPr indent="-228600" lvl="0" marL="228600" rtl="0" algn="l">
              <a:lnSpc>
                <a:spcPct val="100000"/>
              </a:lnSpc>
              <a:spcBef>
                <a:spcPts val="0"/>
              </a:spcBef>
              <a:spcAft>
                <a:spcPts val="0"/>
              </a:spcAft>
              <a:buClr>
                <a:schemeClr val="dk1"/>
              </a:buClr>
              <a:buSzPts val="2200"/>
              <a:buChar char="•"/>
            </a:pPr>
            <a:r>
              <a:rPr b="1" lang="en-US" sz="2200"/>
              <a:t>Legal Basis: </a:t>
            </a:r>
            <a:r>
              <a:rPr lang="en-US" sz="2400"/>
              <a:t>EU environmental law and policies.</a:t>
            </a:r>
            <a:endParaRPr/>
          </a:p>
          <a:p>
            <a:pPr indent="-228600" lvl="0" marL="228600" rtl="0" algn="l">
              <a:lnSpc>
                <a:spcPct val="100000"/>
              </a:lnSpc>
              <a:spcBef>
                <a:spcPts val="600"/>
              </a:spcBef>
              <a:spcAft>
                <a:spcPts val="0"/>
              </a:spcAft>
              <a:buClr>
                <a:schemeClr val="dk1"/>
              </a:buClr>
              <a:buSzPts val="2200"/>
              <a:buChar char="•"/>
            </a:pPr>
            <a:r>
              <a:rPr b="1" lang="en-US" sz="2200"/>
              <a:t>Framework: </a:t>
            </a:r>
            <a:r>
              <a:rPr b="1" lang="en-US" sz="2200" u="sng">
                <a:solidFill>
                  <a:schemeClr val="hlink"/>
                </a:solidFill>
                <a:hlinkClick r:id="rId4"/>
              </a:rPr>
              <a:t>Zero Pollution Action Plan</a:t>
            </a:r>
            <a:r>
              <a:rPr b="1" lang="en-US" sz="2200"/>
              <a:t>, </a:t>
            </a:r>
            <a:r>
              <a:rPr b="0" i="0" lang="en-US" sz="1600">
                <a:solidFill>
                  <a:srgbClr val="000000"/>
                </a:solidFill>
                <a:latin typeface="Arial"/>
                <a:ea typeface="Arial"/>
                <a:cs typeface="Arial"/>
                <a:sym typeface="Arial"/>
              </a:rPr>
              <a:t> </a:t>
            </a:r>
            <a:r>
              <a:rPr b="1" i="0" lang="en-US" sz="2200" u="sng">
                <a:solidFill>
                  <a:srgbClr val="004494"/>
                </a:solidFill>
                <a:hlinkClick r:id="rId5">
                  <a:extLst>
                    <a:ext uri="{A12FA001-AC4F-418D-AE19-62706E023703}">
                      <ahyp:hlinkClr val="tx"/>
                    </a:ext>
                  </a:extLst>
                </a:hlinkClick>
              </a:rPr>
              <a:t>Chemicals Strategy for Sustainability</a:t>
            </a:r>
            <a:r>
              <a:rPr b="1" lang="en-US" sz="2200"/>
              <a:t> </a:t>
            </a:r>
            <a:r>
              <a:rPr lang="en-US" sz="2200"/>
              <a:t>and any strategy/ programme/ action plan, related to the protection of the environment.</a:t>
            </a:r>
            <a:endParaRPr/>
          </a:p>
          <a:p>
            <a:pPr indent="-228600" lvl="0" marL="228600" rtl="0" algn="l">
              <a:lnSpc>
                <a:spcPct val="100000"/>
              </a:lnSpc>
              <a:spcBef>
                <a:spcPts val="600"/>
              </a:spcBef>
              <a:spcAft>
                <a:spcPts val="0"/>
              </a:spcAft>
              <a:buClr>
                <a:schemeClr val="dk1"/>
              </a:buClr>
              <a:buSzPts val="2200"/>
              <a:buChar char="•"/>
            </a:pPr>
            <a:r>
              <a:rPr b="1" lang="en-US" sz="2200"/>
              <a:t>EU Funding: </a:t>
            </a:r>
            <a:r>
              <a:rPr lang="en-US" sz="2200"/>
              <a:t>the</a:t>
            </a:r>
            <a:r>
              <a:rPr b="1" lang="en-US" sz="2200"/>
              <a:t> </a:t>
            </a:r>
            <a:r>
              <a:rPr b="1" lang="en-US" sz="2200" u="sng">
                <a:solidFill>
                  <a:srgbClr val="F49100"/>
                </a:solidFill>
                <a:hlinkClick r:id="rId6">
                  <a:extLst>
                    <a:ext uri="{A12FA001-AC4F-418D-AE19-62706E023703}">
                      <ahyp:hlinkClr val="tx"/>
                    </a:ext>
                  </a:extLst>
                </a:hlinkClick>
              </a:rPr>
              <a:t>2021-2027 multiannual financial framework </a:t>
            </a:r>
            <a:r>
              <a:rPr lang="en-US" sz="2200" u="sng">
                <a:solidFill>
                  <a:schemeClr val="hlink"/>
                </a:solidFill>
                <a:hlinkClick r:id="rId7"/>
              </a:rPr>
              <a:t>and</a:t>
            </a:r>
            <a:r>
              <a:rPr lang="en-US" sz="2200" u="sng">
                <a:solidFill>
                  <a:srgbClr val="F49100"/>
                </a:solidFill>
                <a:hlinkClick r:id="rId8">
                  <a:extLst>
                    <a:ext uri="{A12FA001-AC4F-418D-AE19-62706E023703}">
                      <ahyp:hlinkClr val="tx"/>
                    </a:ext>
                  </a:extLst>
                </a:hlinkClick>
              </a:rPr>
              <a:t> </a:t>
            </a:r>
            <a:r>
              <a:rPr b="1" lang="en-US" sz="2200" u="sng">
                <a:solidFill>
                  <a:srgbClr val="F49100"/>
                </a:solidFill>
                <a:hlinkClick r:id="rId9">
                  <a:extLst>
                    <a:ext uri="{A12FA001-AC4F-418D-AE19-62706E023703}">
                      <ahyp:hlinkClr val="tx"/>
                    </a:ext>
                  </a:extLst>
                </a:hlinkClick>
              </a:rPr>
              <a:t>NextGenerationEU</a:t>
            </a:r>
            <a:r>
              <a:rPr b="1" lang="en-US" sz="2200">
                <a:solidFill>
                  <a:srgbClr val="F49100"/>
                </a:solidFill>
              </a:rPr>
              <a:t>.</a:t>
            </a:r>
            <a:endParaRPr b="1" sz="2200">
              <a:solidFill>
                <a:srgbClr val="11A197"/>
              </a:solidFill>
            </a:endParaRPr>
          </a:p>
          <a:p>
            <a:pPr indent="-228600" lvl="0" marL="228600" rtl="0" algn="l">
              <a:lnSpc>
                <a:spcPct val="100000"/>
              </a:lnSpc>
              <a:spcBef>
                <a:spcPts val="600"/>
              </a:spcBef>
              <a:spcAft>
                <a:spcPts val="0"/>
              </a:spcAft>
              <a:buClr>
                <a:schemeClr val="dk1"/>
              </a:buClr>
              <a:buSzPts val="2200"/>
              <a:buChar char="•"/>
            </a:pPr>
            <a:r>
              <a:rPr b="1" lang="en-US" sz="2200"/>
              <a:t>Financing: </a:t>
            </a:r>
            <a:r>
              <a:rPr lang="en-US" sz="2200"/>
              <a:t>Private</a:t>
            </a:r>
            <a:r>
              <a:rPr b="1" lang="en-US" sz="2200"/>
              <a:t> </a:t>
            </a:r>
            <a:r>
              <a:rPr lang="en-US" sz="2200"/>
              <a:t>Investments.</a:t>
            </a:r>
            <a:endParaRPr/>
          </a:p>
          <a:p>
            <a:pPr indent="-228600" lvl="0" marL="228600" rtl="0" algn="l">
              <a:lnSpc>
                <a:spcPct val="100000"/>
              </a:lnSpc>
              <a:spcBef>
                <a:spcPts val="600"/>
              </a:spcBef>
              <a:spcAft>
                <a:spcPts val="0"/>
              </a:spcAft>
              <a:buClr>
                <a:schemeClr val="dk1"/>
              </a:buClr>
              <a:buSzPts val="2200"/>
              <a:buChar char="•"/>
            </a:pPr>
            <a:r>
              <a:rPr b="1" lang="en-US" sz="2200"/>
              <a:t>Enablers: </a:t>
            </a:r>
            <a:r>
              <a:rPr lang="en-US" sz="2200"/>
              <a:t>Research, innovation and technology on clean and circular economy.</a:t>
            </a:r>
            <a:endParaRPr/>
          </a:p>
        </p:txBody>
      </p:sp>
      <p:sp>
        <p:nvSpPr>
          <p:cNvPr id="199" name="Google Shape;199;p14"/>
          <p:cNvSpPr/>
          <p:nvPr/>
        </p:nvSpPr>
        <p:spPr>
          <a:xfrm rot="10800000">
            <a:off x="10140600" y="1429981"/>
            <a:ext cx="2051400" cy="431354"/>
          </a:xfrm>
          <a:prstGeom prst="rect">
            <a:avLst/>
          </a:prstGeom>
          <a:solidFill>
            <a:srgbClr val="11A197">
              <a:alpha val="4235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00" name="Google Shape;200;p14"/>
          <p:cNvSpPr/>
          <p:nvPr/>
        </p:nvSpPr>
        <p:spPr>
          <a:xfrm rot="5400000">
            <a:off x="6340558" y="4883000"/>
            <a:ext cx="2055300" cy="612343"/>
          </a:xfrm>
          <a:prstGeom prst="rect">
            <a:avLst/>
          </a:prstGeom>
          <a:solidFill>
            <a:srgbClr val="92D050">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01" name="Google Shape;201;p14"/>
          <p:cNvSpPr txBox="1"/>
          <p:nvPr/>
        </p:nvSpPr>
        <p:spPr>
          <a:xfrm>
            <a:off x="8110318" y="5930103"/>
            <a:ext cx="426582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European Commission, EU Green Week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5"/>
          <p:cNvSpPr txBox="1"/>
          <p:nvPr>
            <p:ph type="title"/>
          </p:nvPr>
        </p:nvSpPr>
        <p:spPr>
          <a:xfrm>
            <a:off x="838200" y="681037"/>
            <a:ext cx="10515600" cy="96054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Midterm targets</a:t>
            </a:r>
            <a:br>
              <a:rPr b="1" lang="en-US"/>
            </a:br>
            <a:r>
              <a:rPr b="1" i="1" lang="en-US" sz="2600"/>
              <a:t>To be achieved by 2030</a:t>
            </a:r>
            <a:endParaRPr/>
          </a:p>
        </p:txBody>
      </p:sp>
      <p:sp>
        <p:nvSpPr>
          <p:cNvPr id="207" name="Google Shape;207;p15"/>
          <p:cNvSpPr txBox="1"/>
          <p:nvPr>
            <p:ph idx="1" type="body"/>
          </p:nvPr>
        </p:nvSpPr>
        <p:spPr>
          <a:xfrm>
            <a:off x="1063487" y="1825625"/>
            <a:ext cx="10290313" cy="4071592"/>
          </a:xfrm>
          <a:prstGeom prst="rect">
            <a:avLst/>
          </a:prstGeom>
          <a:noFill/>
          <a:ln>
            <a:noFill/>
          </a:ln>
        </p:spPr>
        <p:txBody>
          <a:bodyPr anchorCtr="0" anchor="t" bIns="45700" lIns="91425" spcFirstLastPara="1" rIns="91425" wrap="square" tIns="45700">
            <a:normAutofit fontScale="92500"/>
          </a:bodyPr>
          <a:lstStyle/>
          <a:p>
            <a:pPr indent="-514350" lvl="0" marL="514350" rtl="0" algn="l">
              <a:lnSpc>
                <a:spcPct val="90000"/>
              </a:lnSpc>
              <a:spcBef>
                <a:spcPts val="0"/>
              </a:spcBef>
              <a:spcAft>
                <a:spcPts val="0"/>
              </a:spcAft>
              <a:buClr>
                <a:schemeClr val="dk1"/>
              </a:buClr>
              <a:buSzPct val="100000"/>
              <a:buFont typeface="Calibri"/>
              <a:buAutoNum type="arabicPeriod"/>
            </a:pPr>
            <a:r>
              <a:rPr lang="en-US" sz="2400"/>
              <a:t>Reduce the </a:t>
            </a:r>
            <a:r>
              <a:rPr b="1" lang="en-US" sz="2400">
                <a:solidFill>
                  <a:srgbClr val="11A197"/>
                </a:solidFill>
              </a:rPr>
              <a:t>health impacts</a:t>
            </a:r>
            <a:r>
              <a:rPr lang="en-US" sz="2400"/>
              <a:t> (premature deaths) of </a:t>
            </a:r>
            <a:r>
              <a:rPr b="1" lang="en-US" sz="2400">
                <a:solidFill>
                  <a:srgbClr val="11A197"/>
                </a:solidFill>
              </a:rPr>
              <a:t>air pollution </a:t>
            </a:r>
            <a:r>
              <a:rPr lang="en-US" sz="2400"/>
              <a:t>by more than 55%.</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2400"/>
              <a:t>Cut the share of people </a:t>
            </a:r>
            <a:r>
              <a:rPr b="1" lang="en-US" sz="2400">
                <a:solidFill>
                  <a:srgbClr val="11A197"/>
                </a:solidFill>
              </a:rPr>
              <a:t>chronically disturbed by transport noise </a:t>
            </a:r>
            <a:r>
              <a:rPr lang="en-US" sz="2400"/>
              <a:t>by 30%.</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2400"/>
              <a:t>Decrease the EU ecosystems where </a:t>
            </a:r>
            <a:r>
              <a:rPr b="1" lang="en-US" sz="2400">
                <a:solidFill>
                  <a:srgbClr val="11A197"/>
                </a:solidFill>
              </a:rPr>
              <a:t>air pollution threatens biodiversity </a:t>
            </a:r>
            <a:r>
              <a:rPr lang="en-US" sz="2400"/>
              <a:t>by 25%.</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2400"/>
              <a:t>Reduce </a:t>
            </a:r>
            <a:r>
              <a:rPr b="1" lang="en-US" sz="2400">
                <a:solidFill>
                  <a:srgbClr val="11A197"/>
                </a:solidFill>
              </a:rPr>
              <a:t>nutrient losses</a:t>
            </a:r>
            <a:r>
              <a:rPr lang="en-US" sz="2400"/>
              <a:t>, as well as the use of </a:t>
            </a:r>
            <a:r>
              <a:rPr b="1" lang="en-US" sz="2400">
                <a:solidFill>
                  <a:srgbClr val="11A197"/>
                </a:solidFill>
              </a:rPr>
              <a:t>chemical pesticides</a:t>
            </a:r>
            <a:r>
              <a:rPr lang="en-US" sz="2400"/>
              <a:t>, the use of the more </a:t>
            </a:r>
            <a:r>
              <a:rPr b="1" lang="en-US" sz="2400">
                <a:solidFill>
                  <a:srgbClr val="11A197"/>
                </a:solidFill>
              </a:rPr>
              <a:t>hazardous pesticides</a:t>
            </a:r>
            <a:r>
              <a:rPr lang="en-US" sz="2400"/>
              <a:t>, and the sale of </a:t>
            </a:r>
            <a:r>
              <a:rPr b="1" lang="en-US" sz="2400">
                <a:solidFill>
                  <a:srgbClr val="11A197"/>
                </a:solidFill>
              </a:rPr>
              <a:t>antimicrobials</a:t>
            </a:r>
            <a:r>
              <a:rPr lang="en-US" sz="2400"/>
              <a:t> for farmed animals and in aquaculture by 50%, in accordance with the Farm to Fork Strategy.</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2400"/>
              <a:t>Cut </a:t>
            </a:r>
            <a:r>
              <a:rPr b="1" lang="en-US" sz="2400">
                <a:solidFill>
                  <a:srgbClr val="11A197"/>
                </a:solidFill>
              </a:rPr>
              <a:t>plastic litter </a:t>
            </a:r>
            <a:r>
              <a:rPr lang="en-US" sz="2400"/>
              <a:t>at sea by 50% and </a:t>
            </a:r>
            <a:r>
              <a:rPr b="1" lang="en-US" sz="2400">
                <a:solidFill>
                  <a:srgbClr val="11A197"/>
                </a:solidFill>
              </a:rPr>
              <a:t>microplastics</a:t>
            </a:r>
            <a:r>
              <a:rPr lang="en-US" sz="2400"/>
              <a:t> released into the environment by 30%.</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en-US" sz="2400"/>
              <a:t>Reduce EU’s </a:t>
            </a:r>
            <a:r>
              <a:rPr b="1" lang="en-US" sz="2400">
                <a:solidFill>
                  <a:srgbClr val="11A197"/>
                </a:solidFill>
              </a:rPr>
              <a:t>total waste generation </a:t>
            </a:r>
            <a:r>
              <a:rPr lang="en-US" sz="2400"/>
              <a:t>significantly and cut </a:t>
            </a:r>
            <a:r>
              <a:rPr b="1" lang="en-US" sz="2400">
                <a:solidFill>
                  <a:srgbClr val="11A197"/>
                </a:solidFill>
              </a:rPr>
              <a:t>residual municipal waste</a:t>
            </a:r>
            <a:r>
              <a:rPr lang="en-US" sz="2400"/>
              <a:t> by 50%.</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6"/>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EU Environmental Law</a:t>
            </a:r>
            <a:br>
              <a:rPr lang="en-US"/>
            </a:br>
            <a:r>
              <a:rPr b="1" i="1" lang="en-US" sz="2600"/>
              <a:t>It is time to reverse the pyramid of action</a:t>
            </a:r>
            <a:endParaRPr/>
          </a:p>
        </p:txBody>
      </p:sp>
      <p:pic>
        <p:nvPicPr>
          <p:cNvPr id="213" name="Google Shape;213;p16"/>
          <p:cNvPicPr preferRelativeResize="0"/>
          <p:nvPr>
            <p:ph idx="1" type="body"/>
          </p:nvPr>
        </p:nvPicPr>
        <p:blipFill rotWithShape="1">
          <a:blip r:embed="rId3">
            <a:alphaModFix/>
          </a:blip>
          <a:srcRect b="12355" l="0" r="54330" t="14078"/>
          <a:stretch/>
        </p:blipFill>
        <p:spPr>
          <a:xfrm>
            <a:off x="695739" y="1563757"/>
            <a:ext cx="4489174" cy="4613206"/>
          </a:xfrm>
          <a:prstGeom prst="rect">
            <a:avLst/>
          </a:prstGeom>
          <a:noFill/>
          <a:ln>
            <a:noFill/>
          </a:ln>
        </p:spPr>
      </p:pic>
      <p:sp>
        <p:nvSpPr>
          <p:cNvPr id="214" name="Google Shape;214;p16"/>
          <p:cNvSpPr txBox="1"/>
          <p:nvPr>
            <p:ph idx="2" type="body"/>
          </p:nvPr>
        </p:nvSpPr>
        <p:spPr>
          <a:xfrm>
            <a:off x="5830956" y="1817188"/>
            <a:ext cx="5917096" cy="4613206"/>
          </a:xfrm>
          <a:prstGeom prst="rect">
            <a:avLst/>
          </a:prstGeom>
          <a:noFill/>
          <a:ln>
            <a:noFill/>
          </a:ln>
        </p:spPr>
        <p:txBody>
          <a:bodyPr anchorCtr="0" anchor="t" bIns="45700" lIns="91425" spcFirstLastPara="1" rIns="91425" wrap="square" tIns="45700">
            <a:normAutofit fontScale="70000" lnSpcReduction="20000"/>
          </a:bodyPr>
          <a:lstStyle/>
          <a:p>
            <a:pPr indent="-228600" lvl="0" marL="228600" rtl="0" algn="l">
              <a:lnSpc>
                <a:spcPct val="90000"/>
              </a:lnSpc>
              <a:spcBef>
                <a:spcPts val="0"/>
              </a:spcBef>
              <a:spcAft>
                <a:spcPts val="0"/>
              </a:spcAft>
              <a:buClr>
                <a:schemeClr val="dk1"/>
              </a:buClr>
              <a:buSzPct val="100000"/>
              <a:buChar char="•"/>
            </a:pPr>
            <a:r>
              <a:rPr lang="en-US" sz="3100"/>
              <a:t>Current EU Environmental law-making, prioritizes eliminating and remediating existing pollution.</a:t>
            </a:r>
            <a:endParaRPr/>
          </a:p>
          <a:p>
            <a:pPr indent="-228600" lvl="0" marL="228600" rtl="0" algn="l">
              <a:lnSpc>
                <a:spcPct val="90000"/>
              </a:lnSpc>
              <a:spcBef>
                <a:spcPts val="1000"/>
              </a:spcBef>
              <a:spcAft>
                <a:spcPts val="0"/>
              </a:spcAft>
              <a:buClr>
                <a:schemeClr val="dk1"/>
              </a:buClr>
              <a:buSzPct val="100000"/>
              <a:buChar char="•"/>
            </a:pPr>
            <a:r>
              <a:rPr lang="en-US" sz="3100"/>
              <a:t>Union law and policy should give more emphasis on the </a:t>
            </a:r>
            <a:r>
              <a:rPr b="1" lang="en-US" sz="3100">
                <a:solidFill>
                  <a:srgbClr val="002060"/>
                </a:solidFill>
              </a:rPr>
              <a:t>precautionary principle </a:t>
            </a:r>
            <a:r>
              <a:rPr lang="en-US" sz="3100"/>
              <a:t>and on taking </a:t>
            </a:r>
            <a:r>
              <a:rPr b="1" lang="en-US" sz="3100">
                <a:solidFill>
                  <a:srgbClr val="002060"/>
                </a:solidFill>
              </a:rPr>
              <a:t>preventive actions.</a:t>
            </a:r>
            <a:endParaRPr/>
          </a:p>
          <a:p>
            <a:pPr indent="-228600" lvl="0" marL="228600" rtl="0" algn="l">
              <a:lnSpc>
                <a:spcPct val="90000"/>
              </a:lnSpc>
              <a:spcBef>
                <a:spcPts val="1000"/>
              </a:spcBef>
              <a:spcAft>
                <a:spcPts val="0"/>
              </a:spcAft>
              <a:buClr>
                <a:srgbClr val="002060"/>
              </a:buClr>
              <a:buSzPct val="100000"/>
              <a:buChar char="•"/>
            </a:pPr>
            <a:r>
              <a:rPr b="1" lang="en-US" sz="3100">
                <a:solidFill>
                  <a:srgbClr val="002060"/>
                </a:solidFill>
              </a:rPr>
              <a:t>Minimising existing pollution </a:t>
            </a:r>
            <a:r>
              <a:rPr lang="en-US" sz="3100"/>
              <a:t>is the next available solution.</a:t>
            </a:r>
            <a:endParaRPr/>
          </a:p>
          <a:p>
            <a:pPr indent="-228600" lvl="0" marL="228600" rtl="0" algn="l">
              <a:lnSpc>
                <a:spcPct val="90000"/>
              </a:lnSpc>
              <a:spcBef>
                <a:spcPts val="1000"/>
              </a:spcBef>
              <a:spcAft>
                <a:spcPts val="0"/>
              </a:spcAft>
              <a:buClr>
                <a:schemeClr val="dk1"/>
              </a:buClr>
              <a:buSzPct val="100000"/>
              <a:buChar char="•"/>
            </a:pPr>
            <a:r>
              <a:rPr lang="en-US" sz="3100"/>
              <a:t>Rectifying environmental damage </a:t>
            </a:r>
            <a:r>
              <a:rPr b="1" lang="en-US" sz="3100">
                <a:solidFill>
                  <a:srgbClr val="002060"/>
                </a:solidFill>
              </a:rPr>
              <a:t>at source, </a:t>
            </a:r>
            <a:r>
              <a:rPr lang="en-US" sz="3100"/>
              <a:t>should be the last resort, and it should always be based on the </a:t>
            </a:r>
            <a:r>
              <a:rPr b="1" lang="en-US" sz="3100">
                <a:solidFill>
                  <a:srgbClr val="002060"/>
                </a:solidFill>
              </a:rPr>
              <a:t>polluter pays principle. </a:t>
            </a:r>
            <a:endParaRPr/>
          </a:p>
          <a:p>
            <a:pPr indent="-228600" lvl="0" marL="228600" rtl="0" algn="l">
              <a:lnSpc>
                <a:spcPct val="90000"/>
              </a:lnSpc>
              <a:spcBef>
                <a:spcPts val="1000"/>
              </a:spcBef>
              <a:spcAft>
                <a:spcPts val="0"/>
              </a:spcAft>
              <a:buClr>
                <a:srgbClr val="002060"/>
              </a:buClr>
              <a:buSzPct val="100000"/>
              <a:buChar char="•"/>
            </a:pPr>
            <a:r>
              <a:rPr b="1" lang="en-US" sz="3100">
                <a:solidFill>
                  <a:srgbClr val="002060"/>
                </a:solidFill>
              </a:rPr>
              <a:t>Transparency, accountability, reliability and participation </a:t>
            </a:r>
            <a:r>
              <a:rPr lang="en-US" sz="3100"/>
              <a:t>must be at the center of this process.</a:t>
            </a:r>
            <a:endParaRPr/>
          </a:p>
          <a:p>
            <a:pPr indent="0" lvl="0" marL="0" rtl="0" algn="r">
              <a:lnSpc>
                <a:spcPct val="90000"/>
              </a:lnSpc>
              <a:spcBef>
                <a:spcPts val="1000"/>
              </a:spcBef>
              <a:spcAft>
                <a:spcPts val="0"/>
              </a:spcAft>
              <a:buClr>
                <a:schemeClr val="dk1"/>
              </a:buClr>
              <a:buSzPct val="100000"/>
              <a:buNone/>
            </a:pPr>
            <a:r>
              <a:rPr lang="en-US" sz="2300"/>
              <a:t>Source: </a:t>
            </a:r>
            <a:r>
              <a:rPr lang="en-US" sz="2300" u="sng">
                <a:solidFill>
                  <a:schemeClr val="hlink"/>
                </a:solidFill>
                <a:hlinkClick r:id="rId4"/>
              </a:rPr>
              <a:t>EU Zero pollution action plan</a:t>
            </a:r>
            <a:r>
              <a:rPr lang="en-US" sz="2300"/>
              <a:t>, </a:t>
            </a:r>
            <a:endParaRPr/>
          </a:p>
          <a:p>
            <a:pPr indent="0" lvl="0" marL="0" rtl="0" algn="r">
              <a:lnSpc>
                <a:spcPct val="90000"/>
              </a:lnSpc>
              <a:spcBef>
                <a:spcPts val="1000"/>
              </a:spcBef>
              <a:spcAft>
                <a:spcPts val="0"/>
              </a:spcAft>
              <a:buClr>
                <a:schemeClr val="dk1"/>
              </a:buClr>
              <a:buSzPct val="100000"/>
              <a:buNone/>
            </a:pPr>
            <a:r>
              <a:rPr lang="en-US" sz="1600" u="sng">
                <a:solidFill>
                  <a:schemeClr val="hlink"/>
                </a:solidFill>
                <a:hlinkClick r:id="rId5"/>
              </a:rPr>
              <a:t>https://ec.europa.eu/environment/pdf/zero-pollution-action-plan/communication_en.pdf</a:t>
            </a:r>
            <a:endParaRPr sz="2300"/>
          </a:p>
          <a:p>
            <a:pPr indent="0" lvl="0" marL="0" rtl="0" algn="r">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17"/>
          <p:cNvSpPr txBox="1"/>
          <p:nvPr>
            <p:ph type="title"/>
          </p:nvPr>
        </p:nvSpPr>
        <p:spPr>
          <a:xfrm>
            <a:off x="838200" y="523701"/>
            <a:ext cx="10515600" cy="10930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Commission’s Flagship initiatives </a:t>
            </a:r>
            <a:br>
              <a:rPr b="1" lang="en-US"/>
            </a:br>
            <a:r>
              <a:rPr b="1" i="1" lang="en-US" sz="2600"/>
              <a:t>Part 1 </a:t>
            </a:r>
            <a:endParaRPr/>
          </a:p>
        </p:txBody>
      </p:sp>
      <p:sp>
        <p:nvSpPr>
          <p:cNvPr id="220" name="Google Shape;220;p17"/>
          <p:cNvSpPr txBox="1"/>
          <p:nvPr>
            <p:ph idx="1" type="body"/>
          </p:nvPr>
        </p:nvSpPr>
        <p:spPr>
          <a:xfrm>
            <a:off x="371060" y="1523998"/>
            <a:ext cx="11463131" cy="45587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00"/>
              <a:buNone/>
            </a:pPr>
            <a:r>
              <a:rPr b="1" lang="en-US" sz="2200"/>
              <a:t>1. Reducing health inequalities through zero pollution, </a:t>
            </a:r>
            <a:r>
              <a:rPr lang="en-US" sz="2200"/>
              <a:t>by including pollution monitoring and outlook data in the Cancer Inequalities Registry and the Atlas of Demography and by creating an Inequalities Register by 2024.</a:t>
            </a:r>
            <a:endParaRPr/>
          </a:p>
          <a:p>
            <a:pPr indent="0" lvl="0" marL="0" rtl="0" algn="l">
              <a:lnSpc>
                <a:spcPct val="90000"/>
              </a:lnSpc>
              <a:spcBef>
                <a:spcPts val="1000"/>
              </a:spcBef>
              <a:spcAft>
                <a:spcPts val="0"/>
              </a:spcAft>
              <a:buClr>
                <a:schemeClr val="dk1"/>
              </a:buClr>
              <a:buSzPts val="2200"/>
              <a:buNone/>
            </a:pPr>
            <a:r>
              <a:rPr b="1" lang="en-US" sz="2200"/>
              <a:t>2. Supporting urban zero pollution action, </a:t>
            </a:r>
            <a:r>
              <a:rPr lang="en-US" sz="2200"/>
              <a:t>by revising the Urban Mobility Package, the Covenant of Mayors, and the New European Bauhaus initiative, as part of the future Year of Greener Cities. </a:t>
            </a:r>
            <a:endParaRPr/>
          </a:p>
          <a:p>
            <a:pPr indent="0" lvl="0" marL="0" rtl="0" algn="l">
              <a:lnSpc>
                <a:spcPct val="90000"/>
              </a:lnSpc>
              <a:spcBef>
                <a:spcPts val="1000"/>
              </a:spcBef>
              <a:spcAft>
                <a:spcPts val="0"/>
              </a:spcAft>
              <a:buClr>
                <a:schemeClr val="dk1"/>
              </a:buClr>
              <a:buSzPts val="2200"/>
              <a:buNone/>
            </a:pPr>
            <a:r>
              <a:rPr b="1" lang="en-US" sz="2200"/>
              <a:t>3. Promoting zero pollution across regions, </a:t>
            </a:r>
            <a:r>
              <a:rPr lang="en-US" sz="2200"/>
              <a:t>by presenting a Scoreboard of EU regions’ green performance to measure the efforts of EU regions towards pollution-related targets.</a:t>
            </a:r>
            <a:endParaRPr/>
          </a:p>
          <a:p>
            <a:pPr indent="0" lvl="0" marL="0" rtl="0" algn="l">
              <a:lnSpc>
                <a:spcPct val="90000"/>
              </a:lnSpc>
              <a:spcBef>
                <a:spcPts val="1000"/>
              </a:spcBef>
              <a:spcAft>
                <a:spcPts val="0"/>
              </a:spcAft>
              <a:buClr>
                <a:schemeClr val="dk1"/>
              </a:buClr>
              <a:buSzPts val="2200"/>
              <a:buNone/>
            </a:pPr>
            <a:r>
              <a:rPr b="1" lang="en-US" sz="2200"/>
              <a:t>4. Facilitating zero pollution choices, </a:t>
            </a:r>
            <a:r>
              <a:rPr lang="en-US" sz="2200"/>
              <a:t>by encourage public and private sector operators to make “zero pollution pledges” and take action, to provide people with cleaner options.</a:t>
            </a:r>
            <a:endParaRPr/>
          </a:p>
          <a:p>
            <a:pPr indent="0" lvl="0" marL="0" rtl="0" algn="l">
              <a:lnSpc>
                <a:spcPct val="90000"/>
              </a:lnSpc>
              <a:spcBef>
                <a:spcPts val="1000"/>
              </a:spcBef>
              <a:spcAft>
                <a:spcPts val="0"/>
              </a:spcAft>
              <a:buClr>
                <a:schemeClr val="dk1"/>
              </a:buClr>
              <a:buSzPts val="2200"/>
              <a:buNone/>
            </a:pPr>
            <a:r>
              <a:rPr b="1" lang="en-US" sz="2200"/>
              <a:t>5. Enforcing zero pollution together, </a:t>
            </a:r>
            <a:r>
              <a:rPr lang="en-US" sz="2200"/>
              <a:t>by establishing collaboration between environmental and other authorities, to initiate and promote the exchange of best practices and encourage Member States to devise cross-sectorial compliance actions towards zero tolerance for pollution.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8"/>
          <p:cNvSpPr txBox="1"/>
          <p:nvPr>
            <p:ph type="title"/>
          </p:nvPr>
        </p:nvSpPr>
        <p:spPr>
          <a:xfrm>
            <a:off x="838200" y="523702"/>
            <a:ext cx="10515600" cy="109306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Commission’s Flagship initiatives </a:t>
            </a:r>
            <a:br>
              <a:rPr b="1" lang="en-US"/>
            </a:br>
            <a:r>
              <a:rPr b="1" i="1" lang="en-US" sz="2600"/>
              <a:t>Part 2</a:t>
            </a:r>
            <a:endParaRPr sz="2600"/>
          </a:p>
        </p:txBody>
      </p:sp>
      <p:sp>
        <p:nvSpPr>
          <p:cNvPr id="226" name="Google Shape;226;p18"/>
          <p:cNvSpPr txBox="1"/>
          <p:nvPr>
            <p:ph idx="1" type="body"/>
          </p:nvPr>
        </p:nvSpPr>
        <p:spPr>
          <a:xfrm>
            <a:off x="384313" y="1510749"/>
            <a:ext cx="11423374"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00"/>
              <a:buNone/>
            </a:pPr>
            <a:r>
              <a:rPr b="1" lang="en-US" sz="2200"/>
              <a:t>6. Showcasing zero pollution solutions for buildings</a:t>
            </a:r>
            <a:r>
              <a:rPr lang="en-US" sz="2200"/>
              <a:t>, by showcasing how building projects and the use of Local Digital Twins can contribute to zero pollution objectives, through the renovation wave strategy and New European Bauhaus initiative. </a:t>
            </a:r>
            <a:endParaRPr/>
          </a:p>
          <a:p>
            <a:pPr indent="0" lvl="0" marL="0" rtl="0" algn="l">
              <a:lnSpc>
                <a:spcPct val="90000"/>
              </a:lnSpc>
              <a:spcBef>
                <a:spcPts val="1000"/>
              </a:spcBef>
              <a:spcAft>
                <a:spcPts val="0"/>
              </a:spcAft>
              <a:buClr>
                <a:schemeClr val="dk1"/>
              </a:buClr>
              <a:buSzPts val="2200"/>
              <a:buNone/>
            </a:pPr>
            <a:r>
              <a:rPr b="1" lang="en-US" sz="2200"/>
              <a:t>7. Living Labs for green digital solutions and smart zero pollution, </a:t>
            </a:r>
            <a:r>
              <a:rPr lang="en-US" sz="2200"/>
              <a:t>to engage with regional and local authorities and other stakeholders and help develop local actions for green and digital transformation that contribute to the European Digital Green Coalition and the European Climate Pact. </a:t>
            </a:r>
            <a:endParaRPr/>
          </a:p>
          <a:p>
            <a:pPr indent="0" lvl="0" marL="0" rtl="0" algn="l">
              <a:lnSpc>
                <a:spcPct val="90000"/>
              </a:lnSpc>
              <a:spcBef>
                <a:spcPts val="1000"/>
              </a:spcBef>
              <a:spcAft>
                <a:spcPts val="0"/>
              </a:spcAft>
              <a:buClr>
                <a:schemeClr val="dk1"/>
              </a:buClr>
              <a:buSzPts val="2200"/>
              <a:buNone/>
            </a:pPr>
            <a:r>
              <a:rPr b="1" lang="en-US" sz="2200"/>
              <a:t>8. Minimising the EU’s external pollution footprint, </a:t>
            </a:r>
            <a:r>
              <a:rPr lang="en-US" sz="2200"/>
              <a:t>by promoting global zero pollution in relevant international fora and work with the EU Member States and stakeholders to significantly reduce the EU’s external pollution footprint. </a:t>
            </a:r>
            <a:endParaRPr/>
          </a:p>
          <a:p>
            <a:pPr indent="0" lvl="0" marL="0" rtl="0" algn="l">
              <a:lnSpc>
                <a:spcPct val="90000"/>
              </a:lnSpc>
              <a:spcBef>
                <a:spcPts val="1000"/>
              </a:spcBef>
              <a:spcAft>
                <a:spcPts val="0"/>
              </a:spcAft>
              <a:buClr>
                <a:schemeClr val="dk1"/>
              </a:buClr>
              <a:buSzPts val="2200"/>
              <a:buNone/>
            </a:pPr>
            <a:r>
              <a:rPr b="1" lang="en-US" sz="2200"/>
              <a:t>9. Consolidating the EU’s Knowledge Centres for Zero Pollution,</a:t>
            </a:r>
            <a:r>
              <a:rPr lang="en-US" sz="2200"/>
              <a:t> by uniting the roles of the European Environment Agency (EEA) and the Commission’s Joint Research Centre (JRC) as the EU’s Knowledge Centres of Excellence for Zero Pollution Monitoring and Outlook.</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9"/>
          <p:cNvSpPr txBox="1"/>
          <p:nvPr>
            <p:ph type="title"/>
          </p:nvPr>
        </p:nvSpPr>
        <p:spPr>
          <a:xfrm>
            <a:off x="838200" y="450936"/>
            <a:ext cx="10515600" cy="120558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sz="4000"/>
              <a:t>Cities at the epicenter</a:t>
            </a:r>
            <a:br>
              <a:rPr b="1" lang="en-US" sz="3600"/>
            </a:br>
            <a:r>
              <a:rPr b="1" i="1" lang="en-US" sz="2400">
                <a:latin typeface="Calibri"/>
                <a:ea typeface="Calibri"/>
                <a:cs typeface="Calibri"/>
                <a:sym typeface="Calibri"/>
              </a:rPr>
              <a:t>Cities and regions are at the forefront of applying pollution-relevant laws and initiatives</a:t>
            </a:r>
            <a:endParaRPr b="1" i="1" sz="2600"/>
          </a:p>
        </p:txBody>
      </p:sp>
      <p:sp>
        <p:nvSpPr>
          <p:cNvPr id="232" name="Google Shape;232;p19"/>
          <p:cNvSpPr txBox="1"/>
          <p:nvPr>
            <p:ph idx="1" type="body"/>
          </p:nvPr>
        </p:nvSpPr>
        <p:spPr>
          <a:xfrm>
            <a:off x="462170" y="1656522"/>
            <a:ext cx="11420060" cy="492244"/>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2200"/>
              <a:buNone/>
            </a:pPr>
            <a:r>
              <a:rPr b="0" lang="en-US" sz="2200"/>
              <a:t>This is why the Commission and the Committee of the Regions offer specifically designed solutions:</a:t>
            </a:r>
            <a:endParaRPr/>
          </a:p>
        </p:txBody>
      </p:sp>
      <p:sp>
        <p:nvSpPr>
          <p:cNvPr id="233" name="Google Shape;233;p19"/>
          <p:cNvSpPr txBox="1"/>
          <p:nvPr>
            <p:ph idx="2" type="body"/>
          </p:nvPr>
        </p:nvSpPr>
        <p:spPr>
          <a:xfrm>
            <a:off x="598694" y="2327332"/>
            <a:ext cx="5421107" cy="3684588"/>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en-US" sz="2200"/>
              <a:t>The </a:t>
            </a:r>
            <a:r>
              <a:rPr b="1" lang="en-US" sz="2200" u="sng">
                <a:solidFill>
                  <a:schemeClr val="hlink"/>
                </a:solidFill>
                <a:hlinkClick r:id="rId3"/>
              </a:rPr>
              <a:t>European Green Capital </a:t>
            </a:r>
            <a:r>
              <a:rPr lang="en-US" sz="2200"/>
              <a:t>and </a:t>
            </a:r>
            <a:r>
              <a:rPr b="1" lang="en-US" sz="2200" u="sng">
                <a:solidFill>
                  <a:schemeClr val="hlink"/>
                </a:solidFill>
                <a:hlinkClick r:id="rId4"/>
              </a:rPr>
              <a:t>Green Leaf networks</a:t>
            </a:r>
            <a:r>
              <a:rPr lang="en-US" sz="2200"/>
              <a:t>. </a:t>
            </a:r>
            <a:endParaRPr/>
          </a:p>
          <a:p>
            <a:pPr indent="-228600" lvl="0" marL="228600" rtl="0" algn="l">
              <a:lnSpc>
                <a:spcPct val="90000"/>
              </a:lnSpc>
              <a:spcBef>
                <a:spcPts val="1000"/>
              </a:spcBef>
              <a:spcAft>
                <a:spcPts val="0"/>
              </a:spcAft>
              <a:buClr>
                <a:schemeClr val="dk1"/>
              </a:buClr>
              <a:buSzPts val="2200"/>
              <a:buChar char="•"/>
            </a:pPr>
            <a:r>
              <a:rPr b="1" lang="en-US" sz="2200" u="sng">
                <a:solidFill>
                  <a:schemeClr val="hlink"/>
                </a:solidFill>
                <a:hlinkClick r:id="rId5"/>
              </a:rPr>
              <a:t>Green Deal Going Local</a:t>
            </a:r>
            <a:r>
              <a:rPr lang="en-US" sz="2200"/>
              <a:t>, that aims at placing cities and regions at the heart of the EU's transition towards climate neutrality.</a:t>
            </a:r>
            <a:endParaRPr/>
          </a:p>
          <a:p>
            <a:pPr indent="-228600" lvl="0" marL="228600" rtl="0" algn="l">
              <a:lnSpc>
                <a:spcPct val="90000"/>
              </a:lnSpc>
              <a:spcBef>
                <a:spcPts val="1000"/>
              </a:spcBef>
              <a:spcAft>
                <a:spcPts val="0"/>
              </a:spcAft>
              <a:buClr>
                <a:schemeClr val="dk1"/>
              </a:buClr>
              <a:buSzPts val="2200"/>
              <a:buChar char="•"/>
            </a:pPr>
            <a:r>
              <a:rPr lang="en-US" sz="2200"/>
              <a:t>By 2023, the </a:t>
            </a:r>
            <a:r>
              <a:rPr b="1" lang="en-US" sz="2200" u="sng">
                <a:solidFill>
                  <a:schemeClr val="hlink"/>
                </a:solidFill>
                <a:hlinkClick r:id="rId6"/>
              </a:rPr>
              <a:t>Living Lab </a:t>
            </a:r>
            <a:r>
              <a:rPr lang="en-US" sz="2200"/>
              <a:t>members  will develop recommendations for a climate and environment-friendly use of digital solutions to accelerate zero pollution efforts, with a particular focus on citizen engagement.</a:t>
            </a:r>
            <a:endParaRPr/>
          </a:p>
        </p:txBody>
      </p:sp>
      <p:sp>
        <p:nvSpPr>
          <p:cNvPr id="234" name="Google Shape;234;p19"/>
          <p:cNvSpPr txBox="1"/>
          <p:nvPr>
            <p:ph idx="4" type="body"/>
          </p:nvPr>
        </p:nvSpPr>
        <p:spPr>
          <a:xfrm>
            <a:off x="6172200" y="2327332"/>
            <a:ext cx="5557630" cy="3830413"/>
          </a:xfrm>
          <a:prstGeom prst="rect">
            <a:avLst/>
          </a:prstGeom>
          <a:noFill/>
          <a:ln>
            <a:noFill/>
          </a:ln>
        </p:spPr>
        <p:txBody>
          <a:bodyPr anchorCtr="0" anchor="t" bIns="45700" lIns="91425" spcFirstLastPara="1" rIns="91425" wrap="square" tIns="45700">
            <a:normAutofit fontScale="70000" lnSpcReduction="20000"/>
          </a:bodyPr>
          <a:lstStyle/>
          <a:p>
            <a:pPr indent="-228600" lvl="0" marL="228600" rtl="0" algn="l">
              <a:lnSpc>
                <a:spcPct val="90000"/>
              </a:lnSpc>
              <a:spcBef>
                <a:spcPts val="0"/>
              </a:spcBef>
              <a:spcAft>
                <a:spcPts val="0"/>
              </a:spcAft>
              <a:buClr>
                <a:schemeClr val="dk1"/>
              </a:buClr>
              <a:buSzPct val="100000"/>
              <a:buChar char="•"/>
            </a:pPr>
            <a:r>
              <a:rPr lang="en-US" sz="3100"/>
              <a:t>The </a:t>
            </a:r>
            <a:r>
              <a:rPr b="1" lang="en-US" sz="3100" u="sng">
                <a:solidFill>
                  <a:schemeClr val="hlink"/>
                </a:solidFill>
                <a:hlinkClick r:id="rId7"/>
              </a:rPr>
              <a:t>renovation wave </a:t>
            </a:r>
            <a:r>
              <a:rPr lang="en-US" sz="3100"/>
              <a:t>and the </a:t>
            </a:r>
            <a:r>
              <a:rPr b="1" lang="en-US" sz="3100" u="sng">
                <a:solidFill>
                  <a:schemeClr val="hlink"/>
                </a:solidFill>
                <a:hlinkClick r:id="rId8"/>
              </a:rPr>
              <a:t>New European Bauhaus</a:t>
            </a:r>
            <a:r>
              <a:rPr lang="en-US" sz="3100"/>
              <a:t> are here to facilitate the process of refurbishing old buildings and encourage green options for new constructions. </a:t>
            </a:r>
            <a:endParaRPr/>
          </a:p>
          <a:p>
            <a:pPr indent="-228600" lvl="0" marL="228600" rtl="0" algn="l">
              <a:lnSpc>
                <a:spcPct val="90000"/>
              </a:lnSpc>
              <a:spcBef>
                <a:spcPts val="1000"/>
              </a:spcBef>
              <a:spcAft>
                <a:spcPts val="0"/>
              </a:spcAft>
              <a:buClr>
                <a:schemeClr val="dk1"/>
              </a:buClr>
              <a:buSzPct val="100000"/>
              <a:buChar char="•"/>
            </a:pPr>
            <a:r>
              <a:rPr lang="en-US" sz="3100"/>
              <a:t>The </a:t>
            </a:r>
            <a:r>
              <a:rPr b="1" lang="en-US" sz="3100" u="sng">
                <a:solidFill>
                  <a:schemeClr val="hlink"/>
                </a:solidFill>
                <a:hlinkClick r:id="rId9"/>
              </a:rPr>
              <a:t>Green City Accord </a:t>
            </a:r>
            <a:r>
              <a:rPr lang="en-US" sz="3100"/>
              <a:t>aims to support local action on air, noise, water, nature and biodiversity, the circular economy and waste.</a:t>
            </a:r>
            <a:endParaRPr/>
          </a:p>
          <a:p>
            <a:pPr indent="-228600" lvl="0" marL="228600" rtl="0" algn="l">
              <a:lnSpc>
                <a:spcPct val="90000"/>
              </a:lnSpc>
              <a:spcBef>
                <a:spcPts val="1000"/>
              </a:spcBef>
              <a:spcAft>
                <a:spcPts val="0"/>
              </a:spcAft>
              <a:buClr>
                <a:schemeClr val="dk1"/>
              </a:buClr>
              <a:buSzPct val="100000"/>
              <a:buChar char="•"/>
            </a:pPr>
            <a:r>
              <a:rPr lang="en-US" sz="3100"/>
              <a:t>The proposed </a:t>
            </a:r>
            <a:r>
              <a:rPr b="1" lang="en-US" sz="3100" u="sng">
                <a:solidFill>
                  <a:schemeClr val="hlink"/>
                </a:solidFill>
                <a:hlinkClick r:id="rId10"/>
              </a:rPr>
              <a:t>Horizon Europe Cities Mission</a:t>
            </a:r>
            <a:r>
              <a:rPr lang="en-US" sz="3100"/>
              <a:t> will aligned with the zero pollution ambition and support 100 cities in their transition towards climate neutrality.</a:t>
            </a:r>
            <a:endParaRPr/>
          </a:p>
          <a:p>
            <a:pPr indent="-228600" lvl="0" marL="228600" rtl="0" algn="l">
              <a:lnSpc>
                <a:spcPct val="90000"/>
              </a:lnSpc>
              <a:spcBef>
                <a:spcPts val="1000"/>
              </a:spcBef>
              <a:spcAft>
                <a:spcPts val="0"/>
              </a:spcAft>
              <a:buClr>
                <a:schemeClr val="dk1"/>
              </a:buClr>
              <a:buSzPct val="100000"/>
              <a:buChar char="•"/>
            </a:pPr>
            <a:r>
              <a:rPr lang="en-US" sz="3100"/>
              <a:t>The </a:t>
            </a:r>
            <a:r>
              <a:rPr b="1" lang="en-US" sz="3100" u="sng">
                <a:solidFill>
                  <a:schemeClr val="hlink"/>
                </a:solidFill>
                <a:hlinkClick r:id="rId11"/>
              </a:rPr>
              <a:t>Zero Pollution Stakeholder Platform</a:t>
            </a:r>
            <a:r>
              <a:rPr b="1" lang="en-US" sz="3100"/>
              <a:t> </a:t>
            </a:r>
            <a:r>
              <a:rPr lang="en-US" sz="3100"/>
              <a:t>will help to achieve the zero pollution ambition.</a:t>
            </a:r>
            <a:endParaRPr/>
          </a:p>
          <a:p>
            <a:pPr indent="-10414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0"/>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And yet many cities struggle </a:t>
            </a:r>
            <a:br>
              <a:rPr b="1" i="1" lang="en-US" sz="4000"/>
            </a:br>
            <a:r>
              <a:rPr b="1" i="1" lang="en-US" sz="2600"/>
              <a:t>Local authorities can make a difference</a:t>
            </a:r>
            <a:endParaRPr sz="2600"/>
          </a:p>
        </p:txBody>
      </p:sp>
      <p:sp>
        <p:nvSpPr>
          <p:cNvPr id="240" name="Google Shape;240;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b="1" i="1" lang="en-US" sz="2400"/>
              <a:t>Every human activity has an environmental footprint</a:t>
            </a:r>
            <a:r>
              <a:rPr i="1" lang="en-US" sz="2400"/>
              <a:t>. This is why all European Green Deal areas are an integral part of the zero-pollution ambition. To that end, local authorities should:   </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Inform</a:t>
            </a:r>
            <a:r>
              <a:rPr lang="en-US" sz="2200"/>
              <a:t> citizens on every </a:t>
            </a:r>
            <a:r>
              <a:rPr b="1" lang="en-US" sz="2200">
                <a:solidFill>
                  <a:srgbClr val="11A197"/>
                </a:solidFill>
              </a:rPr>
              <a:t>environmentally friendly decision </a:t>
            </a:r>
            <a:r>
              <a:rPr lang="en-US" sz="2200"/>
              <a:t>they can possible make (waste management, electric cars, green energy, organic farming etc.);</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Include</a:t>
            </a:r>
            <a:r>
              <a:rPr lang="en-US" sz="2200"/>
              <a:t> citizens, NGO’s and other stakeholders in the decision-making process, by encouraging their participation to the </a:t>
            </a:r>
            <a:r>
              <a:rPr b="1" lang="en-US" sz="2200">
                <a:solidFill>
                  <a:srgbClr val="11A197"/>
                </a:solidFill>
              </a:rPr>
              <a:t>public consultation </a:t>
            </a:r>
            <a:r>
              <a:rPr lang="en-US" sz="2200"/>
              <a:t>processes;</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Engage </a:t>
            </a:r>
            <a:r>
              <a:rPr lang="en-US" sz="2200"/>
              <a:t>NGOs and stakeholders in actions that promote zero-pollution </a:t>
            </a:r>
            <a:r>
              <a:rPr b="1" lang="en-US" sz="2200">
                <a:solidFill>
                  <a:srgbClr val="11A197"/>
                </a:solidFill>
              </a:rPr>
              <a:t>products and services;</a:t>
            </a:r>
            <a:endParaRPr/>
          </a:p>
          <a:p>
            <a:pPr indent="-228600" lvl="0" marL="228600" rtl="0" algn="l">
              <a:lnSpc>
                <a:spcPct val="90000"/>
              </a:lnSpc>
              <a:spcBef>
                <a:spcPts val="1000"/>
              </a:spcBef>
              <a:spcAft>
                <a:spcPts val="0"/>
              </a:spcAft>
              <a:buClr>
                <a:srgbClr val="11A197"/>
              </a:buClr>
              <a:buSzPts val="2200"/>
              <a:buChar char="•"/>
            </a:pPr>
            <a:r>
              <a:rPr b="1" lang="en-US" sz="2200">
                <a:solidFill>
                  <a:srgbClr val="11A197"/>
                </a:solidFill>
              </a:rPr>
              <a:t>Enhance</a:t>
            </a:r>
            <a:r>
              <a:rPr lang="en-US" sz="2200"/>
              <a:t> their efforts by participating and promoting city-related </a:t>
            </a:r>
            <a:r>
              <a:rPr b="1" lang="en-US" sz="2200">
                <a:solidFill>
                  <a:srgbClr val="11A197"/>
                </a:solidFill>
              </a:rPr>
              <a:t>synergies and actions.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1"/>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2"/>
          <p:cNvSpPr/>
          <p:nvPr/>
        </p:nvSpPr>
        <p:spPr>
          <a:xfrm rot="10800000">
            <a:off x="6400797" y="1729530"/>
            <a:ext cx="5791200" cy="543755"/>
          </a:xfrm>
          <a:prstGeom prst="rect">
            <a:avLst/>
          </a:prstGeom>
          <a:solidFill>
            <a:srgbClr val="FFC000">
              <a:alpha val="4235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51" name="Google Shape;251;p22"/>
          <p:cNvSpPr/>
          <p:nvPr/>
        </p:nvSpPr>
        <p:spPr>
          <a:xfrm rot="10800000">
            <a:off x="-2" y="1729529"/>
            <a:ext cx="5626515" cy="543753"/>
          </a:xfrm>
          <a:prstGeom prst="rect">
            <a:avLst/>
          </a:prstGeom>
          <a:solidFill>
            <a:srgbClr val="44AD4E">
              <a:alpha val="5254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52" name="Google Shape;252;p22"/>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Upgrading municipal water systems</a:t>
            </a:r>
            <a:br>
              <a:rPr b="1" lang="en-US" sz="3600"/>
            </a:br>
            <a:r>
              <a:rPr b="1" i="1" lang="en-US" sz="2600"/>
              <a:t>Clean and safe water: a basic human need</a:t>
            </a:r>
            <a:endParaRPr/>
          </a:p>
        </p:txBody>
      </p:sp>
      <p:sp>
        <p:nvSpPr>
          <p:cNvPr id="253" name="Google Shape;253;p22"/>
          <p:cNvSpPr txBox="1"/>
          <p:nvPr>
            <p:ph idx="1" type="body"/>
          </p:nvPr>
        </p:nvSpPr>
        <p:spPr>
          <a:xfrm>
            <a:off x="858838" y="1681163"/>
            <a:ext cx="5160963" cy="543753"/>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a:t>An obligation under EU law</a:t>
            </a:r>
            <a:endParaRPr/>
          </a:p>
        </p:txBody>
      </p:sp>
      <p:sp>
        <p:nvSpPr>
          <p:cNvPr id="254" name="Google Shape;254;p22"/>
          <p:cNvSpPr txBox="1"/>
          <p:nvPr>
            <p:ph idx="2" type="body"/>
          </p:nvPr>
        </p:nvSpPr>
        <p:spPr>
          <a:xfrm>
            <a:off x="468727" y="2332797"/>
            <a:ext cx="5157787" cy="3684588"/>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8108"/>
              <a:buChar char="•"/>
            </a:pPr>
            <a:r>
              <a:rPr lang="en-US" sz="2400"/>
              <a:t>According to the </a:t>
            </a:r>
            <a:r>
              <a:rPr lang="en-US" sz="2400" u="sng">
                <a:solidFill>
                  <a:schemeClr val="hlink"/>
                </a:solidFill>
                <a:hlinkClick r:id="rId3"/>
              </a:rPr>
              <a:t>Drinking Water Directive</a:t>
            </a:r>
            <a:r>
              <a:rPr lang="en-US" sz="2400"/>
              <a:t>, Member States need to ensure that water intended for human consumption is wholesome and clean. </a:t>
            </a:r>
            <a:endParaRPr/>
          </a:p>
          <a:p>
            <a:pPr indent="-228600" lvl="0" marL="228600" rtl="0" algn="l">
              <a:lnSpc>
                <a:spcPct val="90000"/>
              </a:lnSpc>
              <a:spcBef>
                <a:spcPts val="1000"/>
              </a:spcBef>
              <a:spcAft>
                <a:spcPts val="0"/>
              </a:spcAft>
              <a:buClr>
                <a:schemeClr val="dk1"/>
              </a:buClr>
              <a:buSzPct val="108108"/>
              <a:buChar char="•"/>
            </a:pPr>
            <a:r>
              <a:rPr lang="en-US" sz="2400"/>
              <a:t>In many occasions, local authorities are responsible for water systems.</a:t>
            </a:r>
            <a:endParaRPr/>
          </a:p>
          <a:p>
            <a:pPr indent="-228600" lvl="0" marL="228600" rtl="0" algn="l">
              <a:lnSpc>
                <a:spcPct val="90000"/>
              </a:lnSpc>
              <a:spcBef>
                <a:spcPts val="1000"/>
              </a:spcBef>
              <a:spcAft>
                <a:spcPts val="0"/>
              </a:spcAft>
              <a:buClr>
                <a:schemeClr val="dk1"/>
              </a:buClr>
              <a:buSzPct val="108108"/>
              <a:buChar char="•"/>
            </a:pPr>
            <a:r>
              <a:rPr lang="en-US" sz="2400"/>
              <a:t>Improper water systems can threaten human health (inflow contamination, pipe material etc.), cause waste of recourses (leakages, unnecessary energy consumption) and more.</a:t>
            </a:r>
            <a:endParaRPr/>
          </a:p>
          <a:p>
            <a:pPr indent="0" lvl="0" marL="0" rtl="0" algn="l">
              <a:lnSpc>
                <a:spcPct val="90000"/>
              </a:lnSpc>
              <a:spcBef>
                <a:spcPts val="1000"/>
              </a:spcBef>
              <a:spcAft>
                <a:spcPts val="0"/>
              </a:spcAft>
              <a:buClr>
                <a:schemeClr val="dk1"/>
              </a:buClr>
              <a:buSzPct val="108108"/>
              <a:buNone/>
            </a:pPr>
            <a:r>
              <a:t/>
            </a:r>
            <a:endParaRPr/>
          </a:p>
          <a:p>
            <a:pPr indent="0" lvl="0" marL="0" rtl="0" algn="l">
              <a:lnSpc>
                <a:spcPct val="90000"/>
              </a:lnSpc>
              <a:spcBef>
                <a:spcPts val="1000"/>
              </a:spcBef>
              <a:spcAft>
                <a:spcPts val="0"/>
              </a:spcAft>
              <a:buClr>
                <a:schemeClr val="dk1"/>
              </a:buClr>
              <a:buSzPct val="108108"/>
              <a:buNone/>
            </a:pPr>
            <a:r>
              <a:t/>
            </a:r>
            <a:endParaRPr/>
          </a:p>
        </p:txBody>
      </p:sp>
      <p:sp>
        <p:nvSpPr>
          <p:cNvPr id="255" name="Google Shape;255;p22"/>
          <p:cNvSpPr txBox="1"/>
          <p:nvPr>
            <p:ph idx="3" type="body"/>
          </p:nvPr>
        </p:nvSpPr>
        <p:spPr>
          <a:xfrm>
            <a:off x="6965948" y="1681162"/>
            <a:ext cx="4232140" cy="543753"/>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a:t>Extra benefits for the citizens</a:t>
            </a:r>
            <a:endParaRPr/>
          </a:p>
        </p:txBody>
      </p:sp>
      <p:sp>
        <p:nvSpPr>
          <p:cNvPr id="256" name="Google Shape;256;p22"/>
          <p:cNvSpPr txBox="1"/>
          <p:nvPr>
            <p:ph idx="4" type="body"/>
          </p:nvPr>
        </p:nvSpPr>
        <p:spPr>
          <a:xfrm>
            <a:off x="6096000" y="2332797"/>
            <a:ext cx="5791199" cy="3856866"/>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400"/>
              <a:buChar char="•"/>
            </a:pPr>
            <a:r>
              <a:rPr lang="en-US" sz="2400"/>
              <a:t>Better controlled flow/ water pressure can lead to less consumption.</a:t>
            </a:r>
            <a:endParaRPr/>
          </a:p>
          <a:p>
            <a:pPr indent="-228600" lvl="0" marL="228600" rtl="0" algn="l">
              <a:lnSpc>
                <a:spcPct val="90000"/>
              </a:lnSpc>
              <a:spcBef>
                <a:spcPts val="1000"/>
              </a:spcBef>
              <a:spcAft>
                <a:spcPts val="0"/>
              </a:spcAft>
              <a:buClr>
                <a:schemeClr val="dk1"/>
              </a:buClr>
              <a:buSzPts val="2400"/>
              <a:buChar char="•"/>
            </a:pPr>
            <a:r>
              <a:rPr lang="en-US" sz="2400"/>
              <a:t> Less damages and quicker repairment, in case a damage occurs.</a:t>
            </a:r>
            <a:endParaRPr/>
          </a:p>
          <a:p>
            <a:pPr indent="-228600" lvl="0" marL="228600" rtl="0" algn="l">
              <a:lnSpc>
                <a:spcPct val="90000"/>
              </a:lnSpc>
              <a:spcBef>
                <a:spcPts val="1000"/>
              </a:spcBef>
              <a:spcAft>
                <a:spcPts val="0"/>
              </a:spcAft>
              <a:buClr>
                <a:schemeClr val="dk1"/>
              </a:buClr>
              <a:buSzPts val="2400"/>
              <a:buChar char="•"/>
            </a:pPr>
            <a:r>
              <a:rPr lang="en-US" sz="2400"/>
              <a:t>Reduction of cases of overcharges and water theft.</a:t>
            </a:r>
            <a:endParaRPr/>
          </a:p>
          <a:p>
            <a:pPr indent="-228600" lvl="0" marL="228600" rtl="0" algn="l">
              <a:lnSpc>
                <a:spcPct val="90000"/>
              </a:lnSpc>
              <a:spcBef>
                <a:spcPts val="1000"/>
              </a:spcBef>
              <a:spcAft>
                <a:spcPts val="0"/>
              </a:spcAft>
              <a:buClr>
                <a:schemeClr val="dk1"/>
              </a:buClr>
              <a:buSzPts val="2400"/>
              <a:buChar char="•"/>
            </a:pPr>
            <a:r>
              <a:rPr lang="en-US" sz="2400"/>
              <a:t>Reduction of Operation and Maintenance costs.</a:t>
            </a:r>
            <a:endParaRPr/>
          </a:p>
          <a:p>
            <a:pPr indent="-228600" lvl="0" marL="228600" rtl="0" algn="l">
              <a:lnSpc>
                <a:spcPct val="90000"/>
              </a:lnSpc>
              <a:spcBef>
                <a:spcPts val="1000"/>
              </a:spcBef>
              <a:spcAft>
                <a:spcPts val="0"/>
              </a:spcAft>
              <a:buClr>
                <a:schemeClr val="dk1"/>
              </a:buClr>
              <a:buSzPts val="2400"/>
              <a:buChar char="•"/>
            </a:pPr>
            <a:r>
              <a:rPr lang="en-US" sz="2400"/>
              <a:t>Increased system reliability, especially during extreme weather (heatwaves, droughts, sub-zero temperatures).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3"/>
          <p:cNvSpPr txBox="1"/>
          <p:nvPr>
            <p:ph type="title"/>
          </p:nvPr>
        </p:nvSpPr>
        <p:spPr>
          <a:xfrm>
            <a:off x="838199" y="523702"/>
            <a:ext cx="10515600" cy="78826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The Municipality of Lokroi</a:t>
            </a:r>
            <a:endParaRPr b="1" sz="3600"/>
          </a:p>
        </p:txBody>
      </p:sp>
      <p:sp>
        <p:nvSpPr>
          <p:cNvPr id="262" name="Google Shape;262;p23"/>
          <p:cNvSpPr txBox="1"/>
          <p:nvPr>
            <p:ph idx="1" type="body"/>
          </p:nvPr>
        </p:nvSpPr>
        <p:spPr>
          <a:xfrm>
            <a:off x="483704" y="1311966"/>
            <a:ext cx="11224591" cy="490330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en-US" sz="2200"/>
              <a:t>The Greek municipality consists of 14 villages and many more remote settlements.</a:t>
            </a:r>
            <a:endParaRPr/>
          </a:p>
          <a:p>
            <a:pPr indent="-228600" lvl="0" marL="228600" rtl="0" algn="l">
              <a:lnSpc>
                <a:spcPct val="90000"/>
              </a:lnSpc>
              <a:spcBef>
                <a:spcPts val="1000"/>
              </a:spcBef>
              <a:spcAft>
                <a:spcPts val="0"/>
              </a:spcAft>
              <a:buClr>
                <a:schemeClr val="dk1"/>
              </a:buClr>
              <a:buSzPts val="2200"/>
              <a:buChar char="•"/>
            </a:pPr>
            <a:r>
              <a:rPr lang="en-US" sz="2200"/>
              <a:t>Due to the lack of natural resources, the municipality relies for its water supply in pumping stations, through which tanks are filled for the water supply of the citizens. </a:t>
            </a:r>
            <a:endParaRPr/>
          </a:p>
          <a:p>
            <a:pPr indent="0" lvl="0" marL="0" rtl="0" algn="ctr">
              <a:lnSpc>
                <a:spcPct val="90000"/>
              </a:lnSpc>
              <a:spcBef>
                <a:spcPts val="1000"/>
              </a:spcBef>
              <a:spcAft>
                <a:spcPts val="0"/>
              </a:spcAft>
              <a:buClr>
                <a:schemeClr val="dk1"/>
              </a:buClr>
              <a:buSzPts val="2600"/>
              <a:buNone/>
            </a:pPr>
            <a:r>
              <a:rPr b="1" i="1" lang="en-US" sz="2600">
                <a:latin typeface="Calibri"/>
                <a:ea typeface="Calibri"/>
                <a:cs typeface="Calibri"/>
                <a:sym typeface="Calibri"/>
              </a:rPr>
              <a:t>The problem</a:t>
            </a:r>
            <a:endParaRPr/>
          </a:p>
          <a:p>
            <a:pPr indent="-228600" lvl="0" marL="228600" rtl="0" algn="l">
              <a:lnSpc>
                <a:spcPct val="90000"/>
              </a:lnSpc>
              <a:spcBef>
                <a:spcPts val="1000"/>
              </a:spcBef>
              <a:spcAft>
                <a:spcPts val="0"/>
              </a:spcAft>
              <a:buClr>
                <a:schemeClr val="dk1"/>
              </a:buClr>
              <a:buSzPts val="2200"/>
              <a:buChar char="•"/>
            </a:pPr>
            <a:r>
              <a:rPr lang="en-US" sz="2200"/>
              <a:t>A significant number of separate pumping stations and tanks are scattered throughout the area, thus increasing the cost of water supply for everyone in the municipality. </a:t>
            </a:r>
            <a:endParaRPr/>
          </a:p>
          <a:p>
            <a:pPr indent="-228600" lvl="0" marL="228600" rtl="0" algn="l">
              <a:lnSpc>
                <a:spcPct val="90000"/>
              </a:lnSpc>
              <a:spcBef>
                <a:spcPts val="1000"/>
              </a:spcBef>
              <a:spcAft>
                <a:spcPts val="0"/>
              </a:spcAft>
              <a:buClr>
                <a:schemeClr val="dk1"/>
              </a:buClr>
              <a:buSzPts val="2200"/>
              <a:buChar char="•"/>
            </a:pPr>
            <a:r>
              <a:rPr lang="en-US" sz="2200"/>
              <a:t>During the summer, pumping stations face electrical issues that the municipality is slow to realize, resulting to the citizens not having water, until the damage is repaired. The tanks empty faster in the summer months.</a:t>
            </a:r>
            <a:endParaRPr/>
          </a:p>
          <a:p>
            <a:pPr indent="-228600" lvl="0" marL="228600" rtl="0" algn="l">
              <a:lnSpc>
                <a:spcPct val="90000"/>
              </a:lnSpc>
              <a:spcBef>
                <a:spcPts val="1000"/>
              </a:spcBef>
              <a:spcAft>
                <a:spcPts val="0"/>
              </a:spcAft>
              <a:buClr>
                <a:schemeClr val="dk1"/>
              </a:buClr>
              <a:buSzPts val="2200"/>
              <a:buChar char="•"/>
            </a:pPr>
            <a:r>
              <a:rPr lang="en-US" sz="2200"/>
              <a:t>There is an estimated 59% water loss and an estimated 1m. € annual cost in electricity, related to the supply of water to the 20,000 inhabitants, corresponding to 2/3 of the total electricity consumption of the municipality.</a:t>
            </a:r>
            <a:endParaRPr/>
          </a:p>
          <a:p>
            <a:pPr indent="0" lvl="0" marL="0" rtl="0" algn="r">
              <a:lnSpc>
                <a:spcPct val="90000"/>
              </a:lnSpc>
              <a:spcBef>
                <a:spcPts val="1000"/>
              </a:spcBef>
              <a:spcAft>
                <a:spcPts val="0"/>
              </a:spcAft>
              <a:buClr>
                <a:schemeClr val="dk1"/>
              </a:buClr>
              <a:buSzPts val="1800"/>
              <a:buNone/>
            </a:pPr>
            <a:r>
              <a:rPr lang="en-US" sz="1800"/>
              <a:t>Source: EGD4CITIES, Interview with the Mayor, Mr A. Zekentes</a:t>
            </a:r>
            <a:endParaRPr sz="1800"/>
          </a:p>
          <a:p>
            <a:pPr indent="-76200" lvl="0" marL="228600" rtl="0" algn="l">
              <a:lnSpc>
                <a:spcPct val="90000"/>
              </a:lnSpc>
              <a:spcBef>
                <a:spcPts val="1000"/>
              </a:spcBef>
              <a:spcAft>
                <a:spcPts val="0"/>
              </a:spcAft>
              <a:buClr>
                <a:schemeClr val="dk1"/>
              </a:buClr>
              <a:buSzPts val="2400"/>
              <a:buNone/>
            </a:pPr>
            <a:r>
              <a:t/>
            </a:r>
            <a:endParaRPr sz="24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Telemetry can reduce energy and water waste</a:t>
            </a:r>
            <a:endParaRPr sz="3600"/>
          </a:p>
        </p:txBody>
      </p:sp>
      <p:sp>
        <p:nvSpPr>
          <p:cNvPr id="268" name="Google Shape;268;p24"/>
          <p:cNvSpPr txBox="1"/>
          <p:nvPr>
            <p:ph idx="1" type="body"/>
          </p:nvPr>
        </p:nvSpPr>
        <p:spPr>
          <a:xfrm>
            <a:off x="1129749" y="1945899"/>
            <a:ext cx="4714461" cy="367402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en-US" sz="2400"/>
              <a:t>Telemetric systems offer an opportunity to </a:t>
            </a:r>
            <a:r>
              <a:rPr b="1" lang="en-US" sz="2400">
                <a:solidFill>
                  <a:srgbClr val="024DA2"/>
                </a:solidFill>
              </a:rPr>
              <a:t>monitor remotely </a:t>
            </a:r>
            <a:r>
              <a:rPr lang="en-US" sz="2400"/>
              <a:t>the proper operation of pumping stations and the amount of water in the tanks. </a:t>
            </a:r>
            <a:endParaRPr/>
          </a:p>
          <a:p>
            <a:pPr indent="-228600" lvl="0" marL="228600" rtl="0" algn="l">
              <a:lnSpc>
                <a:spcPct val="90000"/>
              </a:lnSpc>
              <a:spcBef>
                <a:spcPts val="1000"/>
              </a:spcBef>
              <a:spcAft>
                <a:spcPts val="0"/>
              </a:spcAft>
              <a:buClr>
                <a:schemeClr val="dk1"/>
              </a:buClr>
              <a:buSzPts val="2400"/>
              <a:buChar char="•"/>
            </a:pPr>
            <a:r>
              <a:rPr lang="en-US" sz="2400"/>
              <a:t>The remote provision of information makes telemetry very useful for </a:t>
            </a:r>
            <a:r>
              <a:rPr b="1" lang="en-US" sz="2400">
                <a:solidFill>
                  <a:srgbClr val="024DA2"/>
                </a:solidFill>
              </a:rPr>
              <a:t>fragmented municipalities </a:t>
            </a:r>
            <a:r>
              <a:rPr lang="en-US" sz="2400"/>
              <a:t>with </a:t>
            </a:r>
            <a:r>
              <a:rPr b="1" lang="en-US" sz="2400">
                <a:solidFill>
                  <a:srgbClr val="024DA2"/>
                </a:solidFill>
              </a:rPr>
              <a:t>inaccessible areas.</a:t>
            </a:r>
            <a:endParaRPr/>
          </a:p>
          <a:p>
            <a:pPr indent="-76200" lvl="0" marL="228600" rtl="0" algn="l">
              <a:lnSpc>
                <a:spcPct val="90000"/>
              </a:lnSpc>
              <a:spcBef>
                <a:spcPts val="1000"/>
              </a:spcBef>
              <a:spcAft>
                <a:spcPts val="0"/>
              </a:spcAft>
              <a:buClr>
                <a:schemeClr val="dk1"/>
              </a:buClr>
              <a:buSzPts val="2400"/>
              <a:buNone/>
            </a:pPr>
            <a:r>
              <a:t/>
            </a:r>
            <a:endParaRPr sz="2400"/>
          </a:p>
        </p:txBody>
      </p:sp>
      <p:pic>
        <p:nvPicPr>
          <p:cNvPr id="269" name="Google Shape;269;p24"/>
          <p:cNvPicPr preferRelativeResize="0"/>
          <p:nvPr/>
        </p:nvPicPr>
        <p:blipFill rotWithShape="1">
          <a:blip r:embed="rId3">
            <a:alphaModFix/>
          </a:blip>
          <a:srcRect b="13108" l="0" r="0" t="22752"/>
          <a:stretch/>
        </p:blipFill>
        <p:spPr>
          <a:xfrm>
            <a:off x="7421217" y="1645657"/>
            <a:ext cx="4508366" cy="4337410"/>
          </a:xfrm>
          <a:prstGeom prst="rect">
            <a:avLst/>
          </a:prstGeom>
          <a:noFill/>
          <a:ln>
            <a:noFill/>
          </a:ln>
        </p:spPr>
      </p:pic>
      <p:sp>
        <p:nvSpPr>
          <p:cNvPr id="270" name="Google Shape;270;p24"/>
          <p:cNvSpPr/>
          <p:nvPr/>
        </p:nvSpPr>
        <p:spPr>
          <a:xfrm rot="10800000">
            <a:off x="10140600" y="1429981"/>
            <a:ext cx="2051400" cy="431354"/>
          </a:xfrm>
          <a:prstGeom prst="rect">
            <a:avLst/>
          </a:prstGeom>
          <a:solidFill>
            <a:srgbClr val="11A197">
              <a:alpha val="4235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1" name="Google Shape;271;p24"/>
          <p:cNvSpPr/>
          <p:nvPr/>
        </p:nvSpPr>
        <p:spPr>
          <a:xfrm rot="5400000">
            <a:off x="6424057" y="4888088"/>
            <a:ext cx="2055300" cy="612343"/>
          </a:xfrm>
          <a:prstGeom prst="rect">
            <a:avLst/>
          </a:prstGeom>
          <a:solidFill>
            <a:srgbClr val="002060">
              <a:alpha val="5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2" name="Google Shape;272;p24"/>
          <p:cNvSpPr txBox="1"/>
          <p:nvPr/>
        </p:nvSpPr>
        <p:spPr>
          <a:xfrm>
            <a:off x="8962455" y="5958805"/>
            <a:ext cx="329980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Photo by: </a:t>
            </a:r>
            <a:r>
              <a:rPr b="0" i="0" lang="en-US" sz="1400" u="sng" cap="none" strike="noStrike">
                <a:solidFill>
                  <a:srgbClr val="111111"/>
                </a:solidFill>
                <a:latin typeface="Arial"/>
                <a:ea typeface="Arial"/>
                <a:cs typeface="Arial"/>
                <a:sym typeface="Arial"/>
                <a:hlinkClick r:id="rId4">
                  <a:extLst>
                    <a:ext uri="{A12FA001-AC4F-418D-AE19-62706E023703}">
                      <ahyp:hlinkClr val="tx"/>
                    </a:ext>
                  </a:extLst>
                </a:hlinkClick>
              </a:rPr>
              <a:t>Silvan Schuppisser</a:t>
            </a:r>
            <a:r>
              <a:rPr b="0" i="0" lang="en-US" sz="1400" u="none" cap="none" strike="noStrike">
                <a:solidFill>
                  <a:schemeClr val="dk1"/>
                </a:solidFill>
                <a:latin typeface="Calibri"/>
                <a:ea typeface="Calibri"/>
                <a:cs typeface="Calibri"/>
                <a:sym typeface="Calibri"/>
              </a:rPr>
              <a:t>, Unsplash</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5"/>
          <p:cNvSpPr txBox="1"/>
          <p:nvPr>
            <p:ph type="title"/>
          </p:nvPr>
        </p:nvSpPr>
        <p:spPr>
          <a:xfrm>
            <a:off x="838199" y="465995"/>
            <a:ext cx="10515600" cy="91223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Expected Results </a:t>
            </a:r>
            <a:endParaRPr/>
          </a:p>
        </p:txBody>
      </p:sp>
      <p:sp>
        <p:nvSpPr>
          <p:cNvPr id="278" name="Google Shape;278;p25"/>
          <p:cNvSpPr txBox="1"/>
          <p:nvPr>
            <p:ph idx="1" type="body"/>
          </p:nvPr>
        </p:nvSpPr>
        <p:spPr>
          <a:xfrm>
            <a:off x="294969" y="1378226"/>
            <a:ext cx="11680722" cy="4798737"/>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sz="2600"/>
              <a:t>Help in locating and avoiding water interception/ theft, by recording the amount of water collected from the pumping station and comparing it with the amount that ends up in the respective tank, telemetry should. </a:t>
            </a:r>
            <a:endParaRPr/>
          </a:p>
          <a:p>
            <a:pPr indent="-228600" lvl="0" marL="228600" rtl="0" algn="l">
              <a:lnSpc>
                <a:spcPct val="90000"/>
              </a:lnSpc>
              <a:spcBef>
                <a:spcPts val="1000"/>
              </a:spcBef>
              <a:spcAft>
                <a:spcPts val="0"/>
              </a:spcAft>
              <a:buClr>
                <a:schemeClr val="dk1"/>
              </a:buClr>
              <a:buSzPct val="100000"/>
              <a:buChar char="•"/>
            </a:pPr>
            <a:r>
              <a:rPr lang="en-US" sz="2600"/>
              <a:t>Assist in the correction of “invisible” damages, which have a significant environmental and economic effects, as they lead to further, unnecessary operation of the system, waste of water and overconsumption of electricity. </a:t>
            </a:r>
            <a:endParaRPr/>
          </a:p>
          <a:p>
            <a:pPr indent="-228600" lvl="0" marL="228600" rtl="0" algn="l">
              <a:lnSpc>
                <a:spcPct val="90000"/>
              </a:lnSpc>
              <a:spcBef>
                <a:spcPts val="1000"/>
              </a:spcBef>
              <a:spcAft>
                <a:spcPts val="0"/>
              </a:spcAft>
              <a:buClr>
                <a:schemeClr val="dk1"/>
              </a:buClr>
              <a:buSzPct val="100000"/>
              <a:buChar char="•"/>
            </a:pPr>
            <a:r>
              <a:rPr lang="en-US" sz="2600"/>
              <a:t>Reduce over-pumping, which burdens the aquifer and leads to the pumping of low quality water.</a:t>
            </a:r>
            <a:endParaRPr/>
          </a:p>
          <a:p>
            <a:pPr indent="-228600" lvl="0" marL="228600" rtl="0" algn="l">
              <a:lnSpc>
                <a:spcPct val="90000"/>
              </a:lnSpc>
              <a:spcBef>
                <a:spcPts val="1000"/>
              </a:spcBef>
              <a:spcAft>
                <a:spcPts val="0"/>
              </a:spcAft>
              <a:buClr>
                <a:schemeClr val="dk1"/>
              </a:buClr>
              <a:buSzPct val="100000"/>
              <a:buChar char="•"/>
            </a:pPr>
            <a:r>
              <a:rPr lang="en-US" sz="2600"/>
              <a:t>Secure a smoother start and end of operation by changing the electrical panels at the pumping stations, that is expected to lead to energy savings of 15%, along with reduction of damages.</a:t>
            </a:r>
            <a:endParaRPr/>
          </a:p>
          <a:p>
            <a:pPr indent="-228600" lvl="0" marL="228600" rtl="0" algn="l">
              <a:lnSpc>
                <a:spcPct val="90000"/>
              </a:lnSpc>
              <a:spcBef>
                <a:spcPts val="1000"/>
              </a:spcBef>
              <a:spcAft>
                <a:spcPts val="0"/>
              </a:spcAft>
              <a:buClr>
                <a:schemeClr val="dk1"/>
              </a:buClr>
              <a:buSzPct val="100000"/>
              <a:buChar char="•"/>
            </a:pPr>
            <a:r>
              <a:rPr lang="en-US" sz="2600"/>
              <a:t>Money saved is expected to be used for the further improvement of the water supply system and/or other improvement projects of the municipality.</a:t>
            </a:r>
            <a:endParaRPr/>
          </a:p>
          <a:p>
            <a:pPr indent="0" lvl="0" marL="0" rtl="0" algn="r">
              <a:lnSpc>
                <a:spcPct val="90000"/>
              </a:lnSpc>
              <a:spcBef>
                <a:spcPts val="1000"/>
              </a:spcBef>
              <a:spcAft>
                <a:spcPts val="0"/>
              </a:spcAft>
              <a:buClr>
                <a:schemeClr val="dk1"/>
              </a:buClr>
              <a:buSzPct val="100000"/>
              <a:buNone/>
            </a:pPr>
            <a:r>
              <a:rPr lang="en-US" sz="1900"/>
              <a:t>Source: EGD4CITIES, Interview with the Mayor, Mr A. Zekentes</a:t>
            </a:r>
            <a:endParaRPr sz="1900"/>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6"/>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Additional materials </a:t>
            </a:r>
            <a:br>
              <a:rPr b="1" lang="en-US" cap="small"/>
            </a:br>
            <a:r>
              <a:rPr b="1" lang="en-US" cap="small"/>
              <a:t>and sources of information</a:t>
            </a:r>
            <a:endParaRPr b="1" cap="small"/>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7"/>
          <p:cNvSpPr txBox="1"/>
          <p:nvPr>
            <p:ph idx="1" type="body"/>
          </p:nvPr>
        </p:nvSpPr>
        <p:spPr>
          <a:xfrm>
            <a:off x="838200" y="1848678"/>
            <a:ext cx="10515600" cy="3995530"/>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l">
              <a:lnSpc>
                <a:spcPct val="90000"/>
              </a:lnSpc>
              <a:spcBef>
                <a:spcPts val="0"/>
              </a:spcBef>
              <a:spcAft>
                <a:spcPts val="0"/>
              </a:spcAft>
              <a:buClr>
                <a:schemeClr val="dk1"/>
              </a:buClr>
              <a:buSzPct val="100000"/>
              <a:buChar char="•"/>
            </a:pPr>
            <a:r>
              <a:rPr lang="en-US" sz="2000"/>
              <a:t>All policies for a healthy Europe, Improving citizens well-being, Policy Paper, Healthy Europe, 2020: </a:t>
            </a:r>
            <a:r>
              <a:rPr lang="en-US" sz="2000" u="sng">
                <a:solidFill>
                  <a:schemeClr val="hlink"/>
                </a:solidFill>
                <a:hlinkClick r:id="rId3"/>
              </a:rPr>
              <a:t>https://healthyeurope.eu/wp-content/uploads/2020-Environment-Policy-Paper-.pdf</a:t>
            </a:r>
            <a:r>
              <a:rPr lang="en-US" sz="2000"/>
              <a:t> </a:t>
            </a:r>
            <a:endParaRPr/>
          </a:p>
          <a:p>
            <a:pPr indent="-228600" lvl="0" marL="228600" rtl="0" algn="l">
              <a:lnSpc>
                <a:spcPct val="90000"/>
              </a:lnSpc>
              <a:spcBef>
                <a:spcPts val="1000"/>
              </a:spcBef>
              <a:spcAft>
                <a:spcPts val="0"/>
              </a:spcAft>
              <a:buClr>
                <a:schemeClr val="dk1"/>
              </a:buClr>
              <a:buSzPct val="100000"/>
              <a:buChar char="•"/>
            </a:pPr>
            <a:r>
              <a:rPr lang="en-US" sz="2200"/>
              <a:t>Civil Society Vision for a Zero Pollution Future, European Environmental Bureau, May 2021: </a:t>
            </a:r>
            <a:r>
              <a:rPr lang="en-US" sz="2200" u="sng">
                <a:solidFill>
                  <a:schemeClr val="hlink"/>
                </a:solidFill>
                <a:hlinkClick r:id="rId4"/>
              </a:rPr>
              <a:t>https://eeb.org/wp-content/uploads/2021/05/Civil-Society-Vision-for-a-Zero-Pollution-Future.pdf</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400"/>
              <a:t>Environmental health inequalities in Europe, Second assessment report, World Health Organization, 2019: </a:t>
            </a:r>
            <a:r>
              <a:rPr lang="en-US" sz="2400" u="sng">
                <a:solidFill>
                  <a:schemeClr val="hlink"/>
                </a:solidFill>
                <a:hlinkClick r:id="rId5"/>
              </a:rPr>
              <a:t>https://apps.who.int/iris/bitstream/handle/10665/325176/9789289054157-eng.pdf?sequence=1&amp;isAllowed=y</a:t>
            </a:r>
            <a:r>
              <a:rPr lang="en-US" sz="2400"/>
              <a:t> </a:t>
            </a:r>
            <a:endParaRPr sz="2200"/>
          </a:p>
          <a:p>
            <a:pPr indent="-228600" lvl="0" marL="228600" rtl="0" algn="l">
              <a:lnSpc>
                <a:spcPct val="90000"/>
              </a:lnSpc>
              <a:spcBef>
                <a:spcPts val="1000"/>
              </a:spcBef>
              <a:spcAft>
                <a:spcPts val="0"/>
              </a:spcAft>
              <a:buClr>
                <a:schemeClr val="dk1"/>
              </a:buClr>
              <a:buSzPct val="100000"/>
              <a:buChar char="•"/>
            </a:pPr>
            <a:r>
              <a:rPr lang="en-US" sz="2200"/>
              <a:t>EU Audiovisual services: zero-pollution ambition clips: </a:t>
            </a:r>
            <a:r>
              <a:rPr lang="en-US" sz="2200" u="sng">
                <a:solidFill>
                  <a:schemeClr val="hlink"/>
                </a:solidFill>
                <a:hlinkClick r:id="rId6"/>
              </a:rPr>
              <a:t>https://audiovisual.ec.europa.eu/en/search?kwgg=zero%20pollution%20ambition&amp;mediatype=VIDEO&amp;page=1</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200"/>
              <a:t>European Regional Development Fund, Good practices from our projects and beyond:  </a:t>
            </a:r>
            <a:r>
              <a:rPr lang="en-US" sz="2200" u="sng">
                <a:solidFill>
                  <a:schemeClr val="hlink"/>
                </a:solidFill>
                <a:hlinkClick r:id="rId7"/>
              </a:rPr>
              <a:t>https://www.interregeurope.eu/policylearning/good-practices/</a:t>
            </a:r>
            <a:r>
              <a:rPr lang="en-US" sz="2200"/>
              <a:t> </a:t>
            </a:r>
            <a:endParaRPr/>
          </a:p>
          <a:p>
            <a:pPr indent="-228600" lvl="0" marL="228600" rtl="0" algn="l">
              <a:lnSpc>
                <a:spcPct val="90000"/>
              </a:lnSpc>
              <a:spcBef>
                <a:spcPts val="1000"/>
              </a:spcBef>
              <a:spcAft>
                <a:spcPts val="0"/>
              </a:spcAft>
              <a:buClr>
                <a:schemeClr val="dk1"/>
              </a:buClr>
              <a:buSzPct val="100000"/>
              <a:buChar char="•"/>
            </a:pPr>
            <a:r>
              <a:rPr lang="en-US" sz="2200"/>
              <a:t>Green Deal Going Local, Members in Action, Best Practices: </a:t>
            </a:r>
            <a:r>
              <a:rPr lang="en-US" sz="2200" u="sng">
                <a:solidFill>
                  <a:schemeClr val="hlink"/>
                </a:solidFill>
                <a:hlinkClick r:id="rId8"/>
              </a:rPr>
              <a:t>https://cor.europa.eu/EN/regions/Pages/eir-map.aspx?view=stories&amp;type=greendeal</a:t>
            </a:r>
            <a:r>
              <a:rPr lang="en-US" sz="2200"/>
              <a:t> </a:t>
            </a:r>
            <a:endParaRPr/>
          </a:p>
          <a:p>
            <a:pPr indent="-99377" lvl="0" marL="228600" rtl="0" algn="l">
              <a:lnSpc>
                <a:spcPct val="90000"/>
              </a:lnSpc>
              <a:spcBef>
                <a:spcPts val="1000"/>
              </a:spcBef>
              <a:spcAft>
                <a:spcPts val="0"/>
              </a:spcAft>
              <a:buClr>
                <a:schemeClr val="dk1"/>
              </a:buClr>
              <a:buSzPct val="100000"/>
              <a:buNone/>
            </a:pPr>
            <a:r>
              <a:t/>
            </a:r>
            <a:endParaRPr sz="2200"/>
          </a:p>
        </p:txBody>
      </p:sp>
      <p:sp>
        <p:nvSpPr>
          <p:cNvPr id="289" name="Google Shape;289;p27"/>
          <p:cNvSpPr txBox="1"/>
          <p:nvPr>
            <p:ph type="title"/>
          </p:nvPr>
        </p:nvSpPr>
        <p:spPr>
          <a:xfrm>
            <a:off x="2701925" y="550866"/>
            <a:ext cx="6788150" cy="112553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cap="small"/>
              <a:t>Additional materials </a:t>
            </a:r>
            <a:br>
              <a:rPr b="1" lang="en-US" sz="3600" cap="small"/>
            </a:br>
            <a:r>
              <a:rPr b="1" lang="en-US" sz="3600" cap="small"/>
              <a:t>and sources of information</a:t>
            </a:r>
            <a:endParaRPr b="1" sz="3600" cap="small"/>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38200" y="507275"/>
            <a:ext cx="10515600" cy="72517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cap="small">
                <a:latin typeface="Calibri"/>
                <a:ea typeface="Calibri"/>
                <a:cs typeface="Calibri"/>
                <a:sym typeface="Calibri"/>
              </a:rPr>
              <a:t>Objectives of the training module</a:t>
            </a:r>
            <a:endParaRPr sz="3600">
              <a:latin typeface="Calibri"/>
              <a:ea typeface="Calibri"/>
              <a:cs typeface="Calibri"/>
              <a:sym typeface="Calibri"/>
            </a:endParaRPr>
          </a:p>
        </p:txBody>
      </p:sp>
      <p:sp>
        <p:nvSpPr>
          <p:cNvPr id="98" name="Google Shape;98;p3"/>
          <p:cNvSpPr txBox="1"/>
          <p:nvPr>
            <p:ph idx="1" type="body"/>
          </p:nvPr>
        </p:nvSpPr>
        <p:spPr>
          <a:xfrm>
            <a:off x="584752" y="1401556"/>
            <a:ext cx="11022496" cy="4694444"/>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0"/>
              </a:spcBef>
              <a:spcAft>
                <a:spcPts val="0"/>
              </a:spcAft>
              <a:buClr>
                <a:schemeClr val="dk1"/>
              </a:buClr>
              <a:buSzPct val="100000"/>
              <a:buNone/>
            </a:pPr>
            <a:r>
              <a:rPr lang="en-US" sz="2600"/>
              <a:t>This Module aims to provide Local Authorities’ and NGOs’ staff with:</a:t>
            </a:r>
            <a:endParaRPr/>
          </a:p>
          <a:p>
            <a:pPr indent="-228600" lvl="0" marL="228600" rtl="0" algn="l">
              <a:lnSpc>
                <a:spcPct val="90000"/>
              </a:lnSpc>
              <a:spcBef>
                <a:spcPts val="1000"/>
              </a:spcBef>
              <a:spcAft>
                <a:spcPts val="0"/>
              </a:spcAft>
              <a:buClr>
                <a:schemeClr val="dk1"/>
              </a:buClr>
              <a:buSzPct val="100000"/>
              <a:buChar char="•"/>
            </a:pPr>
            <a:r>
              <a:rPr lang="en-US" sz="2600"/>
              <a:t>An introduction to the most complex and multifaceted part of the European Green Deal, pollution, and an outline of its effects on human health and biodiversity </a:t>
            </a:r>
            <a:endParaRPr/>
          </a:p>
          <a:p>
            <a:pPr indent="-228600" lvl="0" marL="228600" rtl="0" algn="l">
              <a:lnSpc>
                <a:spcPct val="90000"/>
              </a:lnSpc>
              <a:spcBef>
                <a:spcPts val="1000"/>
              </a:spcBef>
              <a:spcAft>
                <a:spcPts val="0"/>
              </a:spcAft>
              <a:buClr>
                <a:schemeClr val="dk1"/>
              </a:buClr>
              <a:buSzPct val="100000"/>
              <a:buChar char="•"/>
            </a:pPr>
            <a:r>
              <a:rPr lang="en-US" sz="2600"/>
              <a:t>Basic knowledge of the Zero Pollution Action Plan, as proposed through the European Green Deal  </a:t>
            </a:r>
            <a:endParaRPr/>
          </a:p>
          <a:p>
            <a:pPr indent="-228600" lvl="0" marL="228600" rtl="0" algn="l">
              <a:lnSpc>
                <a:spcPct val="90000"/>
              </a:lnSpc>
              <a:spcBef>
                <a:spcPts val="1000"/>
              </a:spcBef>
              <a:spcAft>
                <a:spcPts val="0"/>
              </a:spcAft>
              <a:buClr>
                <a:schemeClr val="dk1"/>
              </a:buClr>
              <a:buSzPct val="100000"/>
              <a:buChar char="•"/>
            </a:pPr>
            <a:r>
              <a:rPr lang="en-US" sz="2600"/>
              <a:t>Solutions, suggested by the Commission and the Committee of the Regions, specifically designed for cities</a:t>
            </a:r>
            <a:endParaRPr/>
          </a:p>
          <a:p>
            <a:pPr indent="-228600" lvl="0" marL="228600" rtl="0" algn="l">
              <a:lnSpc>
                <a:spcPct val="90000"/>
              </a:lnSpc>
              <a:spcBef>
                <a:spcPts val="1000"/>
              </a:spcBef>
              <a:spcAft>
                <a:spcPts val="0"/>
              </a:spcAft>
              <a:buClr>
                <a:schemeClr val="dk1"/>
              </a:buClr>
              <a:buSzPct val="100000"/>
              <a:buChar char="•"/>
            </a:pPr>
            <a:r>
              <a:rPr lang="en-US" sz="2600"/>
              <a:t>Ways in which local authorities can contribute, apart from following EU and national law and policies, such as informing and engaging citizens, NGO’s and stakeholders</a:t>
            </a:r>
            <a:endParaRPr/>
          </a:p>
          <a:p>
            <a:pPr indent="-228600" lvl="0" marL="228600" rtl="0" algn="l">
              <a:lnSpc>
                <a:spcPct val="90000"/>
              </a:lnSpc>
              <a:spcBef>
                <a:spcPts val="1000"/>
              </a:spcBef>
              <a:spcAft>
                <a:spcPts val="0"/>
              </a:spcAft>
              <a:buClr>
                <a:schemeClr val="dk1"/>
              </a:buClr>
              <a:buSzPct val="100000"/>
              <a:buChar char="•"/>
            </a:pPr>
            <a:r>
              <a:rPr lang="en-US" sz="2600"/>
              <a:t>Relevant best practices and success stories that can be implemented on a local level</a:t>
            </a:r>
            <a:endParaRPr/>
          </a:p>
          <a:p>
            <a:pPr indent="-228600" lvl="0" marL="228600" rtl="0" algn="l">
              <a:lnSpc>
                <a:spcPct val="90000"/>
              </a:lnSpc>
              <a:spcBef>
                <a:spcPts val="1000"/>
              </a:spcBef>
              <a:spcAft>
                <a:spcPts val="0"/>
              </a:spcAft>
              <a:buClr>
                <a:schemeClr val="dk1"/>
              </a:buClr>
              <a:buSzPct val="100000"/>
              <a:buChar char="•"/>
            </a:pPr>
            <a:r>
              <a:rPr lang="en-US" sz="2600"/>
              <a:t>Extra material, for those who wish to obtain further and deeper knowledge  </a:t>
            </a:r>
            <a:endParaRPr/>
          </a:p>
          <a:p>
            <a:pPr indent="-87629" lvl="0" marL="228600" rtl="0" algn="l">
              <a:lnSpc>
                <a:spcPct val="90000"/>
              </a:lnSpc>
              <a:spcBef>
                <a:spcPts val="1000"/>
              </a:spcBef>
              <a:spcAft>
                <a:spcPts val="0"/>
              </a:spcAft>
              <a:buClr>
                <a:schemeClr val="dk1"/>
              </a:buClr>
              <a:buSzPct val="100000"/>
              <a:buNone/>
            </a:pPr>
            <a:r>
              <a:t/>
            </a:r>
            <a:endParaRPr sz="2400"/>
          </a:p>
          <a:p>
            <a:pPr indent="-87629" lvl="0" marL="228600" rtl="0" algn="l">
              <a:lnSpc>
                <a:spcPct val="90000"/>
              </a:lnSpc>
              <a:spcBef>
                <a:spcPts val="1000"/>
              </a:spcBef>
              <a:spcAft>
                <a:spcPts val="0"/>
              </a:spcAft>
              <a:buClr>
                <a:schemeClr val="dk1"/>
              </a:buClr>
              <a:buSzPct val="100000"/>
              <a:buNone/>
            </a:pPr>
            <a:r>
              <a:t/>
            </a:r>
            <a:endParaRPr sz="24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28"/>
          <p:cNvSpPr txBox="1"/>
          <p:nvPr>
            <p:ph type="title"/>
          </p:nvPr>
        </p:nvSpPr>
        <p:spPr>
          <a:xfrm>
            <a:off x="838200" y="523702"/>
            <a:ext cx="10515600" cy="920786"/>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3600"/>
              <a:buFont typeface="Calibri"/>
              <a:buNone/>
            </a:pPr>
            <a:r>
              <a:rPr b="1" i="0" lang="en-US" sz="3600" u="none" cap="small" strike="noStrike">
                <a:solidFill>
                  <a:schemeClr val="dk1"/>
                </a:solidFill>
                <a:latin typeface="Calibri"/>
                <a:ea typeface="Calibri"/>
                <a:cs typeface="Calibri"/>
                <a:sym typeface="Calibri"/>
              </a:rPr>
              <a:t>Literature</a:t>
            </a:r>
            <a:endParaRPr b="1" i="0" sz="3600" u="none" cap="small" strike="noStrike">
              <a:solidFill>
                <a:schemeClr val="dk1"/>
              </a:solidFill>
              <a:latin typeface="Calibri"/>
              <a:ea typeface="Calibri"/>
              <a:cs typeface="Calibri"/>
              <a:sym typeface="Calibri"/>
            </a:endParaRPr>
          </a:p>
        </p:txBody>
      </p:sp>
      <p:sp>
        <p:nvSpPr>
          <p:cNvPr id="295" name="Google Shape;295;p28"/>
          <p:cNvSpPr txBox="1"/>
          <p:nvPr>
            <p:ph idx="1" type="body"/>
          </p:nvPr>
        </p:nvSpPr>
        <p:spPr>
          <a:xfrm>
            <a:off x="838200" y="1444487"/>
            <a:ext cx="10515600" cy="4732476"/>
          </a:xfrm>
          <a:prstGeom prst="rect">
            <a:avLst/>
          </a:prstGeom>
          <a:noFill/>
          <a:ln>
            <a:noFill/>
          </a:ln>
        </p:spPr>
        <p:txBody>
          <a:bodyPr anchorCtr="0" anchor="t" bIns="45700" lIns="91425" spcFirstLastPara="1" rIns="91425" wrap="square" tIns="45700">
            <a:normAutofit fontScale="55000" lnSpcReduction="20000"/>
          </a:bodyPr>
          <a:lstStyle/>
          <a:p>
            <a:pPr indent="-228600" lvl="0" marL="228600" rtl="0" algn="l">
              <a:lnSpc>
                <a:spcPct val="90000"/>
              </a:lnSpc>
              <a:spcBef>
                <a:spcPts val="0"/>
              </a:spcBef>
              <a:spcAft>
                <a:spcPts val="0"/>
              </a:spcAft>
              <a:buClr>
                <a:schemeClr val="dk1"/>
              </a:buClr>
              <a:buSzPct val="100000"/>
              <a:buChar char="•"/>
            </a:pPr>
            <a:r>
              <a:rPr lang="en-US"/>
              <a:t>European Commission, (2020), </a:t>
            </a:r>
            <a:r>
              <a:rPr i="1" lang="en-US"/>
              <a:t>Chemicals Strategy for Sustainability, Towards a Toxic-Free Environment</a:t>
            </a:r>
            <a:r>
              <a:rPr lang="en-US"/>
              <a:t>, available at: </a:t>
            </a:r>
            <a:r>
              <a:rPr lang="en-US" u="sng">
                <a:solidFill>
                  <a:schemeClr val="hlink"/>
                </a:solidFill>
                <a:hlinkClick r:id="rId3"/>
              </a:rPr>
              <a:t>https://ec.europa.eu/environment/pdf/chemicals/2020/10/Strategy.pdf</a:t>
            </a:r>
            <a:r>
              <a:rPr lang="en-US"/>
              <a:t> </a:t>
            </a:r>
            <a:endParaRPr/>
          </a:p>
          <a:p>
            <a:pPr indent="-228600" lvl="0" marL="228600" rtl="0" algn="l">
              <a:lnSpc>
                <a:spcPct val="90000"/>
              </a:lnSpc>
              <a:spcBef>
                <a:spcPts val="1000"/>
              </a:spcBef>
              <a:spcAft>
                <a:spcPts val="0"/>
              </a:spcAft>
              <a:buClr>
                <a:schemeClr val="dk1"/>
              </a:buClr>
              <a:buSzPct val="100000"/>
              <a:buChar char="•"/>
            </a:pPr>
            <a:r>
              <a:rPr lang="en-US"/>
              <a:t>European Commission, (2021), </a:t>
            </a:r>
            <a:r>
              <a:rPr i="1" lang="en-US"/>
              <a:t>Pathway to a Healthy Planet for All EU Action Plan: 'Towards Zero Pollution for Air, Water and Soil’, </a:t>
            </a:r>
            <a:r>
              <a:rPr i="1" lang="en-US" u="sng">
                <a:solidFill>
                  <a:schemeClr val="hlink"/>
                </a:solidFill>
                <a:hlinkClick r:id="rId4"/>
              </a:rPr>
              <a:t>https://ec.europa.eu/environment/pdf/zero-pollution-action-plan/communication_en.pdf</a:t>
            </a:r>
            <a:r>
              <a:rPr lang="en-US"/>
              <a:t> </a:t>
            </a:r>
            <a:endParaRPr i="1"/>
          </a:p>
          <a:p>
            <a:pPr indent="-228600" lvl="0" marL="228600" rtl="0" algn="l">
              <a:lnSpc>
                <a:spcPct val="90000"/>
              </a:lnSpc>
              <a:spcBef>
                <a:spcPts val="1000"/>
              </a:spcBef>
              <a:spcAft>
                <a:spcPts val="0"/>
              </a:spcAft>
              <a:buClr>
                <a:schemeClr val="dk1"/>
              </a:buClr>
              <a:buSzPct val="100000"/>
              <a:buChar char="•"/>
            </a:pPr>
            <a:r>
              <a:rPr lang="en-US"/>
              <a:t>World Health Organization, Regional Office for Europe (2019), </a:t>
            </a:r>
            <a:r>
              <a:rPr i="1" lang="en-US"/>
              <a:t>Environmental health inequalities in Europe. Second assessment report</a:t>
            </a:r>
            <a:r>
              <a:rPr lang="en-US"/>
              <a:t>, Copenhagen, available at: </a:t>
            </a:r>
            <a:r>
              <a:rPr lang="en-US" u="sng">
                <a:solidFill>
                  <a:schemeClr val="hlink"/>
                </a:solidFill>
                <a:hlinkClick r:id="rId5"/>
              </a:rPr>
              <a:t>https://apps.who.int/iris/bitstream/handle/10665/325176/9789289054157-eng.pdf?sequence=1&amp;isAllowed=y</a:t>
            </a:r>
            <a:r>
              <a:rPr lang="en-US"/>
              <a:t> </a:t>
            </a:r>
            <a:endParaRPr/>
          </a:p>
          <a:p>
            <a:pPr indent="-228600" lvl="0" marL="228600" rtl="0" algn="l">
              <a:lnSpc>
                <a:spcPct val="90000"/>
              </a:lnSpc>
              <a:spcBef>
                <a:spcPts val="1000"/>
              </a:spcBef>
              <a:spcAft>
                <a:spcPts val="0"/>
              </a:spcAft>
              <a:buClr>
                <a:schemeClr val="dk1"/>
              </a:buClr>
              <a:buSzPct val="100000"/>
              <a:buChar char="•"/>
            </a:pPr>
            <a:r>
              <a:rPr lang="en-US"/>
              <a:t>Wiesmeth, H. (2021) “Chapter 16 - Market-oriented policy tools”, in Wiesmeth H. (ed), </a:t>
            </a:r>
            <a:r>
              <a:rPr i="1" lang="en-US"/>
              <a:t>Implementing the Circular Economy for Sustainable Development</a:t>
            </a:r>
            <a:r>
              <a:rPr lang="en-US"/>
              <a:t>, Elsevier, pp. 183-193, </a:t>
            </a:r>
            <a:r>
              <a:rPr lang="en-US" u="sng">
                <a:solidFill>
                  <a:schemeClr val="hlink"/>
                </a:solidFill>
                <a:hlinkClick r:id="rId6"/>
              </a:rPr>
              <a:t>https://doi.org/10.1016/B978-0-12-821798-6.00016-8</a:t>
            </a:r>
            <a:endParaRPr/>
          </a:p>
          <a:p>
            <a:pPr indent="-228600" lvl="0" marL="228600" rtl="0" algn="l">
              <a:lnSpc>
                <a:spcPct val="90000"/>
              </a:lnSpc>
              <a:spcBef>
                <a:spcPts val="1000"/>
              </a:spcBef>
              <a:spcAft>
                <a:spcPts val="0"/>
              </a:spcAft>
              <a:buClr>
                <a:schemeClr val="dk1"/>
              </a:buClr>
              <a:buSzPct val="100000"/>
              <a:buChar char="•"/>
            </a:pPr>
            <a:r>
              <a:rPr lang="en-US"/>
              <a:t>European Environmental Agency (22 September 2020), </a:t>
            </a:r>
            <a:r>
              <a:rPr i="1" lang="en-US"/>
              <a:t>Healthy Environment, Healthy Lives: How the Environment Influences Health and Wellbeing in Europe</a:t>
            </a:r>
            <a:r>
              <a:rPr lang="en-US"/>
              <a:t>, available at: </a:t>
            </a:r>
            <a:r>
              <a:rPr lang="en-US" u="sng">
                <a:solidFill>
                  <a:schemeClr val="hlink"/>
                </a:solidFill>
                <a:hlinkClick r:id="rId7"/>
              </a:rPr>
              <a:t>https://www.eaere.org/policy/other/new-eea-report-healthy-environment-healthy-lives-how-the-environment-influences-health-and-wellbeing-in-europe/</a:t>
            </a:r>
            <a:r>
              <a:rPr lang="en-US"/>
              <a:t>   </a:t>
            </a:r>
            <a:endParaRPr/>
          </a:p>
          <a:p>
            <a:pPr indent="-228600" lvl="0" marL="228600" rtl="0" algn="l">
              <a:lnSpc>
                <a:spcPct val="90000"/>
              </a:lnSpc>
              <a:spcBef>
                <a:spcPts val="1000"/>
              </a:spcBef>
              <a:spcAft>
                <a:spcPts val="0"/>
              </a:spcAft>
              <a:buClr>
                <a:schemeClr val="dk1"/>
              </a:buClr>
              <a:buSzPct val="100000"/>
              <a:buChar char="•"/>
            </a:pPr>
            <a:r>
              <a:rPr lang="en-US"/>
              <a:t>Prüss-Üstün, A., Wolf, J., Corvalán, C., Bos, F., &amp; Neira, M. (‎2016)‎. </a:t>
            </a:r>
            <a:r>
              <a:rPr i="1" lang="en-US"/>
              <a:t>Preventing disease through healthy environments: a global assessment of the burden of disease from environmental risks</a:t>
            </a:r>
            <a:r>
              <a:rPr lang="en-US"/>
              <a:t>. World Health Organization. </a:t>
            </a:r>
            <a:r>
              <a:rPr lang="en-US" u="sng">
                <a:solidFill>
                  <a:schemeClr val="hlink"/>
                </a:solidFill>
                <a:hlinkClick r:id="rId8"/>
              </a:rPr>
              <a:t>https://apps.who.int/iris/handle/10665/204585</a:t>
            </a:r>
            <a:r>
              <a:rPr lang="en-US"/>
              <a:t> </a:t>
            </a:r>
            <a:endParaRPr/>
          </a:p>
          <a:p>
            <a:pPr indent="-228600" lvl="0" marL="228600" rtl="0" algn="l">
              <a:lnSpc>
                <a:spcPct val="90000"/>
              </a:lnSpc>
              <a:spcBef>
                <a:spcPts val="1000"/>
              </a:spcBef>
              <a:spcAft>
                <a:spcPts val="0"/>
              </a:spcAft>
              <a:buClr>
                <a:srgbClr val="222222"/>
              </a:buClr>
              <a:buSzPct val="100000"/>
              <a:buChar char="•"/>
            </a:pPr>
            <a:r>
              <a:rPr b="0" i="0" lang="en-US">
                <a:solidFill>
                  <a:srgbClr val="222222"/>
                </a:solidFill>
              </a:rPr>
              <a:t>Ramaswami, A. (2018). Towards zero-pollution cities. </a:t>
            </a:r>
            <a:r>
              <a:rPr b="0" i="1" lang="en-US">
                <a:solidFill>
                  <a:srgbClr val="222222"/>
                </a:solidFill>
              </a:rPr>
              <a:t>Our Planet</a:t>
            </a:r>
            <a:r>
              <a:rPr b="0" i="0" lang="en-US">
                <a:solidFill>
                  <a:srgbClr val="222222"/>
                </a:solidFill>
              </a:rPr>
              <a:t>, </a:t>
            </a:r>
            <a:r>
              <a:rPr b="0" i="1" lang="en-US">
                <a:solidFill>
                  <a:srgbClr val="222222"/>
                </a:solidFill>
              </a:rPr>
              <a:t>2017</a:t>
            </a:r>
            <a:r>
              <a:rPr b="0" i="0" lang="en-US">
                <a:solidFill>
                  <a:srgbClr val="222222"/>
                </a:solidFill>
              </a:rPr>
              <a:t>(4), 44-45, available at: </a:t>
            </a:r>
            <a:r>
              <a:rPr b="0" i="0" lang="en-US" u="sng">
                <a:solidFill>
                  <a:srgbClr val="222222"/>
                </a:solidFill>
                <a:hlinkClick r:id="rId9">
                  <a:extLst>
                    <a:ext uri="{A12FA001-AC4F-418D-AE19-62706E023703}">
                      <ahyp:hlinkClr val="tx"/>
                    </a:ext>
                  </a:extLst>
                </a:hlinkClick>
              </a:rPr>
              <a:t>https://www.un-ilibrary.org/content/journals/15649016/2017/4/19</a:t>
            </a:r>
            <a:r>
              <a:rPr b="0" i="0" lang="en-US">
                <a:solidFill>
                  <a:srgbClr val="222222"/>
                </a:solidFill>
              </a:rPr>
              <a:t> </a:t>
            </a:r>
            <a:endParaRPr/>
          </a:p>
          <a:p>
            <a:pPr indent="-228600" lvl="0" marL="228600" rtl="0" algn="l">
              <a:lnSpc>
                <a:spcPct val="90000"/>
              </a:lnSpc>
              <a:spcBef>
                <a:spcPts val="1000"/>
              </a:spcBef>
              <a:spcAft>
                <a:spcPts val="0"/>
              </a:spcAft>
              <a:buClr>
                <a:schemeClr val="dk1"/>
              </a:buClr>
              <a:buSzPct val="100000"/>
              <a:buChar char="•"/>
            </a:pPr>
            <a:r>
              <a:rPr lang="en-US"/>
              <a:t>Karanasiou, A., Viana, M., Querol, X., Moreno, T., &amp; de Leeuw, F. (2014). Assessment of personal exposure to particulate air pollution during commuting in European cities—Recommendations and policy implications. Science of the Total Environment, 490, 785-797, available at: </a:t>
            </a:r>
            <a:r>
              <a:rPr lang="en-US" u="sng">
                <a:solidFill>
                  <a:schemeClr val="hlink"/>
                </a:solidFill>
                <a:hlinkClick r:id="rId10"/>
              </a:rPr>
              <a:t>https://www.sciencedirect.com/science/article/abs/pii/S004896971400713X</a:t>
            </a:r>
            <a:r>
              <a:rPr lang="en-US"/>
              <a:t> </a:t>
            </a:r>
            <a:endParaRPr/>
          </a:p>
          <a:p>
            <a:pPr indent="-228600" lvl="0" marL="228600" rtl="0" algn="l">
              <a:lnSpc>
                <a:spcPct val="90000"/>
              </a:lnSpc>
              <a:spcBef>
                <a:spcPts val="1000"/>
              </a:spcBef>
              <a:spcAft>
                <a:spcPts val="0"/>
              </a:spcAft>
              <a:buClr>
                <a:schemeClr val="dk1"/>
              </a:buClr>
              <a:buSzPct val="100000"/>
              <a:buChar char="•"/>
            </a:pPr>
            <a:r>
              <a:rPr lang="en-US"/>
              <a:t>Pinna, F., Masala, F., &amp; Garau, C. (2017). Urban policies and mobility trends in Italian smart cities. Sustainability, 9(4), 494, available at: </a:t>
            </a:r>
            <a:r>
              <a:rPr lang="en-US" u="sng">
                <a:solidFill>
                  <a:schemeClr val="hlink"/>
                </a:solidFill>
                <a:hlinkClick r:id="rId11"/>
              </a:rPr>
              <a:t>https://www.mdpi.com/2071-1050/9/4/494</a:t>
            </a:r>
            <a:r>
              <a:rPr lang="en-US"/>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29"/>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0"/>
          <p:cNvSpPr txBox="1"/>
          <p:nvPr>
            <p:ph idx="1" type="body"/>
          </p:nvPr>
        </p:nvSpPr>
        <p:spPr>
          <a:xfrm>
            <a:off x="120926" y="571500"/>
            <a:ext cx="11658599" cy="5715000"/>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000"/>
              <a:buFont typeface="Calibri"/>
              <a:buAutoNum type="arabicPeriod"/>
            </a:pPr>
            <a:r>
              <a:rPr b="1" lang="en-US" sz="2000"/>
              <a:t>The zero-pollution ambition is:</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Focusing on protecting the environment and biodiversity </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Explicitly prioritizing human health  </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Connected to any action related to the protection of the environment</a:t>
            </a:r>
            <a:endParaRPr/>
          </a:p>
          <a:p>
            <a:pPr indent="0" lvl="1" marL="457200" rtl="0" algn="l">
              <a:lnSpc>
                <a:spcPct val="90000"/>
              </a:lnSpc>
              <a:spcBef>
                <a:spcPts val="500"/>
              </a:spcBef>
              <a:spcAft>
                <a:spcPts val="0"/>
              </a:spcAft>
              <a:buClr>
                <a:schemeClr val="dk1"/>
              </a:buClr>
              <a:buSzPts val="1000"/>
              <a:buNone/>
            </a:pPr>
            <a:r>
              <a:t/>
            </a:r>
            <a:endParaRPr sz="1000"/>
          </a:p>
          <a:p>
            <a:pPr indent="-342900" lvl="0" marL="342900" rtl="0" algn="l">
              <a:lnSpc>
                <a:spcPct val="90000"/>
              </a:lnSpc>
              <a:spcBef>
                <a:spcPts val="1000"/>
              </a:spcBef>
              <a:spcAft>
                <a:spcPts val="0"/>
              </a:spcAft>
              <a:buClr>
                <a:schemeClr val="dk1"/>
              </a:buClr>
              <a:buSzPts val="2000"/>
              <a:buFont typeface="Calibri"/>
              <a:buAutoNum type="arabicPeriod"/>
            </a:pPr>
            <a:r>
              <a:rPr b="1" lang="en-US" sz="2000"/>
              <a:t>Which of the following is part of the Commission’s flagship initiatives, promoted to achieve the zero pollution ambition action plan:</a:t>
            </a:r>
            <a:endParaRPr/>
          </a:p>
          <a:p>
            <a:pPr indent="-342900" lvl="1" marL="800100" rtl="0" algn="l">
              <a:lnSpc>
                <a:spcPct val="90000"/>
              </a:lnSpc>
              <a:spcBef>
                <a:spcPts val="500"/>
              </a:spcBef>
              <a:spcAft>
                <a:spcPts val="0"/>
              </a:spcAft>
              <a:buClr>
                <a:schemeClr val="dk1"/>
              </a:buClr>
              <a:buSzPts val="2000"/>
              <a:buFont typeface="Calibri"/>
              <a:buAutoNum type="alphaLcParenR"/>
            </a:pPr>
            <a:r>
              <a:rPr lang="en-US" sz="2000"/>
              <a:t>Supporting urban zero pollution action</a:t>
            </a:r>
            <a:endParaRPr/>
          </a:p>
          <a:p>
            <a:pPr indent="-342900" lvl="1" marL="800100" rtl="0" algn="l">
              <a:lnSpc>
                <a:spcPct val="90000"/>
              </a:lnSpc>
              <a:spcBef>
                <a:spcPts val="500"/>
              </a:spcBef>
              <a:spcAft>
                <a:spcPts val="0"/>
              </a:spcAft>
              <a:buClr>
                <a:schemeClr val="dk1"/>
              </a:buClr>
              <a:buSzPts val="2000"/>
              <a:buFont typeface="Calibri"/>
              <a:buAutoNum type="alphaLcParenR"/>
            </a:pPr>
            <a:r>
              <a:rPr lang="en-US" sz="2000"/>
              <a:t>Enforcing zero pollution together</a:t>
            </a:r>
            <a:endParaRPr/>
          </a:p>
          <a:p>
            <a:pPr indent="-342900" lvl="1" marL="800100" rtl="0" algn="l">
              <a:lnSpc>
                <a:spcPct val="90000"/>
              </a:lnSpc>
              <a:spcBef>
                <a:spcPts val="500"/>
              </a:spcBef>
              <a:spcAft>
                <a:spcPts val="0"/>
              </a:spcAft>
              <a:buClr>
                <a:schemeClr val="dk1"/>
              </a:buClr>
              <a:buSzPts val="2000"/>
              <a:buFont typeface="Calibri"/>
              <a:buAutoNum type="alphaLcParenR"/>
            </a:pPr>
            <a:r>
              <a:rPr lang="en-US" sz="2000"/>
              <a:t>Minimising the EU’s external pollution footprint</a:t>
            </a:r>
            <a:endParaRPr/>
          </a:p>
          <a:p>
            <a:pPr indent="-342900" lvl="1" marL="800100" rtl="0" algn="l">
              <a:lnSpc>
                <a:spcPct val="90000"/>
              </a:lnSpc>
              <a:spcBef>
                <a:spcPts val="500"/>
              </a:spcBef>
              <a:spcAft>
                <a:spcPts val="0"/>
              </a:spcAft>
              <a:buClr>
                <a:schemeClr val="dk1"/>
              </a:buClr>
              <a:buSzPts val="2000"/>
              <a:buFont typeface="Calibri"/>
              <a:buAutoNum type="alphaLcParenR"/>
            </a:pPr>
            <a:r>
              <a:rPr lang="en-US" sz="2000"/>
              <a:t>All the above</a:t>
            </a:r>
            <a:endParaRPr/>
          </a:p>
          <a:p>
            <a:pPr indent="0" lvl="1" marL="457200" rtl="0" algn="l">
              <a:lnSpc>
                <a:spcPct val="90000"/>
              </a:lnSpc>
              <a:spcBef>
                <a:spcPts val="500"/>
              </a:spcBef>
              <a:spcAft>
                <a:spcPts val="0"/>
              </a:spcAft>
              <a:buClr>
                <a:schemeClr val="dk1"/>
              </a:buClr>
              <a:buSzPts val="2000"/>
              <a:buNone/>
            </a:pPr>
            <a:r>
              <a:t/>
            </a:r>
            <a:endParaRPr/>
          </a:p>
          <a:p>
            <a:pPr indent="-457200" lvl="0" marL="457200" rtl="0" algn="l">
              <a:lnSpc>
                <a:spcPct val="90000"/>
              </a:lnSpc>
              <a:spcBef>
                <a:spcPts val="1000"/>
              </a:spcBef>
              <a:spcAft>
                <a:spcPts val="0"/>
              </a:spcAft>
              <a:buClr>
                <a:schemeClr val="dk1"/>
              </a:buClr>
              <a:buSzPts val="2000"/>
              <a:buFont typeface="Calibri"/>
              <a:buAutoNum type="arabicPeriod"/>
            </a:pPr>
            <a:r>
              <a:rPr b="1" lang="en-US" sz="2000"/>
              <a:t>The EU environmental law is currently based on the precautionary principle/ approach and the polluter pays principle</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True </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False</a:t>
            </a:r>
            <a:endParaRPr/>
          </a:p>
          <a:p>
            <a:pPr indent="-330200" lvl="0" marL="457200" rtl="0" algn="l">
              <a:lnSpc>
                <a:spcPct val="90000"/>
              </a:lnSpc>
              <a:spcBef>
                <a:spcPts val="1000"/>
              </a:spcBef>
              <a:spcAft>
                <a:spcPts val="0"/>
              </a:spcAft>
              <a:buClr>
                <a:schemeClr val="dk1"/>
              </a:buClr>
              <a:buSzPts val="2000"/>
              <a:buFont typeface="Calibri"/>
              <a:buNone/>
            </a:pPr>
            <a:r>
              <a:t/>
            </a:r>
            <a:endParaRPr b="1" sz="2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1"/>
          <p:cNvSpPr txBox="1"/>
          <p:nvPr>
            <p:ph idx="1" type="body"/>
          </p:nvPr>
        </p:nvSpPr>
        <p:spPr>
          <a:xfrm>
            <a:off x="94421" y="545927"/>
            <a:ext cx="11434969" cy="5421589"/>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000"/>
              <a:buFont typeface="Calibri"/>
              <a:buAutoNum type="arabicPeriod" startAt="4"/>
            </a:pPr>
            <a:r>
              <a:rPr b="1" lang="en-US" sz="2000"/>
              <a:t>There is not a current EU funding scheme related to the zero pollution ambition. All environmental protection funding must come from Member States</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True </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False</a:t>
            </a:r>
            <a:endParaRPr/>
          </a:p>
          <a:p>
            <a:pPr indent="0" lvl="1" marL="457200" rtl="0" algn="l">
              <a:lnSpc>
                <a:spcPct val="90000"/>
              </a:lnSpc>
              <a:spcBef>
                <a:spcPts val="500"/>
              </a:spcBef>
              <a:spcAft>
                <a:spcPts val="0"/>
              </a:spcAft>
              <a:buClr>
                <a:schemeClr val="dk1"/>
              </a:buClr>
              <a:buSzPts val="1000"/>
              <a:buNone/>
            </a:pPr>
            <a:r>
              <a:t/>
            </a:r>
            <a:endParaRPr sz="1000"/>
          </a:p>
          <a:p>
            <a:pPr indent="0" lvl="1" marL="457200" rtl="0" algn="l">
              <a:lnSpc>
                <a:spcPct val="90000"/>
              </a:lnSpc>
              <a:spcBef>
                <a:spcPts val="500"/>
              </a:spcBef>
              <a:spcAft>
                <a:spcPts val="0"/>
              </a:spcAft>
              <a:buClr>
                <a:schemeClr val="dk1"/>
              </a:buClr>
              <a:buSzPts val="1000"/>
              <a:buNone/>
            </a:pPr>
            <a:r>
              <a:t/>
            </a:r>
            <a:endParaRPr sz="1000"/>
          </a:p>
          <a:p>
            <a:pPr indent="-457200" lvl="0" marL="457200" rtl="0" algn="l">
              <a:lnSpc>
                <a:spcPct val="90000"/>
              </a:lnSpc>
              <a:spcBef>
                <a:spcPts val="1000"/>
              </a:spcBef>
              <a:spcAft>
                <a:spcPts val="0"/>
              </a:spcAft>
              <a:buClr>
                <a:schemeClr val="dk1"/>
              </a:buClr>
              <a:buSzPts val="2000"/>
              <a:buFont typeface="Calibri"/>
              <a:buAutoNum type="arabicPeriod" startAt="4"/>
            </a:pPr>
            <a:r>
              <a:rPr b="1" lang="en-US" sz="2000"/>
              <a:t>The hierarchy among action against pollution should be:</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First, to prevent it at source, then to minimise it and finally to rectify any damage that cannot be avoided</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First to minimise existing pollution, then to make polluters pay for what damage they have caused and lastly to prevent them from further polluting</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First apply the polluter pays principle, then minimize present pollution and finally prevent new polluting incidents </a:t>
            </a:r>
            <a:endParaRPr/>
          </a:p>
          <a:p>
            <a:pPr indent="-514350" lvl="1" marL="971550" rtl="0" algn="l">
              <a:lnSpc>
                <a:spcPct val="90000"/>
              </a:lnSpc>
              <a:spcBef>
                <a:spcPts val="500"/>
              </a:spcBef>
              <a:spcAft>
                <a:spcPts val="0"/>
              </a:spcAft>
              <a:buClr>
                <a:schemeClr val="dk1"/>
              </a:buClr>
              <a:buSzPts val="2000"/>
              <a:buFont typeface="Calibri"/>
              <a:buAutoNum type="alphaLcParenR"/>
            </a:pPr>
            <a:r>
              <a:rPr lang="en-US" sz="2000"/>
              <a:t>All aspects are equal and there is no prioritization </a:t>
            </a:r>
            <a:endParaRPr/>
          </a:p>
          <a:p>
            <a:pPr indent="0" lvl="2" marL="914400" rtl="0" algn="l">
              <a:lnSpc>
                <a:spcPct val="90000"/>
              </a:lnSpc>
              <a:spcBef>
                <a:spcPts val="500"/>
              </a:spcBef>
              <a:spcAft>
                <a:spcPts val="0"/>
              </a:spcAft>
              <a:buClr>
                <a:schemeClr val="dk1"/>
              </a:buClr>
              <a:buSzPts val="2000"/>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32"/>
          <p:cNvSpPr txBox="1"/>
          <p:nvPr>
            <p:ph idx="1" type="body"/>
          </p:nvPr>
        </p:nvSpPr>
        <p:spPr>
          <a:xfrm>
            <a:off x="225287" y="645318"/>
            <a:ext cx="11102009" cy="5567363"/>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000"/>
              <a:buFont typeface="Calibri"/>
              <a:buAutoNum type="arabicPeriod" startAt="6"/>
            </a:pPr>
            <a:r>
              <a:rPr b="1" lang="en-US" sz="2000"/>
              <a:t>Which are the top environmental stressors in order, based on estimated deaths and DALYs in Europe?</a:t>
            </a:r>
            <a:endParaRPr/>
          </a:p>
          <a:p>
            <a:pPr indent="-514350" lvl="1" marL="971550" rtl="0" algn="l">
              <a:lnSpc>
                <a:spcPct val="90000"/>
              </a:lnSpc>
              <a:spcBef>
                <a:spcPts val="500"/>
              </a:spcBef>
              <a:spcAft>
                <a:spcPts val="0"/>
              </a:spcAft>
              <a:buClr>
                <a:srgbClr val="000000"/>
              </a:buClr>
              <a:buSzPts val="2000"/>
              <a:buFont typeface="Calibri"/>
              <a:buAutoNum type="alphaLcParenR"/>
            </a:pPr>
            <a:r>
              <a:rPr i="0" lang="en-US" sz="2000" u="none" strike="noStrike">
                <a:solidFill>
                  <a:srgbClr val="000000"/>
                </a:solidFill>
              </a:rPr>
              <a:t>Air pollution, climate chance, noise pollution and chemicals </a:t>
            </a:r>
            <a:endParaRPr/>
          </a:p>
          <a:p>
            <a:pPr indent="-514350" lvl="1" marL="971550" rtl="0" algn="l">
              <a:lnSpc>
                <a:spcPct val="90000"/>
              </a:lnSpc>
              <a:spcBef>
                <a:spcPts val="500"/>
              </a:spcBef>
              <a:spcAft>
                <a:spcPts val="0"/>
              </a:spcAft>
              <a:buClr>
                <a:srgbClr val="000000"/>
              </a:buClr>
              <a:buSzPts val="2000"/>
              <a:buFont typeface="Calibri"/>
              <a:buAutoNum type="alphaLcParenR"/>
            </a:pPr>
            <a:r>
              <a:rPr lang="en-US" sz="2000">
                <a:solidFill>
                  <a:srgbClr val="000000"/>
                </a:solidFill>
              </a:rPr>
              <a:t>C</a:t>
            </a:r>
            <a:r>
              <a:rPr i="0" lang="en-US" sz="2000" u="none" strike="noStrike">
                <a:solidFill>
                  <a:srgbClr val="000000"/>
                </a:solidFill>
              </a:rPr>
              <a:t>limate change, chemicals, </a:t>
            </a:r>
            <a:r>
              <a:rPr lang="en-US" sz="2000">
                <a:solidFill>
                  <a:srgbClr val="000000"/>
                </a:solidFill>
              </a:rPr>
              <a:t>n</a:t>
            </a:r>
            <a:r>
              <a:rPr i="0" lang="en-US" sz="2000" u="none" strike="noStrike">
                <a:solidFill>
                  <a:srgbClr val="000000"/>
                </a:solidFill>
              </a:rPr>
              <a:t>oise pollution, </a:t>
            </a:r>
            <a:r>
              <a:rPr lang="en-US" sz="2000">
                <a:solidFill>
                  <a:srgbClr val="000000"/>
                </a:solidFill>
              </a:rPr>
              <a:t>a</a:t>
            </a:r>
            <a:r>
              <a:rPr i="0" lang="en-US" sz="2000" u="none" strike="noStrike">
                <a:solidFill>
                  <a:srgbClr val="000000"/>
                </a:solidFill>
              </a:rPr>
              <a:t>ir pollution</a:t>
            </a:r>
            <a:endParaRPr/>
          </a:p>
          <a:p>
            <a:pPr indent="-514350" lvl="1" marL="971550" rtl="0" algn="l">
              <a:lnSpc>
                <a:spcPct val="90000"/>
              </a:lnSpc>
              <a:spcBef>
                <a:spcPts val="500"/>
              </a:spcBef>
              <a:spcAft>
                <a:spcPts val="0"/>
              </a:spcAft>
              <a:buClr>
                <a:srgbClr val="000000"/>
              </a:buClr>
              <a:buSzPts val="2000"/>
              <a:buFont typeface="Calibri"/>
              <a:buAutoNum type="alphaLcParenR"/>
            </a:pPr>
            <a:r>
              <a:rPr i="0" lang="en-US" sz="2000" u="none" strike="noStrike">
                <a:solidFill>
                  <a:srgbClr val="000000"/>
                </a:solidFill>
              </a:rPr>
              <a:t>Air pollution, </a:t>
            </a:r>
            <a:r>
              <a:rPr lang="en-US" sz="2000">
                <a:solidFill>
                  <a:srgbClr val="000000"/>
                </a:solidFill>
              </a:rPr>
              <a:t>n</a:t>
            </a:r>
            <a:r>
              <a:rPr i="0" lang="en-US" sz="2000" u="none" strike="noStrike">
                <a:solidFill>
                  <a:srgbClr val="000000"/>
                </a:solidFill>
              </a:rPr>
              <a:t>oise pollution, i</a:t>
            </a:r>
            <a:r>
              <a:rPr lang="en-US" sz="2000">
                <a:solidFill>
                  <a:srgbClr val="000000"/>
                </a:solidFill>
              </a:rPr>
              <a:t>ndoors </a:t>
            </a:r>
            <a:r>
              <a:rPr i="0" lang="en-US" sz="2000" u="none" strike="noStrike">
                <a:solidFill>
                  <a:srgbClr val="000000"/>
                </a:solidFill>
              </a:rPr>
              <a:t>air pollution, climate change and chemicals</a:t>
            </a:r>
            <a:endParaRPr/>
          </a:p>
          <a:p>
            <a:pPr indent="-514350" lvl="1" marL="971550" rtl="0" algn="l">
              <a:lnSpc>
                <a:spcPct val="90000"/>
              </a:lnSpc>
              <a:spcBef>
                <a:spcPts val="500"/>
              </a:spcBef>
              <a:spcAft>
                <a:spcPts val="0"/>
              </a:spcAft>
              <a:buClr>
                <a:srgbClr val="000000"/>
              </a:buClr>
              <a:buSzPts val="2000"/>
              <a:buFont typeface="Calibri"/>
              <a:buAutoNum type="alphaLcParenR"/>
            </a:pPr>
            <a:r>
              <a:rPr lang="en-US" sz="2000">
                <a:solidFill>
                  <a:srgbClr val="000000"/>
                </a:solidFill>
              </a:rPr>
              <a:t>Climate change, a</a:t>
            </a:r>
            <a:r>
              <a:rPr i="0" lang="en-US" sz="2000" u="none" strike="noStrike">
                <a:solidFill>
                  <a:srgbClr val="000000"/>
                </a:solidFill>
              </a:rPr>
              <a:t>ir pollution, chemicals, </a:t>
            </a:r>
            <a:r>
              <a:rPr lang="en-US" sz="2000">
                <a:solidFill>
                  <a:srgbClr val="000000"/>
                </a:solidFill>
              </a:rPr>
              <a:t>n</a:t>
            </a:r>
            <a:r>
              <a:rPr i="0" lang="en-US" sz="2000" u="none" strike="noStrike">
                <a:solidFill>
                  <a:srgbClr val="000000"/>
                </a:solidFill>
              </a:rPr>
              <a:t>oise pollution, i</a:t>
            </a:r>
            <a:r>
              <a:rPr lang="en-US" sz="2000">
                <a:solidFill>
                  <a:srgbClr val="000000"/>
                </a:solidFill>
              </a:rPr>
              <a:t>ndoors </a:t>
            </a:r>
            <a:r>
              <a:rPr i="0" lang="en-US" sz="2000" u="none" strike="noStrike">
                <a:solidFill>
                  <a:srgbClr val="000000"/>
                </a:solidFill>
              </a:rPr>
              <a:t>air pollution</a:t>
            </a:r>
            <a:endParaRPr/>
          </a:p>
          <a:p>
            <a:pPr indent="-165100" lvl="0" marL="228600" rtl="0" algn="l">
              <a:lnSpc>
                <a:spcPct val="90000"/>
              </a:lnSpc>
              <a:spcBef>
                <a:spcPts val="1000"/>
              </a:spcBef>
              <a:spcAft>
                <a:spcPts val="0"/>
              </a:spcAft>
              <a:buClr>
                <a:schemeClr val="dk1"/>
              </a:buClr>
              <a:buSzPts val="1000"/>
              <a:buNone/>
            </a:pPr>
            <a:r>
              <a:t/>
            </a:r>
            <a:endParaRPr sz="1000"/>
          </a:p>
          <a:p>
            <a:pPr indent="-514350" lvl="0" marL="514350" rtl="0" algn="l">
              <a:lnSpc>
                <a:spcPct val="90000"/>
              </a:lnSpc>
              <a:spcBef>
                <a:spcPts val="1000"/>
              </a:spcBef>
              <a:spcAft>
                <a:spcPts val="0"/>
              </a:spcAft>
              <a:buClr>
                <a:schemeClr val="dk1"/>
              </a:buClr>
              <a:buSzPts val="2000"/>
              <a:buFont typeface="Calibri"/>
              <a:buAutoNum type="arabicPeriod" startAt="6"/>
            </a:pPr>
            <a:r>
              <a:rPr b="1" lang="en-US" sz="2000"/>
              <a:t>Which of the following sentences is correct </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Pollution is harming citizens across the EU equally</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Cancer, ischaemic heart disease and strokes are all diseases attributable to the environment </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The zero pollution ambition is mostly based on the Chemicals Strategy for Sustainability </a:t>
            </a:r>
            <a:endParaRPr/>
          </a:p>
          <a:p>
            <a:pPr indent="-457200" lvl="1" marL="914400" rtl="0" algn="l">
              <a:lnSpc>
                <a:spcPct val="90000"/>
              </a:lnSpc>
              <a:spcBef>
                <a:spcPts val="500"/>
              </a:spcBef>
              <a:spcAft>
                <a:spcPts val="0"/>
              </a:spcAft>
              <a:buClr>
                <a:schemeClr val="dk1"/>
              </a:buClr>
              <a:buSzPts val="2000"/>
              <a:buFont typeface="Calibri"/>
              <a:buAutoNum type="alphaLcParenR"/>
            </a:pPr>
            <a:r>
              <a:rPr lang="en-US" sz="2000"/>
              <a:t>Biodiversity is not threatened by environmental degradation. Only human health is endangered by pollution</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US" sz="3600"/>
              <a:t>Content of the Module</a:t>
            </a:r>
            <a:endParaRPr/>
          </a:p>
        </p:txBody>
      </p:sp>
      <p:sp>
        <p:nvSpPr>
          <p:cNvPr id="104" name="Google Shape;104;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chemeClr val="dk1"/>
              </a:buClr>
              <a:buSzPct val="100000"/>
              <a:buChar char="•"/>
            </a:pPr>
            <a:r>
              <a:rPr lang="en-US" sz="2600"/>
              <a:t>The holistic approach of the EU regarding the protection of the environment, namely reducing and preventing air, water and soil pollution.  </a:t>
            </a:r>
            <a:endParaRPr/>
          </a:p>
          <a:p>
            <a:pPr indent="-228600" lvl="0" marL="228600" rtl="0" algn="l">
              <a:lnSpc>
                <a:spcPct val="90000"/>
              </a:lnSpc>
              <a:spcBef>
                <a:spcPts val="1000"/>
              </a:spcBef>
              <a:spcAft>
                <a:spcPts val="0"/>
              </a:spcAft>
              <a:buClr>
                <a:schemeClr val="dk1"/>
              </a:buClr>
              <a:buSzPct val="100000"/>
              <a:buChar char="•"/>
            </a:pPr>
            <a:r>
              <a:rPr lang="en-US" sz="2600"/>
              <a:t>The adverse effects that an unhealthy environment has on people, such as related non-communicable diseases and the top environmental stressors, detected in the EU. </a:t>
            </a:r>
            <a:endParaRPr/>
          </a:p>
          <a:p>
            <a:pPr indent="-228600" lvl="0" marL="228600" rtl="0" algn="l">
              <a:lnSpc>
                <a:spcPct val="90000"/>
              </a:lnSpc>
              <a:spcBef>
                <a:spcPts val="1000"/>
              </a:spcBef>
              <a:spcAft>
                <a:spcPts val="0"/>
              </a:spcAft>
              <a:buClr>
                <a:schemeClr val="dk1"/>
              </a:buClr>
              <a:buSzPct val="100000"/>
              <a:buChar char="•"/>
            </a:pPr>
            <a:r>
              <a:rPr lang="en-US" sz="2600"/>
              <a:t>The European Commission’s plan to achieve a zero pollution environment, including all and any strategy/ programme/ action plan, related to the protection of the environment. </a:t>
            </a:r>
            <a:endParaRPr/>
          </a:p>
          <a:p>
            <a:pPr indent="-228600" lvl="0" marL="228600" rtl="0" algn="l">
              <a:lnSpc>
                <a:spcPct val="90000"/>
              </a:lnSpc>
              <a:spcBef>
                <a:spcPts val="1000"/>
              </a:spcBef>
              <a:spcAft>
                <a:spcPts val="0"/>
              </a:spcAft>
              <a:buClr>
                <a:schemeClr val="dk1"/>
              </a:buClr>
              <a:buSzPct val="100000"/>
              <a:buChar char="•"/>
            </a:pPr>
            <a:r>
              <a:rPr lang="en-US" sz="2600"/>
              <a:t>The importance of the contribution of cities, in order to achieve the goals of the EU.</a:t>
            </a:r>
            <a:endParaRPr/>
          </a:p>
          <a:p>
            <a:pPr indent="-228600" lvl="0" marL="228600" rtl="0" algn="l">
              <a:lnSpc>
                <a:spcPct val="90000"/>
              </a:lnSpc>
              <a:spcBef>
                <a:spcPts val="1000"/>
              </a:spcBef>
              <a:spcAft>
                <a:spcPts val="0"/>
              </a:spcAft>
              <a:buClr>
                <a:schemeClr val="dk1"/>
              </a:buClr>
              <a:buSzPct val="100000"/>
              <a:buChar char="•"/>
            </a:pPr>
            <a:r>
              <a:rPr lang="en-US" sz="2600"/>
              <a:t>A zero pollution best practice, that can be easily implemented by other cities. </a:t>
            </a:r>
            <a:endParaRPr/>
          </a:p>
          <a:p>
            <a:pPr indent="-88265" lvl="0" marL="228600" rtl="0" algn="l">
              <a:lnSpc>
                <a:spcPct val="90000"/>
              </a:lnSpc>
              <a:spcBef>
                <a:spcPts val="1000"/>
              </a:spcBef>
              <a:spcAft>
                <a:spcPts val="0"/>
              </a:spcAft>
              <a:buClr>
                <a:schemeClr val="dk1"/>
              </a:buClr>
              <a:buSzPct val="100000"/>
              <a:buNone/>
            </a:pPr>
            <a:r>
              <a:t/>
            </a:r>
            <a:endParaRPr sz="2600"/>
          </a:p>
          <a:p>
            <a:pPr indent="-228600" lvl="0" marL="228600" rtl="0" algn="l">
              <a:lnSpc>
                <a:spcPct val="90000"/>
              </a:lnSpc>
              <a:spcBef>
                <a:spcPts val="1000"/>
              </a:spcBef>
              <a:spcAft>
                <a:spcPts val="0"/>
              </a:spcAft>
              <a:buClr>
                <a:srgbClr val="002060"/>
              </a:buClr>
              <a:buSzPct val="100000"/>
              <a:buChar char="•"/>
            </a:pPr>
            <a:r>
              <a:rPr b="1" lang="en-US" sz="2600">
                <a:solidFill>
                  <a:srgbClr val="002060"/>
                </a:solidFill>
              </a:rPr>
              <a:t>Teaching methods:</a:t>
            </a:r>
            <a:r>
              <a:rPr lang="en-US" sz="2600">
                <a:solidFill>
                  <a:srgbClr val="002060"/>
                </a:solidFill>
              </a:rPr>
              <a:t> </a:t>
            </a:r>
            <a:r>
              <a:rPr lang="en-US" sz="2600"/>
              <a:t>self paced learning material, case study, quiz, additional studying material</a:t>
            </a:r>
            <a:endParaRPr/>
          </a:p>
          <a:p>
            <a:pPr indent="-228600" lvl="0" marL="228600" rtl="0" algn="l">
              <a:lnSpc>
                <a:spcPct val="90000"/>
              </a:lnSpc>
              <a:spcBef>
                <a:spcPts val="1000"/>
              </a:spcBef>
              <a:spcAft>
                <a:spcPts val="0"/>
              </a:spcAft>
              <a:buClr>
                <a:srgbClr val="002060"/>
              </a:buClr>
              <a:buSzPct val="100000"/>
              <a:buChar char="•"/>
            </a:pPr>
            <a:r>
              <a:rPr b="1" lang="en-US" sz="2600">
                <a:solidFill>
                  <a:srgbClr val="002060"/>
                </a:solidFill>
              </a:rPr>
              <a:t>Duration: </a:t>
            </a:r>
            <a:r>
              <a:rPr lang="en-US" sz="2600"/>
              <a:t>2.5 hours</a:t>
            </a:r>
            <a:endParaRPr/>
          </a:p>
          <a:p>
            <a:pPr indent="-7747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6"/>
          <p:cNvSpPr txBox="1"/>
          <p:nvPr>
            <p:ph idx="1" type="body"/>
          </p:nvPr>
        </p:nvSpPr>
        <p:spPr>
          <a:xfrm>
            <a:off x="838200" y="619539"/>
            <a:ext cx="10515600" cy="5618922"/>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b="1" lang="en-US" sz="2200"/>
              <a:t>Climate change: </a:t>
            </a:r>
            <a:r>
              <a:rPr lang="en-US" sz="2200"/>
              <a:t>long-term shifts in temperatures and weather patterns. It can be natural, but human activities are considered to be the main driver of climate change, since the industrial revolution (18</a:t>
            </a:r>
            <a:r>
              <a:rPr baseline="30000" lang="en-US" sz="2200"/>
              <a:t>th</a:t>
            </a:r>
            <a:r>
              <a:rPr lang="en-US" sz="2200"/>
              <a:t>-19</a:t>
            </a:r>
            <a:r>
              <a:rPr baseline="30000" lang="en-US" sz="2200"/>
              <a:t>th</a:t>
            </a:r>
            <a:r>
              <a:rPr lang="en-US" sz="2200"/>
              <a:t> century). </a:t>
            </a:r>
            <a:endParaRPr/>
          </a:p>
          <a:p>
            <a:pPr indent="0" lvl="1" marL="457200" marR="0" rtl="0" algn="l">
              <a:lnSpc>
                <a:spcPct val="90000"/>
              </a:lnSpc>
              <a:spcBef>
                <a:spcPts val="500"/>
              </a:spcBef>
              <a:spcAft>
                <a:spcPts val="0"/>
              </a:spcAft>
              <a:buClr>
                <a:srgbClr val="000000"/>
              </a:buClr>
              <a:buSzPct val="100000"/>
              <a:buFont typeface="Arial"/>
              <a:buNone/>
            </a:pPr>
            <a:r>
              <a:rPr b="0" i="0" lang="en-US" sz="1200" u="none" cap="none" strike="noStrike">
                <a:solidFill>
                  <a:srgbClr val="000000"/>
                </a:solidFill>
                <a:latin typeface="Calibri"/>
                <a:ea typeface="Calibri"/>
                <a:cs typeface="Calibri"/>
                <a:sym typeface="Calibri"/>
              </a:rPr>
              <a:t>Source: United Nations, Climate Action, </a:t>
            </a:r>
            <a:r>
              <a:rPr b="0" i="0" lang="en-US" sz="1200" u="sng" cap="none" strike="noStrike">
                <a:solidFill>
                  <a:srgbClr val="000000"/>
                </a:solidFill>
                <a:latin typeface="Calibri"/>
                <a:ea typeface="Calibri"/>
                <a:cs typeface="Calibri"/>
                <a:sym typeface="Calibri"/>
                <a:hlinkClick r:id="rId3">
                  <a:extLst>
                    <a:ext uri="{A12FA001-AC4F-418D-AE19-62706E023703}">
                      <ahyp:hlinkClr val="tx"/>
                    </a:ext>
                  </a:extLst>
                </a:hlinkClick>
              </a:rPr>
              <a:t>https://www.un.org/en/climatechange/what-is-climate-change</a:t>
            </a:r>
            <a:r>
              <a:rPr b="0" i="0" lang="en-US" sz="1200" u="none" cap="none" strike="noStrike">
                <a:solidFill>
                  <a:srgbClr val="000000"/>
                </a:solidFill>
                <a:latin typeface="Calibri"/>
                <a:ea typeface="Calibri"/>
                <a:cs typeface="Calibri"/>
                <a:sym typeface="Calibri"/>
              </a:rPr>
              <a:t> </a:t>
            </a:r>
            <a:endParaRPr/>
          </a:p>
          <a:p>
            <a:pPr indent="-228600" lvl="0" marL="228600" rtl="0" algn="l">
              <a:lnSpc>
                <a:spcPct val="90000"/>
              </a:lnSpc>
              <a:spcBef>
                <a:spcPts val="1000"/>
              </a:spcBef>
              <a:spcAft>
                <a:spcPts val="0"/>
              </a:spcAft>
              <a:buClr>
                <a:schemeClr val="dk1"/>
              </a:buClr>
              <a:buSzPct val="100000"/>
              <a:buChar char="•"/>
            </a:pPr>
            <a:r>
              <a:rPr b="1" lang="en-US" sz="2200"/>
              <a:t>Disability-adjusted life year (DALY):</a:t>
            </a:r>
            <a:r>
              <a:rPr lang="en-US" sz="2200"/>
              <a:t> “One DALY represents the loss of the equivalent of one year of full health. DALYs for a disease or health condition are the sum of the years of life lost to due to premature mortality (YLLs) and the years lived with a disability (YLDs) due to prevalent cases of the disease or health condition in a population”.</a:t>
            </a:r>
            <a:endParaRPr/>
          </a:p>
          <a:p>
            <a:pPr indent="0" lvl="1" marL="457200" marR="0" rtl="0" algn="l">
              <a:lnSpc>
                <a:spcPct val="90000"/>
              </a:lnSpc>
              <a:spcBef>
                <a:spcPts val="500"/>
              </a:spcBef>
              <a:spcAft>
                <a:spcPts val="0"/>
              </a:spcAft>
              <a:buClr>
                <a:srgbClr val="000000"/>
              </a:buClr>
              <a:buSzPct val="100000"/>
              <a:buFont typeface="Arial"/>
              <a:buNone/>
            </a:pPr>
            <a:r>
              <a:rPr b="0" i="0" lang="en-US" sz="1200" u="none" cap="none" strike="noStrike">
                <a:solidFill>
                  <a:srgbClr val="000000"/>
                </a:solidFill>
                <a:latin typeface="Calibri"/>
                <a:ea typeface="Calibri"/>
                <a:cs typeface="Calibri"/>
                <a:sym typeface="Calibri"/>
              </a:rPr>
              <a:t>Source: WHO, The Global Health Observatory, Indicator Metadata Registry List, </a:t>
            </a:r>
            <a:r>
              <a:rPr b="0" i="0" lang="en-US" sz="12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https://www.who.int/data/gho/indicator-metadata-registry/imr-details/158</a:t>
            </a:r>
            <a:r>
              <a:rPr b="0" i="0" lang="en-US" sz="1200" u="none" cap="none" strike="noStrike">
                <a:solidFill>
                  <a:srgbClr val="000000"/>
                </a:solidFill>
                <a:latin typeface="Calibri"/>
                <a:ea typeface="Calibri"/>
                <a:cs typeface="Calibri"/>
                <a:sym typeface="Calibri"/>
              </a:rPr>
              <a:t> </a:t>
            </a:r>
            <a:endParaRPr/>
          </a:p>
          <a:p>
            <a:pPr indent="-228600" lvl="0" marL="228600" rtl="0" algn="l">
              <a:lnSpc>
                <a:spcPct val="90000"/>
              </a:lnSpc>
              <a:spcBef>
                <a:spcPts val="1000"/>
              </a:spcBef>
              <a:spcAft>
                <a:spcPts val="0"/>
              </a:spcAft>
              <a:buClr>
                <a:schemeClr val="dk1"/>
              </a:buClr>
              <a:buSzPct val="100000"/>
              <a:buChar char="•"/>
            </a:pPr>
            <a:r>
              <a:rPr b="1" lang="en-US" sz="2200"/>
              <a:t>European Environment Agency (EEA): </a:t>
            </a:r>
            <a:r>
              <a:rPr lang="en-US" sz="2200"/>
              <a:t>an EU agency, tasked to provide sound, independent information on the environment. Apart from the 27 EU member states, there are also 6 cooperating countries, namely Albania, Bosnia and Herzegovina, Kosovo, Montenegro, North Macedonia and Serbia. When referred to EEA-33, UK is also included.</a:t>
            </a:r>
            <a:endParaRPr/>
          </a:p>
          <a:p>
            <a:pPr indent="0" lvl="1" marL="457200" rtl="0" algn="l">
              <a:lnSpc>
                <a:spcPct val="90000"/>
              </a:lnSpc>
              <a:spcBef>
                <a:spcPts val="500"/>
              </a:spcBef>
              <a:spcAft>
                <a:spcPts val="0"/>
              </a:spcAft>
              <a:buClr>
                <a:schemeClr val="dk1"/>
              </a:buClr>
              <a:buSzPct val="100000"/>
              <a:buNone/>
            </a:pPr>
            <a:r>
              <a:rPr lang="en-US" sz="1200"/>
              <a:t> </a:t>
            </a:r>
            <a:r>
              <a:rPr b="0" i="0" lang="en-US" sz="1200" u="none" cap="none" strike="noStrike">
                <a:solidFill>
                  <a:srgbClr val="000000"/>
                </a:solidFill>
                <a:latin typeface="Calibri"/>
                <a:ea typeface="Calibri"/>
                <a:cs typeface="Calibri"/>
                <a:sym typeface="Calibri"/>
              </a:rPr>
              <a:t>Source: EEA, Countries and Regions, </a:t>
            </a:r>
            <a:r>
              <a:rPr b="0" i="0" lang="en-US" sz="1200" u="sng" cap="none" strike="noStrike">
                <a:solidFill>
                  <a:srgbClr val="000000"/>
                </a:solidFill>
                <a:latin typeface="Calibri"/>
                <a:ea typeface="Calibri"/>
                <a:cs typeface="Calibri"/>
                <a:sym typeface="Calibri"/>
                <a:hlinkClick r:id="rId5">
                  <a:extLst>
                    <a:ext uri="{A12FA001-AC4F-418D-AE19-62706E023703}">
                      <ahyp:hlinkClr val="tx"/>
                    </a:ext>
                  </a:extLst>
                </a:hlinkClick>
              </a:rPr>
              <a:t>https://www.eea.europa.eu/countries-and-regions</a:t>
            </a:r>
            <a:r>
              <a:rPr b="0" i="0" lang="en-US" sz="1200" u="none" cap="none" strike="noStrike">
                <a:solidFill>
                  <a:srgbClr val="000000"/>
                </a:solidFill>
                <a:latin typeface="Calibri"/>
                <a:ea typeface="Calibri"/>
                <a:cs typeface="Calibri"/>
                <a:sym typeface="Calibri"/>
              </a:rPr>
              <a:t> </a:t>
            </a:r>
            <a:endParaRPr sz="1200"/>
          </a:p>
          <a:p>
            <a:pPr indent="-228600" lvl="0" marL="228600" rtl="0" algn="l">
              <a:lnSpc>
                <a:spcPct val="90000"/>
              </a:lnSpc>
              <a:spcBef>
                <a:spcPts val="1000"/>
              </a:spcBef>
              <a:spcAft>
                <a:spcPts val="0"/>
              </a:spcAft>
              <a:buClr>
                <a:schemeClr val="dk1"/>
              </a:buClr>
              <a:buSzPct val="100000"/>
              <a:buChar char="•"/>
            </a:pPr>
            <a:r>
              <a:rPr b="1" lang="en-US" sz="2200"/>
              <a:t>Precautionary approach/ principle: </a:t>
            </a:r>
            <a:r>
              <a:rPr lang="en-US" sz="2200"/>
              <a:t>it enables decision-makers and law-makers to adopt precautionary measures, when scientific evidence about an environmental or human health hazard is uncertain and the stakes are high.</a:t>
            </a:r>
            <a:endParaRPr/>
          </a:p>
          <a:p>
            <a:pPr indent="0" lvl="1" marL="457200" rtl="0" algn="l">
              <a:lnSpc>
                <a:spcPct val="90000"/>
              </a:lnSpc>
              <a:spcBef>
                <a:spcPts val="500"/>
              </a:spcBef>
              <a:spcAft>
                <a:spcPts val="0"/>
              </a:spcAft>
              <a:buClr>
                <a:schemeClr val="dk1"/>
              </a:buClr>
              <a:buSzPct val="100000"/>
              <a:buNone/>
            </a:pPr>
            <a:r>
              <a:rPr lang="en-US" sz="1200"/>
              <a:t>Source: European Parliament Think Tank, </a:t>
            </a:r>
            <a:r>
              <a:rPr lang="en-US" sz="1200" u="sng">
                <a:solidFill>
                  <a:schemeClr val="hlink"/>
                </a:solidFill>
                <a:hlinkClick r:id="rId6"/>
              </a:rPr>
              <a:t>https://www.europarl.europa.eu/thinktank/en/document/EPRS_IDA(2015)573876</a:t>
            </a:r>
            <a:r>
              <a:rPr lang="en-US" sz="1200"/>
              <a:t> </a:t>
            </a:r>
            <a:endParaRPr/>
          </a:p>
          <a:p>
            <a:pPr indent="-228600" lvl="0" marL="228600" rtl="0" algn="l">
              <a:lnSpc>
                <a:spcPct val="90000"/>
              </a:lnSpc>
              <a:spcBef>
                <a:spcPts val="1000"/>
              </a:spcBef>
              <a:spcAft>
                <a:spcPts val="0"/>
              </a:spcAft>
              <a:buClr>
                <a:schemeClr val="dk1"/>
              </a:buClr>
              <a:buSzPct val="100000"/>
              <a:buChar char="•"/>
            </a:pPr>
            <a:r>
              <a:rPr b="1" lang="en-US" sz="2200"/>
              <a:t>Polluter pays principle: </a:t>
            </a:r>
            <a:r>
              <a:rPr lang="en-US" sz="2200"/>
              <a:t>it dictates that those who produce pollution should bear the costs of managing it to prevent damage to human health or the environment.</a:t>
            </a:r>
            <a:endParaRPr/>
          </a:p>
          <a:p>
            <a:pPr indent="0" lvl="1" marL="457200" rtl="0" algn="l">
              <a:lnSpc>
                <a:spcPct val="90000"/>
              </a:lnSpc>
              <a:spcBef>
                <a:spcPts val="500"/>
              </a:spcBef>
              <a:spcAft>
                <a:spcPts val="0"/>
              </a:spcAft>
              <a:buClr>
                <a:srgbClr val="000000"/>
              </a:buClr>
              <a:buSzPct val="100000"/>
              <a:buNone/>
            </a:pPr>
            <a:r>
              <a:rPr b="0" i="0" lang="en-US" sz="1200" u="none" cap="none" strike="noStrike">
                <a:solidFill>
                  <a:srgbClr val="000000"/>
                </a:solidFill>
                <a:latin typeface="Calibri"/>
                <a:ea typeface="Calibri"/>
                <a:cs typeface="Calibri"/>
                <a:sym typeface="Calibri"/>
              </a:rPr>
              <a:t>Source: EEA Glossary, </a:t>
            </a:r>
            <a:r>
              <a:rPr b="0" i="0" lang="en-US" sz="1200" u="sng" cap="none" strike="noStrike">
                <a:solidFill>
                  <a:srgbClr val="000000"/>
                </a:solidFill>
                <a:latin typeface="Calibri"/>
                <a:ea typeface="Calibri"/>
                <a:cs typeface="Calibri"/>
                <a:sym typeface="Calibri"/>
                <a:hlinkClick r:id="rId7">
                  <a:extLst>
                    <a:ext uri="{A12FA001-AC4F-418D-AE19-62706E023703}">
                      <ahyp:hlinkClr val="tx"/>
                    </a:ext>
                  </a:extLst>
                </a:hlinkClick>
              </a:rPr>
              <a:t>https://www.eea.europa.eu/help/glossary/eea-glossary/polluter-pays-principle</a:t>
            </a:r>
            <a:r>
              <a:rPr b="0" i="0" lang="en-US" sz="1200" u="none" cap="none" strike="noStrike">
                <a:solidFill>
                  <a:srgbClr val="000000"/>
                </a:solidFill>
                <a:latin typeface="Calibri"/>
                <a:ea typeface="Calibri"/>
                <a:cs typeface="Calibri"/>
                <a:sym typeface="Calibri"/>
              </a:rPr>
              <a:t>  </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45"/>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25" name="Google Shape;125;p45"/>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46"/>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1" name="Google Shape;131;p46"/>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2" name="Google Shape;132;p46"/>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3" name="Google Shape;133;p46"/>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4" name="Google Shape;134;p46"/>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5" name="Google Shape;135;p46"/>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36" name="Google Shape;136;p46"/>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37" name="Google Shape;137;p46"/>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38" name="Google Shape;138;p46"/>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39" name="Google Shape;139;p46"/>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0" name="Google Shape;140;p46"/>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1" name="Google Shape;141;p46"/>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2" name="Google Shape;142;p46"/>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43" name="Google Shape;143;p46"/>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4" name="Google Shape;144;p46"/>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5" name="Google Shape;145;p46"/>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46" name="Google Shape;146;p46"/>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7" name="Google Shape;147;p46"/>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