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5" roundtripDataSignature="AMtx7mhd/m5byuWjuuMiWagyYio4GYax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9D47E2D-243D-4D22-9526-32FC537EACAA}">
  <a:tblStyle styleId="{F9D47E2D-243D-4D22-9526-32FC537EACAA}"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BF5"/>
          </a:solidFill>
        </a:fill>
      </a:tcStyle>
    </a:wholeTbl>
    <a:band1H>
      <a:tcTxStyle/>
      <a:tcStyle>
        <a:fill>
          <a:solidFill>
            <a:srgbClr val="CAD4EA"/>
          </a:solidFill>
        </a:fill>
      </a:tcStyle>
    </a:band1H>
    <a:band2H>
      <a:tcTxStyle/>
    </a:band2H>
    <a:band1V>
      <a:tcTxStyle/>
      <a:tcStyle>
        <a:fill>
          <a:solidFill>
            <a:srgbClr val="CA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23" Type="http://schemas.openxmlformats.org/officeDocument/2006/relationships/slide" Target="slides/slide18.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 name="Google Shape;18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4" name="Google Shape;29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3" name="Google Shape;333;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26" name="Google Shape;12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32" name="Google Shape;13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type="title">
  <p:cSld name="TITLE">
    <p:spTree>
      <p:nvGrpSpPr>
        <p:cNvPr id="15" name="Shape 15"/>
        <p:cNvGrpSpPr/>
        <p:nvPr/>
      </p:nvGrpSpPr>
      <p:grpSpPr>
        <a:xfrm>
          <a:off x="0" y="0"/>
          <a:ext cx="0" cy="0"/>
          <a:chOff x="0" y="0"/>
          <a:chExt cx="0" cy="0"/>
        </a:xfrm>
      </p:grpSpPr>
      <p:sp>
        <p:nvSpPr>
          <p:cNvPr id="16" name="Google Shape;16;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tekst pionowy" type="vertTx">
  <p:cSld name="VERTICAL_TEXT">
    <p:spTree>
      <p:nvGrpSpPr>
        <p:cNvPr id="72" name="Shape 72"/>
        <p:cNvGrpSpPr/>
        <p:nvPr/>
      </p:nvGrpSpPr>
      <p:grpSpPr>
        <a:xfrm>
          <a:off x="0" y="0"/>
          <a:ext cx="0" cy="0"/>
          <a:chOff x="0" y="0"/>
          <a:chExt cx="0" cy="0"/>
        </a:xfrm>
      </p:grpSpPr>
      <p:sp>
        <p:nvSpPr>
          <p:cNvPr id="73" name="Google Shape;73;p50"/>
          <p:cNvSpPr txBox="1"/>
          <p:nvPr>
            <p:ph type="title"/>
          </p:nvPr>
        </p:nvSpPr>
        <p:spPr>
          <a:xfrm>
            <a:off x="838200" y="556953"/>
            <a:ext cx="10515600" cy="117897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pionowy i tekst" type="vertTitleAndTx">
  <p:cSld name="VERTICAL_TITLE_AND_VERTICAL_TEXT">
    <p:spTree>
      <p:nvGrpSpPr>
        <p:cNvPr id="78" name="Shape 78"/>
        <p:cNvGrpSpPr/>
        <p:nvPr/>
      </p:nvGrpSpPr>
      <p:grpSpPr>
        <a:xfrm>
          <a:off x="0" y="0"/>
          <a:ext cx="0" cy="0"/>
          <a:chOff x="0" y="0"/>
          <a:chExt cx="0" cy="0"/>
        </a:xfrm>
      </p:grpSpPr>
      <p:sp>
        <p:nvSpPr>
          <p:cNvPr id="79" name="Google Shape;79;p51"/>
          <p:cNvSpPr txBox="1"/>
          <p:nvPr>
            <p:ph type="title"/>
          </p:nvPr>
        </p:nvSpPr>
        <p:spPr>
          <a:xfrm rot="5400000">
            <a:off x="7233501" y="2056664"/>
            <a:ext cx="561169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1"/>
          <p:cNvSpPr txBox="1"/>
          <p:nvPr>
            <p:ph idx="1" type="body"/>
          </p:nvPr>
        </p:nvSpPr>
        <p:spPr>
          <a:xfrm rot="5400000">
            <a:off x="1899501" y="-496036"/>
            <a:ext cx="561169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spTree>
      <p:nvGrpSpPr>
        <p:cNvPr id="21" name="Shape 21"/>
        <p:cNvGrpSpPr/>
        <p:nvPr/>
      </p:nvGrpSpPr>
      <p:grpSpPr>
        <a:xfrm>
          <a:off x="0" y="0"/>
          <a:ext cx="0" cy="0"/>
          <a:chOff x="0" y="0"/>
          <a:chExt cx="0" cy="0"/>
        </a:xfrm>
      </p:grpSpPr>
      <p:sp>
        <p:nvSpPr>
          <p:cNvPr id="22" name="Google Shape;22;p42"/>
          <p:cNvSpPr txBox="1"/>
          <p:nvPr>
            <p:ph type="title"/>
          </p:nvPr>
        </p:nvSpPr>
        <p:spPr>
          <a:xfrm>
            <a:off x="831850" y="1670858"/>
            <a:ext cx="10515600" cy="28916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4" name="Google Shape;24;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tuł i zawartość" type="obj">
  <p:cSld name="OBJECT">
    <p:spTree>
      <p:nvGrpSpPr>
        <p:cNvPr id="27" name="Shape 27"/>
        <p:cNvGrpSpPr/>
        <p:nvPr/>
      </p:nvGrpSpPr>
      <p:grpSpPr>
        <a:xfrm>
          <a:off x="0" y="0"/>
          <a:ext cx="0" cy="0"/>
          <a:chOff x="0" y="0"/>
          <a:chExt cx="0" cy="0"/>
        </a:xfrm>
      </p:grpSpPr>
      <p:sp>
        <p:nvSpPr>
          <p:cNvPr id="28" name="Google Shape;28;p43"/>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spTree>
      <p:nvGrpSpPr>
        <p:cNvPr id="33" name="Shape 33"/>
        <p:cNvGrpSpPr/>
        <p:nvPr/>
      </p:nvGrpSpPr>
      <p:grpSpPr>
        <a:xfrm>
          <a:off x="0" y="0"/>
          <a:ext cx="0" cy="0"/>
          <a:chOff x="0" y="0"/>
          <a:chExt cx="0" cy="0"/>
        </a:xfrm>
      </p:grpSpPr>
      <p:sp>
        <p:nvSpPr>
          <p:cNvPr id="34" name="Google Shape;34;p44"/>
          <p:cNvSpPr txBox="1"/>
          <p:nvPr>
            <p:ph type="title"/>
          </p:nvPr>
        </p:nvSpPr>
        <p:spPr>
          <a:xfrm>
            <a:off x="838200"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4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type="twoTxTwoObj">
  <p:cSld name="TWO_OBJECTS_WITH_TEXT">
    <p:spTree>
      <p:nvGrpSpPr>
        <p:cNvPr id="40" name="Shape 40"/>
        <p:cNvGrpSpPr/>
        <p:nvPr/>
      </p:nvGrpSpPr>
      <p:grpSpPr>
        <a:xfrm>
          <a:off x="0" y="0"/>
          <a:ext cx="0" cy="0"/>
          <a:chOff x="0" y="0"/>
          <a:chExt cx="0" cy="0"/>
        </a:xfrm>
      </p:grpSpPr>
      <p:sp>
        <p:nvSpPr>
          <p:cNvPr id="41" name="Google Shape;41;p45"/>
          <p:cNvSpPr txBox="1"/>
          <p:nvPr>
            <p:ph type="title"/>
          </p:nvPr>
        </p:nvSpPr>
        <p:spPr>
          <a:xfrm>
            <a:off x="839788" y="556953"/>
            <a:ext cx="10515600" cy="113373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4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4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4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4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ylko tytuł" type="titleOnly">
  <p:cSld name="TITLE_ONLY">
    <p:spTree>
      <p:nvGrpSpPr>
        <p:cNvPr id="49" name="Shape 49"/>
        <p:cNvGrpSpPr/>
        <p:nvPr/>
      </p:nvGrpSpPr>
      <p:grpSpPr>
        <a:xfrm>
          <a:off x="0" y="0"/>
          <a:ext cx="0" cy="0"/>
          <a:chOff x="0" y="0"/>
          <a:chExt cx="0" cy="0"/>
        </a:xfrm>
      </p:grpSpPr>
      <p:sp>
        <p:nvSpPr>
          <p:cNvPr id="50" name="Google Shape;50;p46"/>
          <p:cNvSpPr txBox="1"/>
          <p:nvPr>
            <p:ph type="title"/>
          </p:nvPr>
        </p:nvSpPr>
        <p:spPr>
          <a:xfrm>
            <a:off x="838200" y="53137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54" name="Shape 54"/>
        <p:cNvGrpSpPr/>
        <p:nvPr/>
      </p:nvGrpSpPr>
      <p:grpSpPr>
        <a:xfrm>
          <a:off x="0" y="0"/>
          <a:ext cx="0" cy="0"/>
          <a:chOff x="0" y="0"/>
          <a:chExt cx="0" cy="0"/>
        </a:xfrm>
      </p:grpSpPr>
      <p:sp>
        <p:nvSpPr>
          <p:cNvPr id="55" name="Google Shape;55;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awartość z podpisem" type="objTx">
  <p:cSld name="OBJECT_WITH_CAPTION_TEXT">
    <p:spTree>
      <p:nvGrpSpPr>
        <p:cNvPr id="58" name="Shape 58"/>
        <p:cNvGrpSpPr/>
        <p:nvPr/>
      </p:nvGrpSpPr>
      <p:grpSpPr>
        <a:xfrm>
          <a:off x="0" y="0"/>
          <a:ext cx="0" cy="0"/>
          <a:chOff x="0" y="0"/>
          <a:chExt cx="0" cy="0"/>
        </a:xfrm>
      </p:grpSpPr>
      <p:sp>
        <p:nvSpPr>
          <p:cNvPr id="59" name="Google Shape;59;p4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az z podpisem" type="picTx">
  <p:cSld name="PICTURE_WITH_CAPTION_TEXT">
    <p:spTree>
      <p:nvGrpSpPr>
        <p:cNvPr id="65" name="Shape 65"/>
        <p:cNvGrpSpPr/>
        <p:nvPr/>
      </p:nvGrpSpPr>
      <p:grpSpPr>
        <a:xfrm>
          <a:off x="0" y="0"/>
          <a:ext cx="0" cy="0"/>
          <a:chOff x="0" y="0"/>
          <a:chExt cx="0" cy="0"/>
        </a:xfrm>
      </p:grpSpPr>
      <p:sp>
        <p:nvSpPr>
          <p:cNvPr id="66" name="Google Shape;66;p49"/>
          <p:cNvSpPr txBox="1"/>
          <p:nvPr>
            <p:ph type="title"/>
          </p:nvPr>
        </p:nvSpPr>
        <p:spPr>
          <a:xfrm>
            <a:off x="839788" y="540326"/>
            <a:ext cx="3932237" cy="151707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9"/>
          <p:cNvSpPr/>
          <p:nvPr>
            <p:ph idx="2" type="pic"/>
          </p:nvPr>
        </p:nvSpPr>
        <p:spPr>
          <a:xfrm>
            <a:off x="5183188" y="987425"/>
            <a:ext cx="6172200" cy="4873625"/>
          </a:xfrm>
          <a:prstGeom prst="rect">
            <a:avLst/>
          </a:prstGeom>
          <a:noFill/>
          <a:ln>
            <a:noFill/>
          </a:ln>
        </p:spPr>
      </p:sp>
      <p:sp>
        <p:nvSpPr>
          <p:cNvPr id="68" name="Google Shape;68;p4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40"/>
          <p:cNvSpPr txBox="1"/>
          <p:nvPr>
            <p:ph type="title"/>
          </p:nvPr>
        </p:nvSpPr>
        <p:spPr>
          <a:xfrm>
            <a:off x="838200" y="573577"/>
            <a:ext cx="10515600" cy="1180407"/>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6.jpg"/><Relationship Id="rId4" Type="http://schemas.openxmlformats.org/officeDocument/2006/relationships/image" Target="../media/image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0.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s://www.europarl.europa.eu/factsheets/en/sheet/68/energy-policy-general-principles#:~:text=The%20energy%20infrastructure%20of%20EU,networks)%20to%20develop%20better%2Dconnected" TargetMode="External"/><Relationship Id="rId4" Type="http://schemas.openxmlformats.org/officeDocument/2006/relationships/hyperlink" Target="https://www.europarl.europa.eu/factsheets/en/sheet/68/energy-policy-general-principles#:~:text=The%20energy%20infrastructure%20of%20EU,networks)%20to%20develop%20better%2Dconnected" TargetMode="External"/><Relationship Id="rId5" Type="http://schemas.openxmlformats.org/officeDocument/2006/relationships/hyperlink" Target="https://energy.ec.europa.eu/topics/energy-strategy/national-energy-and-climate-plans-necps_en" TargetMode="External"/><Relationship Id="rId6" Type="http://schemas.openxmlformats.org/officeDocument/2006/relationships/hyperlink" Target="https://energy.ec.europa.eu/topics/energy-strategy/national-energy-and-climate-plans-necps_en" TargetMode="External"/><Relationship Id="rId7" Type="http://schemas.openxmlformats.org/officeDocument/2006/relationships/hyperlink" Target="https://audiovisual.ec.europa.eu/en/video/I-199819?&amp;lg=EN"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0" Type="http://schemas.openxmlformats.org/officeDocument/2006/relationships/hyperlink" Target="https://en.wikipedia.org/wiki/Energy_supplies" TargetMode="External"/><Relationship Id="rId11" Type="http://schemas.openxmlformats.org/officeDocument/2006/relationships/hyperlink" Target="https://en.wikipedia.org/wiki/Fossil_fuel" TargetMode="External"/><Relationship Id="rId10" Type="http://schemas.openxmlformats.org/officeDocument/2006/relationships/hyperlink" Target="https://en.wikipedia.org/wiki/Geothermal_energy" TargetMode="External"/><Relationship Id="rId13" Type="http://schemas.openxmlformats.org/officeDocument/2006/relationships/hyperlink" Target="https://en.wikipedia.org/wiki/Biomass" TargetMode="External"/><Relationship Id="rId12" Type="http://schemas.openxmlformats.org/officeDocument/2006/relationships/hyperlink" Target="https://en.wikipedia.org/wiki/Sustainable_energy" TargetMode="External"/><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en.wikipedia.org/wiki/Renewable_resource" TargetMode="External"/><Relationship Id="rId4" Type="http://schemas.openxmlformats.org/officeDocument/2006/relationships/hyperlink" Target="https://en.wikipedia.org/wiki/Orders_of_magnitude_(time)" TargetMode="External"/><Relationship Id="rId9" Type="http://schemas.openxmlformats.org/officeDocument/2006/relationships/hyperlink" Target="https://en.wikipedia.org/wiki/Wave_power" TargetMode="External"/><Relationship Id="rId15" Type="http://schemas.openxmlformats.org/officeDocument/2006/relationships/hyperlink" Target="https://www.twi-global.com/technical-knowledge/faqs/clean-energy" TargetMode="External"/><Relationship Id="rId14" Type="http://schemas.openxmlformats.org/officeDocument/2006/relationships/hyperlink" Target="https://en.wikipedia.org/wiki/Renewable_energy" TargetMode="External"/><Relationship Id="rId17" Type="http://schemas.openxmlformats.org/officeDocument/2006/relationships/hyperlink" Target="https://en.wikipedia.org/wiki/Natural_resource" TargetMode="External"/><Relationship Id="rId16" Type="http://schemas.openxmlformats.org/officeDocument/2006/relationships/hyperlink" Target="https://en.wikipedia.org/wiki/National_security" TargetMode="External"/><Relationship Id="rId5" Type="http://schemas.openxmlformats.org/officeDocument/2006/relationships/hyperlink" Target="https://en.wikipedia.org/wiki/Sunlight" TargetMode="External"/><Relationship Id="rId19" Type="http://schemas.openxmlformats.org/officeDocument/2006/relationships/hyperlink" Target="https://en.wikipedia.org/wiki/Energy" TargetMode="External"/><Relationship Id="rId6" Type="http://schemas.openxmlformats.org/officeDocument/2006/relationships/hyperlink" Target="https://en.wikipedia.org/wiki/Wind_power" TargetMode="External"/><Relationship Id="rId18" Type="http://schemas.openxmlformats.org/officeDocument/2006/relationships/hyperlink" Target="https://en.wikipedia.org/wiki/Energy_consumption" TargetMode="External"/><Relationship Id="rId7" Type="http://schemas.openxmlformats.org/officeDocument/2006/relationships/hyperlink" Target="https://en.wikipedia.org/wiki/Rain" TargetMode="External"/><Relationship Id="rId8" Type="http://schemas.openxmlformats.org/officeDocument/2006/relationships/hyperlink" Target="https://en.wikipedia.org/wiki/Tidal_power"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440110" y="2634143"/>
            <a:ext cx="9144000" cy="900986"/>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en-GB" cap="small"/>
              <a:t>Transformative Mindset Course</a:t>
            </a:r>
            <a:endParaRPr/>
          </a:p>
        </p:txBody>
      </p:sp>
      <p:sp>
        <p:nvSpPr>
          <p:cNvPr id="89" name="Google Shape;89;p1"/>
          <p:cNvSpPr txBox="1"/>
          <p:nvPr>
            <p:ph idx="1" type="subTitle"/>
          </p:nvPr>
        </p:nvSpPr>
        <p:spPr>
          <a:xfrm>
            <a:off x="1524000" y="3943738"/>
            <a:ext cx="9144000" cy="8044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GB"/>
              <a:t>Module 2. Supplying clean, affordable and secure energy</a:t>
            </a:r>
            <a:endParaRPr/>
          </a:p>
        </p:txBody>
      </p:sp>
      <p:pic>
        <p:nvPicPr>
          <p:cNvPr descr="Obraz zawierający tekst&#10;&#10;Opis wygenerowany automatycznie" id="90" name="Google Shape;90;p1"/>
          <p:cNvPicPr preferRelativeResize="0"/>
          <p:nvPr/>
        </p:nvPicPr>
        <p:blipFill rotWithShape="1">
          <a:blip r:embed="rId3">
            <a:alphaModFix/>
          </a:blip>
          <a:srcRect b="0" l="0" r="0" t="0"/>
          <a:stretch/>
        </p:blipFill>
        <p:spPr>
          <a:xfrm>
            <a:off x="3433960" y="515092"/>
            <a:ext cx="4901130" cy="1929468"/>
          </a:xfrm>
          <a:prstGeom prst="rect">
            <a:avLst/>
          </a:prstGeom>
          <a:noFill/>
          <a:ln>
            <a:noFill/>
          </a:ln>
        </p:spPr>
      </p:pic>
      <p:sp>
        <p:nvSpPr>
          <p:cNvPr id="91" name="Google Shape;91;p1"/>
          <p:cNvSpPr txBox="1"/>
          <p:nvPr/>
        </p:nvSpPr>
        <p:spPr>
          <a:xfrm>
            <a:off x="7515498" y="4624251"/>
            <a:ext cx="4563250" cy="1417221"/>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90000"/>
              </a:lnSpc>
              <a:spcBef>
                <a:spcPts val="0"/>
              </a:spcBef>
              <a:spcAft>
                <a:spcPts val="0"/>
              </a:spcAft>
              <a:buClr>
                <a:schemeClr val="dk1"/>
              </a:buClr>
              <a:buSzPct val="100000"/>
              <a:buFont typeface="Arial"/>
              <a:buNone/>
            </a:pPr>
            <a:r>
              <a:rPr b="0" i="0" lang="en-GB" sz="2000" u="none" cap="none" strike="noStrike">
                <a:solidFill>
                  <a:schemeClr val="dk1"/>
                </a:solidFill>
                <a:latin typeface="Calibri"/>
                <a:ea typeface="Calibri"/>
                <a:cs typeface="Calibri"/>
                <a:sym typeface="Calibri"/>
              </a:rPr>
              <a:t>Author:</a:t>
            </a:r>
            <a:endParaRPr/>
          </a:p>
          <a:p>
            <a:pPr indent="0" lvl="0" marL="0" marR="0" rtl="0" algn="l">
              <a:lnSpc>
                <a:spcPct val="90000"/>
              </a:lnSpc>
              <a:spcBef>
                <a:spcPts val="1000"/>
              </a:spcBef>
              <a:spcAft>
                <a:spcPts val="0"/>
              </a:spcAft>
              <a:buClr>
                <a:schemeClr val="dk1"/>
              </a:buClr>
              <a:buSzPct val="100000"/>
              <a:buFont typeface="Arial"/>
              <a:buNone/>
            </a:pPr>
            <a:r>
              <a:rPr b="0" i="0" lang="en-GB" sz="2000" u="none" cap="none" strike="noStrike">
                <a:solidFill>
                  <a:schemeClr val="dk1"/>
                </a:solidFill>
                <a:latin typeface="Calibri"/>
                <a:ea typeface="Calibri"/>
                <a:cs typeface="Calibri"/>
                <a:sym typeface="Calibri"/>
              </a:rPr>
              <a:t>Dario Ferrante</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ct val="100000"/>
              <a:buFont typeface="Arial"/>
              <a:buNone/>
            </a:pPr>
            <a:r>
              <a:rPr b="0" i="0" lang="en-GB" sz="2000" u="none" cap="none" strike="noStrike">
                <a:solidFill>
                  <a:schemeClr val="dk1"/>
                </a:solidFill>
                <a:latin typeface="Calibri"/>
                <a:ea typeface="Calibri"/>
                <a:cs typeface="Calibri"/>
                <a:sym typeface="Calibri"/>
              </a:rPr>
              <a:t>Institution:</a:t>
            </a:r>
            <a:endParaRPr/>
          </a:p>
          <a:p>
            <a:pPr indent="0" lvl="0" marL="0" marR="0" rtl="0" algn="l">
              <a:lnSpc>
                <a:spcPct val="90000"/>
              </a:lnSpc>
              <a:spcBef>
                <a:spcPts val="1000"/>
              </a:spcBef>
              <a:spcAft>
                <a:spcPts val="0"/>
              </a:spcAft>
              <a:buClr>
                <a:schemeClr val="dk1"/>
              </a:buClr>
              <a:buSzPct val="100000"/>
              <a:buFont typeface="Arial"/>
              <a:buNone/>
            </a:pPr>
            <a:r>
              <a:rPr b="0" i="0" lang="en-GB" sz="2000" u="none" cap="none" strike="noStrike">
                <a:solidFill>
                  <a:schemeClr val="dk1"/>
                </a:solidFill>
                <a:latin typeface="Calibri"/>
                <a:ea typeface="Calibri"/>
                <a:cs typeface="Calibri"/>
                <a:sym typeface="Calibri"/>
              </a:rPr>
              <a:t>PRISM Impresa Sociale srl, Italy</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0"/>
          <p:cNvSpPr txBox="1"/>
          <p:nvPr/>
        </p:nvSpPr>
        <p:spPr>
          <a:xfrm>
            <a:off x="0" y="526534"/>
            <a:ext cx="12192000" cy="646331"/>
          </a:xfrm>
          <a:prstGeom prst="rect">
            <a:avLst/>
          </a:prstGeom>
          <a:no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GB" sz="3600" u="none" cap="none" strike="noStrike">
                <a:solidFill>
                  <a:schemeClr val="dk1"/>
                </a:solidFill>
                <a:latin typeface="Calibri"/>
                <a:ea typeface="Calibri"/>
                <a:cs typeface="Calibri"/>
                <a:sym typeface="Calibri"/>
              </a:rPr>
              <a:t>Clean, affordable and secure energy – A clean energy transition</a:t>
            </a:r>
            <a:endParaRPr b="1" i="0" sz="3600" u="none" cap="none" strike="noStrike">
              <a:solidFill>
                <a:schemeClr val="dk1"/>
              </a:solidFill>
              <a:latin typeface="Calibri"/>
              <a:ea typeface="Calibri"/>
              <a:cs typeface="Calibri"/>
              <a:sym typeface="Calibri"/>
            </a:endParaRPr>
          </a:p>
        </p:txBody>
      </p:sp>
      <p:sp>
        <p:nvSpPr>
          <p:cNvPr id="157" name="Google Shape;157;p10"/>
          <p:cNvSpPr txBox="1"/>
          <p:nvPr/>
        </p:nvSpPr>
        <p:spPr>
          <a:xfrm>
            <a:off x="5246370" y="1336246"/>
            <a:ext cx="6534150" cy="230832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GB" sz="2400" u="none" cap="none" strike="noStrike">
                <a:solidFill>
                  <a:srgbClr val="404040"/>
                </a:solidFill>
                <a:latin typeface="Calibri"/>
                <a:ea typeface="Calibri"/>
                <a:cs typeface="Calibri"/>
                <a:sym typeface="Calibri"/>
              </a:rPr>
              <a:t>The production and use of energy account for </a:t>
            </a:r>
            <a:r>
              <a:rPr b="1" i="0" lang="en-GB" sz="2400" u="none" cap="none" strike="noStrike">
                <a:solidFill>
                  <a:srgbClr val="404040"/>
                </a:solidFill>
                <a:latin typeface="Calibri"/>
                <a:ea typeface="Calibri"/>
                <a:cs typeface="Calibri"/>
                <a:sym typeface="Calibri"/>
              </a:rPr>
              <a:t>more than 75% of the EU’s greenhouse gas emissions. Decarbonising the EU’s energy system</a:t>
            </a:r>
            <a:r>
              <a:rPr b="0" i="0" lang="en-GB" sz="2400" u="none" cap="none" strike="noStrike">
                <a:solidFill>
                  <a:srgbClr val="404040"/>
                </a:solidFill>
                <a:latin typeface="Calibri"/>
                <a:ea typeface="Calibri"/>
                <a:cs typeface="Calibri"/>
                <a:sym typeface="Calibri"/>
              </a:rPr>
              <a:t> is critical to reach our 2030 climate objectives and the EU’s long-term strategy of achieving carbon neutrality by 2050</a:t>
            </a:r>
            <a:endParaRPr b="0" i="0" sz="2400" u="none" cap="none" strike="noStrike">
              <a:solidFill>
                <a:schemeClr val="dk1"/>
              </a:solidFill>
              <a:latin typeface="Calibri"/>
              <a:ea typeface="Calibri"/>
              <a:cs typeface="Calibri"/>
              <a:sym typeface="Calibri"/>
            </a:endParaRPr>
          </a:p>
        </p:txBody>
      </p:sp>
      <p:sp>
        <p:nvSpPr>
          <p:cNvPr id="158" name="Google Shape;158;p10"/>
          <p:cNvSpPr txBox="1"/>
          <p:nvPr/>
        </p:nvSpPr>
        <p:spPr>
          <a:xfrm>
            <a:off x="1968501" y="5931611"/>
            <a:ext cx="10161306" cy="43088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1100" u="none" cap="none" strike="noStrike">
                <a:solidFill>
                  <a:srgbClr val="444444"/>
                </a:solidFill>
                <a:latin typeface="Calibri"/>
                <a:ea typeface="Calibri"/>
                <a:cs typeface="Calibri"/>
                <a:sym typeface="Calibri"/>
              </a:rPr>
              <a:t>Source: https://ec.europa.eu/info/strategy/priorities-2019-2024/european-green-deal/energy-and-green-deal_en</a:t>
            </a:r>
            <a:endParaRPr/>
          </a:p>
          <a:p>
            <a:pPr indent="0" lvl="0" marL="0" marR="0" rtl="0" algn="r">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sp>
        <p:nvSpPr>
          <p:cNvPr id="159" name="Google Shape;159;p10"/>
          <p:cNvSpPr txBox="1"/>
          <p:nvPr/>
        </p:nvSpPr>
        <p:spPr>
          <a:xfrm>
            <a:off x="62193" y="4167357"/>
            <a:ext cx="12067614"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2000" u="none" cap="none" strike="noStrike">
                <a:solidFill>
                  <a:srgbClr val="404040"/>
                </a:solidFill>
                <a:latin typeface="Calibri"/>
                <a:ea typeface="Calibri"/>
                <a:cs typeface="Calibri"/>
                <a:sym typeface="Calibri"/>
              </a:rPr>
              <a:t>The European Green Deal focuses on 3 key principles for the clean energy transition, which will help reduce greenhouse gas emissions and enhance the quality of life of our citizens:</a:t>
            </a:r>
            <a:endParaRPr/>
          </a:p>
          <a:p>
            <a:pPr indent="-342900" lvl="0" marL="342900" marR="0" rtl="0" algn="l">
              <a:spcBef>
                <a:spcPts val="0"/>
              </a:spcBef>
              <a:spcAft>
                <a:spcPts val="0"/>
              </a:spcAft>
              <a:buClr>
                <a:srgbClr val="404040"/>
              </a:buClr>
              <a:buSzPts val="2000"/>
              <a:buFont typeface="Calibri"/>
              <a:buAutoNum type="arabicPeriod"/>
            </a:pPr>
            <a:r>
              <a:rPr b="0" i="0" lang="en-GB" sz="2000" u="none" cap="none" strike="noStrike">
                <a:solidFill>
                  <a:srgbClr val="404040"/>
                </a:solidFill>
                <a:latin typeface="Calibri"/>
                <a:ea typeface="Calibri"/>
                <a:cs typeface="Calibri"/>
                <a:sym typeface="Calibri"/>
              </a:rPr>
              <a:t>ensuring a </a:t>
            </a:r>
            <a:r>
              <a:rPr b="1" i="0" lang="en-GB" sz="2000" u="none" cap="none" strike="noStrike">
                <a:solidFill>
                  <a:srgbClr val="404040"/>
                </a:solidFill>
                <a:latin typeface="Calibri"/>
                <a:ea typeface="Calibri"/>
                <a:cs typeface="Calibri"/>
                <a:sym typeface="Calibri"/>
              </a:rPr>
              <a:t>secure</a:t>
            </a:r>
            <a:r>
              <a:rPr b="0" i="0" lang="en-GB" sz="2000" u="none" cap="none" strike="noStrike">
                <a:solidFill>
                  <a:srgbClr val="404040"/>
                </a:solidFill>
                <a:latin typeface="Calibri"/>
                <a:ea typeface="Calibri"/>
                <a:cs typeface="Calibri"/>
                <a:sym typeface="Calibri"/>
              </a:rPr>
              <a:t> and </a:t>
            </a:r>
            <a:r>
              <a:rPr b="1" i="0" lang="en-GB" sz="2000" u="none" cap="none" strike="noStrike">
                <a:solidFill>
                  <a:srgbClr val="404040"/>
                </a:solidFill>
                <a:latin typeface="Calibri"/>
                <a:ea typeface="Calibri"/>
                <a:cs typeface="Calibri"/>
                <a:sym typeface="Calibri"/>
              </a:rPr>
              <a:t>affordable EU energy supply</a:t>
            </a:r>
            <a:endParaRPr b="0" i="0" sz="2000" u="none" cap="none" strike="noStrike">
              <a:solidFill>
                <a:srgbClr val="404040"/>
              </a:solidFill>
              <a:latin typeface="Calibri"/>
              <a:ea typeface="Calibri"/>
              <a:cs typeface="Calibri"/>
              <a:sym typeface="Calibri"/>
            </a:endParaRPr>
          </a:p>
          <a:p>
            <a:pPr indent="-342900" lvl="0" marL="342900" marR="0" rtl="0" algn="l">
              <a:spcBef>
                <a:spcPts val="0"/>
              </a:spcBef>
              <a:spcAft>
                <a:spcPts val="0"/>
              </a:spcAft>
              <a:buClr>
                <a:srgbClr val="404040"/>
              </a:buClr>
              <a:buSzPts val="2000"/>
              <a:buFont typeface="Calibri"/>
              <a:buAutoNum type="arabicPeriod"/>
            </a:pPr>
            <a:r>
              <a:rPr b="0" i="0" lang="en-GB" sz="2000" u="none" cap="none" strike="noStrike">
                <a:solidFill>
                  <a:srgbClr val="404040"/>
                </a:solidFill>
                <a:latin typeface="Calibri"/>
                <a:ea typeface="Calibri"/>
                <a:cs typeface="Calibri"/>
                <a:sym typeface="Calibri"/>
              </a:rPr>
              <a:t>developing a </a:t>
            </a:r>
            <a:r>
              <a:rPr b="1" i="0" lang="en-GB" sz="2000" u="none" cap="none" strike="noStrike">
                <a:solidFill>
                  <a:srgbClr val="404040"/>
                </a:solidFill>
                <a:latin typeface="Calibri"/>
                <a:ea typeface="Calibri"/>
                <a:cs typeface="Calibri"/>
                <a:sym typeface="Calibri"/>
              </a:rPr>
              <a:t>fully integrated, interconnected</a:t>
            </a:r>
            <a:r>
              <a:rPr b="0" i="0" lang="en-GB" sz="2000" u="none" cap="none" strike="noStrike">
                <a:solidFill>
                  <a:srgbClr val="404040"/>
                </a:solidFill>
                <a:latin typeface="Calibri"/>
                <a:ea typeface="Calibri"/>
                <a:cs typeface="Calibri"/>
                <a:sym typeface="Calibri"/>
              </a:rPr>
              <a:t> and </a:t>
            </a:r>
            <a:r>
              <a:rPr b="1" i="0" lang="en-GB" sz="2000" u="none" cap="none" strike="noStrike">
                <a:solidFill>
                  <a:srgbClr val="404040"/>
                </a:solidFill>
                <a:latin typeface="Calibri"/>
                <a:ea typeface="Calibri"/>
                <a:cs typeface="Calibri"/>
                <a:sym typeface="Calibri"/>
              </a:rPr>
              <a:t>digitalised EU energy market</a:t>
            </a:r>
            <a:endParaRPr b="0" i="0" sz="2000" u="none" cap="none" strike="noStrike">
              <a:solidFill>
                <a:srgbClr val="404040"/>
              </a:solidFill>
              <a:latin typeface="Calibri"/>
              <a:ea typeface="Calibri"/>
              <a:cs typeface="Calibri"/>
              <a:sym typeface="Calibri"/>
            </a:endParaRPr>
          </a:p>
          <a:p>
            <a:pPr indent="-342900" lvl="0" marL="342900" marR="0" rtl="0" algn="l">
              <a:spcBef>
                <a:spcPts val="0"/>
              </a:spcBef>
              <a:spcAft>
                <a:spcPts val="0"/>
              </a:spcAft>
              <a:buClr>
                <a:srgbClr val="404040"/>
              </a:buClr>
              <a:buSzPts val="2000"/>
              <a:buFont typeface="Calibri"/>
              <a:buAutoNum type="arabicPeriod"/>
            </a:pPr>
            <a:r>
              <a:rPr b="0" i="0" lang="en-GB" sz="2000" u="none" cap="none" strike="noStrike">
                <a:solidFill>
                  <a:srgbClr val="404040"/>
                </a:solidFill>
                <a:latin typeface="Calibri"/>
                <a:ea typeface="Calibri"/>
                <a:cs typeface="Calibri"/>
                <a:sym typeface="Calibri"/>
              </a:rPr>
              <a:t>prioritising </a:t>
            </a:r>
            <a:r>
              <a:rPr b="1" i="0" lang="en-GB" sz="2000" u="none" cap="none" strike="noStrike">
                <a:solidFill>
                  <a:srgbClr val="404040"/>
                </a:solidFill>
                <a:latin typeface="Calibri"/>
                <a:ea typeface="Calibri"/>
                <a:cs typeface="Calibri"/>
                <a:sym typeface="Calibri"/>
              </a:rPr>
              <a:t>energy efficiency</a:t>
            </a:r>
            <a:r>
              <a:rPr b="0" i="0" lang="en-GB" sz="2000" u="none" cap="none" strike="noStrike">
                <a:solidFill>
                  <a:srgbClr val="404040"/>
                </a:solidFill>
                <a:latin typeface="Calibri"/>
                <a:ea typeface="Calibri"/>
                <a:cs typeface="Calibri"/>
                <a:sym typeface="Calibri"/>
              </a:rPr>
              <a:t>, improving the </a:t>
            </a:r>
            <a:r>
              <a:rPr b="1" i="0" lang="en-GB" sz="2000" u="none" cap="none" strike="noStrike">
                <a:solidFill>
                  <a:srgbClr val="404040"/>
                </a:solidFill>
                <a:latin typeface="Calibri"/>
                <a:ea typeface="Calibri"/>
                <a:cs typeface="Calibri"/>
                <a:sym typeface="Calibri"/>
              </a:rPr>
              <a:t>energy performance of our buildings</a:t>
            </a:r>
            <a:r>
              <a:rPr b="0" i="0" lang="en-GB" sz="2000" u="none" cap="none" strike="noStrike">
                <a:solidFill>
                  <a:srgbClr val="404040"/>
                </a:solidFill>
                <a:latin typeface="Calibri"/>
                <a:ea typeface="Calibri"/>
                <a:cs typeface="Calibri"/>
                <a:sym typeface="Calibri"/>
              </a:rPr>
              <a:t> and developing a power sector based largely on </a:t>
            </a:r>
            <a:r>
              <a:rPr b="1" i="0" lang="en-GB" sz="2000" u="none" cap="none" strike="noStrike">
                <a:solidFill>
                  <a:srgbClr val="404040"/>
                </a:solidFill>
                <a:latin typeface="Calibri"/>
                <a:ea typeface="Calibri"/>
                <a:cs typeface="Calibri"/>
                <a:sym typeface="Calibri"/>
              </a:rPr>
              <a:t>renewable sources</a:t>
            </a:r>
            <a:endParaRPr b="0" i="0" sz="2000" u="none" cap="none" strike="noStrike">
              <a:solidFill>
                <a:srgbClr val="404040"/>
              </a:solidFill>
              <a:latin typeface="Calibri"/>
              <a:ea typeface="Calibri"/>
              <a:cs typeface="Calibri"/>
              <a:sym typeface="Calibri"/>
            </a:endParaRPr>
          </a:p>
        </p:txBody>
      </p:sp>
      <p:pic>
        <p:nvPicPr>
          <p:cNvPr id="160" name="Google Shape;160;p10"/>
          <p:cNvPicPr preferRelativeResize="0"/>
          <p:nvPr/>
        </p:nvPicPr>
        <p:blipFill rotWithShape="1">
          <a:blip r:embed="rId3">
            <a:alphaModFix/>
          </a:blip>
          <a:srcRect b="0" l="0" r="0" t="0"/>
          <a:stretch/>
        </p:blipFill>
        <p:spPr>
          <a:xfrm>
            <a:off x="62193" y="1336246"/>
            <a:ext cx="4925652" cy="27136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txBox="1"/>
          <p:nvPr/>
        </p:nvSpPr>
        <p:spPr>
          <a:xfrm>
            <a:off x="0" y="526534"/>
            <a:ext cx="12192000" cy="646331"/>
          </a:xfrm>
          <a:prstGeom prst="rect">
            <a:avLst/>
          </a:prstGeom>
          <a:noFill/>
          <a:ln cap="flat" cmpd="sng" w="9525">
            <a:solidFill>
              <a:srgbClr val="54A83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GB" sz="3600" u="none" cap="none" strike="noStrike">
                <a:solidFill>
                  <a:schemeClr val="dk1"/>
                </a:solidFill>
                <a:latin typeface="Calibri"/>
                <a:ea typeface="Calibri"/>
                <a:cs typeface="Calibri"/>
                <a:sym typeface="Calibri"/>
              </a:rPr>
              <a:t>Clean, affordable and secure energy – A clean energy transition</a:t>
            </a:r>
            <a:endParaRPr b="1" i="0" sz="3600" u="none" cap="none" strike="noStrike">
              <a:solidFill>
                <a:schemeClr val="dk1"/>
              </a:solidFill>
              <a:latin typeface="Calibri"/>
              <a:ea typeface="Calibri"/>
              <a:cs typeface="Calibri"/>
              <a:sym typeface="Calibri"/>
            </a:endParaRPr>
          </a:p>
        </p:txBody>
      </p:sp>
      <p:sp>
        <p:nvSpPr>
          <p:cNvPr id="166" name="Google Shape;166;p11"/>
          <p:cNvSpPr txBox="1"/>
          <p:nvPr/>
        </p:nvSpPr>
        <p:spPr>
          <a:xfrm>
            <a:off x="342900" y="1370536"/>
            <a:ext cx="11498580" cy="39703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GB" sz="2800" u="none" cap="none" strike="noStrike">
                <a:solidFill>
                  <a:srgbClr val="404040"/>
                </a:solidFill>
                <a:latin typeface="Calibri"/>
                <a:ea typeface="Calibri"/>
                <a:cs typeface="Calibri"/>
                <a:sym typeface="Calibri"/>
              </a:rPr>
              <a:t>The Commission’s main objectives to achieve this are:</a:t>
            </a:r>
            <a:endParaRPr/>
          </a:p>
          <a:p>
            <a:pPr indent="-342900" lvl="0" marL="342900" marR="0" rtl="0" algn="just">
              <a:spcBef>
                <a:spcPts val="0"/>
              </a:spcBef>
              <a:spcAft>
                <a:spcPts val="0"/>
              </a:spcAft>
              <a:buClr>
                <a:srgbClr val="404040"/>
              </a:buClr>
              <a:buSzPts val="2800"/>
              <a:buFont typeface="Arial"/>
              <a:buChar char="•"/>
            </a:pPr>
            <a:r>
              <a:rPr b="1" i="0" lang="en-GB" sz="2800" u="none" cap="none" strike="noStrike">
                <a:solidFill>
                  <a:srgbClr val="404040"/>
                </a:solidFill>
                <a:latin typeface="Calibri"/>
                <a:ea typeface="Calibri"/>
                <a:cs typeface="Calibri"/>
                <a:sym typeface="Calibri"/>
              </a:rPr>
              <a:t>build interconnected energy systems</a:t>
            </a:r>
            <a:r>
              <a:rPr b="0" i="0" lang="en-GB" sz="2800" u="none" cap="none" strike="noStrike">
                <a:solidFill>
                  <a:srgbClr val="404040"/>
                </a:solidFill>
                <a:latin typeface="Calibri"/>
                <a:ea typeface="Calibri"/>
                <a:cs typeface="Calibri"/>
                <a:sym typeface="Calibri"/>
              </a:rPr>
              <a:t> and better integrated grids to support renewable energy sources</a:t>
            </a:r>
            <a:endParaRPr/>
          </a:p>
          <a:p>
            <a:pPr indent="-342900" lvl="0" marL="342900" marR="0" rtl="0" algn="just">
              <a:spcBef>
                <a:spcPts val="0"/>
              </a:spcBef>
              <a:spcAft>
                <a:spcPts val="0"/>
              </a:spcAft>
              <a:buClr>
                <a:srgbClr val="404040"/>
              </a:buClr>
              <a:buSzPts val="2800"/>
              <a:buFont typeface="Arial"/>
              <a:buChar char="•"/>
            </a:pPr>
            <a:r>
              <a:rPr b="0" i="0" lang="en-GB" sz="2800" u="none" cap="none" strike="noStrike">
                <a:solidFill>
                  <a:srgbClr val="404040"/>
                </a:solidFill>
                <a:latin typeface="Calibri"/>
                <a:ea typeface="Calibri"/>
                <a:cs typeface="Calibri"/>
                <a:sym typeface="Calibri"/>
              </a:rPr>
              <a:t>promote innovative technologies and </a:t>
            </a:r>
            <a:r>
              <a:rPr b="1" i="0" lang="en-GB" sz="2800" u="none" cap="none" strike="noStrike">
                <a:solidFill>
                  <a:srgbClr val="404040"/>
                </a:solidFill>
                <a:latin typeface="Calibri"/>
                <a:ea typeface="Calibri"/>
                <a:cs typeface="Calibri"/>
                <a:sym typeface="Calibri"/>
              </a:rPr>
              <a:t>modern infrastructure</a:t>
            </a:r>
            <a:endParaRPr b="0" i="0" sz="2800" u="none" cap="none" strike="noStrike">
              <a:solidFill>
                <a:srgbClr val="404040"/>
              </a:solidFill>
              <a:latin typeface="Calibri"/>
              <a:ea typeface="Calibri"/>
              <a:cs typeface="Calibri"/>
              <a:sym typeface="Calibri"/>
            </a:endParaRPr>
          </a:p>
          <a:p>
            <a:pPr indent="-342900" lvl="0" marL="342900" marR="0" rtl="0" algn="just">
              <a:spcBef>
                <a:spcPts val="0"/>
              </a:spcBef>
              <a:spcAft>
                <a:spcPts val="0"/>
              </a:spcAft>
              <a:buClr>
                <a:srgbClr val="404040"/>
              </a:buClr>
              <a:buSzPts val="2800"/>
              <a:buFont typeface="Arial"/>
              <a:buChar char="•"/>
            </a:pPr>
            <a:r>
              <a:rPr b="0" i="0" lang="en-GB" sz="2800" u="none" cap="none" strike="noStrike">
                <a:solidFill>
                  <a:srgbClr val="404040"/>
                </a:solidFill>
                <a:latin typeface="Calibri"/>
                <a:ea typeface="Calibri"/>
                <a:cs typeface="Calibri"/>
                <a:sym typeface="Calibri"/>
              </a:rPr>
              <a:t>boost </a:t>
            </a:r>
            <a:r>
              <a:rPr b="1" i="0" lang="en-GB" sz="2800" u="none" cap="none" strike="noStrike">
                <a:solidFill>
                  <a:srgbClr val="404040"/>
                </a:solidFill>
                <a:latin typeface="Calibri"/>
                <a:ea typeface="Calibri"/>
                <a:cs typeface="Calibri"/>
                <a:sym typeface="Calibri"/>
              </a:rPr>
              <a:t>energy efficiency</a:t>
            </a:r>
            <a:r>
              <a:rPr b="0" i="0" lang="en-GB" sz="2800" u="none" cap="none" strike="noStrike">
                <a:solidFill>
                  <a:srgbClr val="404040"/>
                </a:solidFill>
                <a:latin typeface="Calibri"/>
                <a:ea typeface="Calibri"/>
                <a:cs typeface="Calibri"/>
                <a:sym typeface="Calibri"/>
              </a:rPr>
              <a:t> and </a:t>
            </a:r>
            <a:r>
              <a:rPr b="1" i="0" lang="en-GB" sz="2800" u="none" cap="none" strike="noStrike">
                <a:solidFill>
                  <a:srgbClr val="404040"/>
                </a:solidFill>
                <a:latin typeface="Calibri"/>
                <a:ea typeface="Calibri"/>
                <a:cs typeface="Calibri"/>
                <a:sym typeface="Calibri"/>
              </a:rPr>
              <a:t>eco-design</a:t>
            </a:r>
            <a:r>
              <a:rPr b="0" i="0" lang="en-GB" sz="2800" u="none" cap="none" strike="noStrike">
                <a:solidFill>
                  <a:srgbClr val="404040"/>
                </a:solidFill>
                <a:latin typeface="Calibri"/>
                <a:ea typeface="Calibri"/>
                <a:cs typeface="Calibri"/>
                <a:sym typeface="Calibri"/>
              </a:rPr>
              <a:t> of products</a:t>
            </a:r>
            <a:endParaRPr/>
          </a:p>
          <a:p>
            <a:pPr indent="-342900" lvl="0" marL="342900" marR="0" rtl="0" algn="just">
              <a:spcBef>
                <a:spcPts val="0"/>
              </a:spcBef>
              <a:spcAft>
                <a:spcPts val="0"/>
              </a:spcAft>
              <a:buClr>
                <a:srgbClr val="404040"/>
              </a:buClr>
              <a:buSzPts val="2800"/>
              <a:buFont typeface="Arial"/>
              <a:buChar char="•"/>
            </a:pPr>
            <a:r>
              <a:rPr b="1" i="0" lang="en-GB" sz="2800" u="none" cap="none" strike="noStrike">
                <a:solidFill>
                  <a:srgbClr val="404040"/>
                </a:solidFill>
                <a:latin typeface="Calibri"/>
                <a:ea typeface="Calibri"/>
                <a:cs typeface="Calibri"/>
                <a:sym typeface="Calibri"/>
              </a:rPr>
              <a:t>decarbonise the gas sector</a:t>
            </a:r>
            <a:r>
              <a:rPr b="0" i="0" lang="en-GB" sz="2800" u="none" cap="none" strike="noStrike">
                <a:solidFill>
                  <a:srgbClr val="404040"/>
                </a:solidFill>
                <a:latin typeface="Calibri"/>
                <a:ea typeface="Calibri"/>
                <a:cs typeface="Calibri"/>
                <a:sym typeface="Calibri"/>
              </a:rPr>
              <a:t> and promote </a:t>
            </a:r>
            <a:r>
              <a:rPr b="1" i="0" lang="en-GB" sz="2800" u="none" cap="none" strike="noStrike">
                <a:solidFill>
                  <a:srgbClr val="404040"/>
                </a:solidFill>
                <a:latin typeface="Calibri"/>
                <a:ea typeface="Calibri"/>
                <a:cs typeface="Calibri"/>
                <a:sym typeface="Calibri"/>
              </a:rPr>
              <a:t>smart integration</a:t>
            </a:r>
            <a:r>
              <a:rPr b="0" i="0" lang="en-GB" sz="2800" u="none" cap="none" strike="noStrike">
                <a:solidFill>
                  <a:srgbClr val="404040"/>
                </a:solidFill>
                <a:latin typeface="Calibri"/>
                <a:ea typeface="Calibri"/>
                <a:cs typeface="Calibri"/>
                <a:sym typeface="Calibri"/>
              </a:rPr>
              <a:t> across sectors</a:t>
            </a:r>
            <a:endParaRPr/>
          </a:p>
          <a:p>
            <a:pPr indent="-342900" lvl="0" marL="342900" marR="0" rtl="0" algn="just">
              <a:spcBef>
                <a:spcPts val="0"/>
              </a:spcBef>
              <a:spcAft>
                <a:spcPts val="0"/>
              </a:spcAft>
              <a:buClr>
                <a:srgbClr val="404040"/>
              </a:buClr>
              <a:buSzPts val="2800"/>
              <a:buFont typeface="Arial"/>
              <a:buChar char="•"/>
            </a:pPr>
            <a:r>
              <a:rPr b="1" i="0" lang="en-GB" sz="2800" u="none" cap="none" strike="noStrike">
                <a:solidFill>
                  <a:srgbClr val="404040"/>
                </a:solidFill>
                <a:latin typeface="Calibri"/>
                <a:ea typeface="Calibri"/>
                <a:cs typeface="Calibri"/>
                <a:sym typeface="Calibri"/>
              </a:rPr>
              <a:t>empower consumers</a:t>
            </a:r>
            <a:r>
              <a:rPr b="0" i="0" lang="en-GB" sz="2800" u="none" cap="none" strike="noStrike">
                <a:solidFill>
                  <a:srgbClr val="404040"/>
                </a:solidFill>
                <a:latin typeface="Calibri"/>
                <a:ea typeface="Calibri"/>
                <a:cs typeface="Calibri"/>
                <a:sym typeface="Calibri"/>
              </a:rPr>
              <a:t> and help EU countries to tackle energy poverty</a:t>
            </a:r>
            <a:endParaRPr/>
          </a:p>
          <a:p>
            <a:pPr indent="-342900" lvl="0" marL="342900" marR="0" rtl="0" algn="just">
              <a:spcBef>
                <a:spcPts val="0"/>
              </a:spcBef>
              <a:spcAft>
                <a:spcPts val="0"/>
              </a:spcAft>
              <a:buClr>
                <a:srgbClr val="404040"/>
              </a:buClr>
              <a:buSzPts val="2800"/>
              <a:buFont typeface="Arial"/>
              <a:buChar char="•"/>
            </a:pPr>
            <a:r>
              <a:rPr b="0" i="0" lang="en-GB" sz="2800" u="none" cap="none" strike="noStrike">
                <a:solidFill>
                  <a:srgbClr val="404040"/>
                </a:solidFill>
                <a:latin typeface="Calibri"/>
                <a:ea typeface="Calibri"/>
                <a:cs typeface="Calibri"/>
                <a:sym typeface="Calibri"/>
              </a:rPr>
              <a:t>promote </a:t>
            </a:r>
            <a:r>
              <a:rPr b="1" i="0" lang="en-GB" sz="2800" u="none" cap="none" strike="noStrike">
                <a:solidFill>
                  <a:srgbClr val="404040"/>
                </a:solidFill>
                <a:latin typeface="Calibri"/>
                <a:ea typeface="Calibri"/>
                <a:cs typeface="Calibri"/>
                <a:sym typeface="Calibri"/>
              </a:rPr>
              <a:t>EU energy standards</a:t>
            </a:r>
            <a:r>
              <a:rPr b="0" i="0" lang="en-GB" sz="2800" u="none" cap="none" strike="noStrike">
                <a:solidFill>
                  <a:srgbClr val="404040"/>
                </a:solidFill>
                <a:latin typeface="Calibri"/>
                <a:ea typeface="Calibri"/>
                <a:cs typeface="Calibri"/>
                <a:sym typeface="Calibri"/>
              </a:rPr>
              <a:t> and technologies at global level</a:t>
            </a:r>
            <a:endParaRPr/>
          </a:p>
          <a:p>
            <a:pPr indent="-342900" lvl="0" marL="342900" marR="0" rtl="0" algn="just">
              <a:spcBef>
                <a:spcPts val="0"/>
              </a:spcBef>
              <a:spcAft>
                <a:spcPts val="0"/>
              </a:spcAft>
              <a:buClr>
                <a:srgbClr val="404040"/>
              </a:buClr>
              <a:buSzPts val="2800"/>
              <a:buFont typeface="Arial"/>
              <a:buChar char="•"/>
            </a:pPr>
            <a:r>
              <a:rPr b="0" i="0" lang="en-GB" sz="2800" u="none" cap="none" strike="noStrike">
                <a:solidFill>
                  <a:srgbClr val="404040"/>
                </a:solidFill>
                <a:latin typeface="Calibri"/>
                <a:ea typeface="Calibri"/>
                <a:cs typeface="Calibri"/>
                <a:sym typeface="Calibri"/>
              </a:rPr>
              <a:t>develop the full potential of Europe’s </a:t>
            </a:r>
            <a:r>
              <a:rPr b="1" i="0" lang="en-GB" sz="2800" u="none" cap="none" strike="noStrike">
                <a:solidFill>
                  <a:srgbClr val="404040"/>
                </a:solidFill>
                <a:latin typeface="Calibri"/>
                <a:ea typeface="Calibri"/>
                <a:cs typeface="Calibri"/>
                <a:sym typeface="Calibri"/>
              </a:rPr>
              <a:t>offshore wind</a:t>
            </a:r>
            <a:r>
              <a:rPr b="0" i="0" lang="en-GB" sz="2800" u="none" cap="none" strike="noStrike">
                <a:solidFill>
                  <a:srgbClr val="404040"/>
                </a:solidFill>
                <a:latin typeface="Calibri"/>
                <a:ea typeface="Calibri"/>
                <a:cs typeface="Calibri"/>
                <a:sym typeface="Calibri"/>
              </a:rPr>
              <a:t> energy</a:t>
            </a:r>
            <a:endParaRPr/>
          </a:p>
        </p:txBody>
      </p:sp>
      <p:sp>
        <p:nvSpPr>
          <p:cNvPr id="167" name="Google Shape;167;p11"/>
          <p:cNvSpPr txBox="1"/>
          <p:nvPr/>
        </p:nvSpPr>
        <p:spPr>
          <a:xfrm>
            <a:off x="1968501" y="5931611"/>
            <a:ext cx="10161306" cy="43088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1100" u="none" cap="none" strike="noStrike">
                <a:solidFill>
                  <a:srgbClr val="444444"/>
                </a:solidFill>
                <a:latin typeface="Calibri"/>
                <a:ea typeface="Calibri"/>
                <a:cs typeface="Calibri"/>
                <a:sym typeface="Calibri"/>
              </a:rPr>
              <a:t>Source: https://ec.europa.eu/info/strategy/priorities-2019-2024/european-green-deal/energy-and-green-deal_en</a:t>
            </a:r>
            <a:endParaRPr/>
          </a:p>
          <a:p>
            <a:pPr indent="0" lvl="0" marL="0" marR="0" rtl="0" algn="r">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txBox="1"/>
          <p:nvPr>
            <p:ph idx="1" type="body"/>
          </p:nvPr>
        </p:nvSpPr>
        <p:spPr>
          <a:xfrm>
            <a:off x="5770771" y="1379859"/>
            <a:ext cx="6264474" cy="4631036"/>
          </a:xfrm>
          <a:prstGeom prst="rect">
            <a:avLst/>
          </a:prstGeom>
          <a:noFill/>
          <a:ln>
            <a:noFill/>
          </a:ln>
        </p:spPr>
        <p:txBody>
          <a:bodyPr anchorCtr="0" anchor="t" bIns="45700" lIns="91425" spcFirstLastPara="1" rIns="91425" wrap="square" tIns="45700">
            <a:normAutofit fontScale="92500"/>
          </a:bodyPr>
          <a:lstStyle/>
          <a:p>
            <a:pPr indent="0" lvl="0" marL="0" rtl="0" algn="just">
              <a:lnSpc>
                <a:spcPct val="90000"/>
              </a:lnSpc>
              <a:spcBef>
                <a:spcPts val="0"/>
              </a:spcBef>
              <a:spcAft>
                <a:spcPts val="0"/>
              </a:spcAft>
              <a:buClr>
                <a:schemeClr val="dk1"/>
              </a:buClr>
              <a:buSzPct val="100000"/>
              <a:buNone/>
            </a:pPr>
            <a:r>
              <a:rPr b="1" lang="en-GB" sz="2800">
                <a:solidFill>
                  <a:schemeClr val="dk1"/>
                </a:solidFill>
              </a:rPr>
              <a:t>Global warming</a:t>
            </a:r>
            <a:r>
              <a:rPr lang="en-GB" sz="2800">
                <a:solidFill>
                  <a:schemeClr val="dk1"/>
                </a:solidFill>
              </a:rPr>
              <a:t>, in fact, is now an irrefutable phenomenon, as demonstrated by the increase in the average temperature of the air and oceans, the melting of glaciers and the rise in sea level and, according to the Intergovernmental Panel on Climate Change (IPCC), </a:t>
            </a:r>
            <a:r>
              <a:rPr b="1" lang="en-GB" sz="2800">
                <a:solidFill>
                  <a:schemeClr val="dk1"/>
                </a:solidFill>
              </a:rPr>
              <a:t>human activities represent one of the main causes of this warming </a:t>
            </a:r>
            <a:r>
              <a:rPr lang="en-GB" sz="2800">
                <a:solidFill>
                  <a:schemeClr val="dk1"/>
                </a:solidFill>
              </a:rPr>
              <a:t>which, since pre-industrial times, have contributed enormously to increasing the global level of emissions which </a:t>
            </a:r>
            <a:r>
              <a:rPr b="1" lang="en-GB" sz="2800">
                <a:solidFill>
                  <a:schemeClr val="dk1"/>
                </a:solidFill>
              </a:rPr>
              <a:t>from 1970 to 2010 increased by 80%</a:t>
            </a:r>
            <a:endParaRPr/>
          </a:p>
        </p:txBody>
      </p:sp>
      <p:sp>
        <p:nvSpPr>
          <p:cNvPr id="173" name="Google Shape;173;p12"/>
          <p:cNvSpPr txBox="1"/>
          <p:nvPr/>
        </p:nvSpPr>
        <p:spPr>
          <a:xfrm>
            <a:off x="367501" y="547837"/>
            <a:ext cx="11667744" cy="675174"/>
          </a:xfrm>
          <a:prstGeom prst="rect">
            <a:avLst/>
          </a:prstGeom>
          <a:noFill/>
          <a:ln>
            <a:noFill/>
          </a:ln>
        </p:spPr>
        <p:txBody>
          <a:bodyPr anchorCtr="0" anchor="b" bIns="45700" lIns="91425" spcFirstLastPara="1" rIns="91425" wrap="square" tIns="45700">
            <a:noAutofit/>
          </a:bodyPr>
          <a:lstStyle/>
          <a:p>
            <a:pPr indent="0" lvl="2" marL="0" marR="0" rtl="0" algn="ctr">
              <a:spcBef>
                <a:spcPts val="0"/>
              </a:spcBef>
              <a:spcAft>
                <a:spcPts val="0"/>
              </a:spcAft>
              <a:buNone/>
            </a:pPr>
            <a:r>
              <a:rPr b="1" i="0" lang="en-GB" sz="3600" u="none" cap="none" strike="noStrike">
                <a:solidFill>
                  <a:srgbClr val="000000"/>
                </a:solidFill>
                <a:latin typeface="Calibri"/>
                <a:ea typeface="Calibri"/>
                <a:cs typeface="Calibri"/>
                <a:sym typeface="Calibri"/>
              </a:rPr>
              <a:t>Why we should accelerate the shift to renewable energies?</a:t>
            </a:r>
            <a:endParaRPr b="1" i="0" sz="3600" u="none" cap="none" strike="noStrike">
              <a:solidFill>
                <a:schemeClr val="dk1"/>
              </a:solidFill>
              <a:latin typeface="Calibri"/>
              <a:ea typeface="Calibri"/>
              <a:cs typeface="Calibri"/>
              <a:sym typeface="Calibri"/>
            </a:endParaRPr>
          </a:p>
        </p:txBody>
      </p:sp>
      <p:sp>
        <p:nvSpPr>
          <p:cNvPr id="174" name="Google Shape;174;p12"/>
          <p:cNvSpPr txBox="1"/>
          <p:nvPr/>
        </p:nvSpPr>
        <p:spPr>
          <a:xfrm>
            <a:off x="3462201" y="5915740"/>
            <a:ext cx="8632045"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1100" u="none" cap="none" strike="noStrike">
                <a:solidFill>
                  <a:schemeClr val="dk1"/>
                </a:solidFill>
                <a:latin typeface="Calibri"/>
                <a:ea typeface="Calibri"/>
                <a:cs typeface="Calibri"/>
                <a:sym typeface="Calibri"/>
              </a:rPr>
              <a:t>Source: https://www.enea.it/it/</a:t>
            </a:r>
            <a:r>
              <a:rPr b="0" i="0" lang="en-GB" sz="1100" u="none" cap="none" strike="noStrike">
                <a:solidFill>
                  <a:srgbClr val="444444"/>
                </a:solidFill>
                <a:latin typeface="Calibri"/>
                <a:ea typeface="Calibri"/>
                <a:cs typeface="Calibri"/>
                <a:sym typeface="Calibri"/>
              </a:rPr>
              <a:t>seguici</a:t>
            </a:r>
            <a:r>
              <a:rPr b="0" i="0" lang="en-GB" sz="1100" u="none" cap="none" strike="noStrike">
                <a:solidFill>
                  <a:schemeClr val="dk1"/>
                </a:solidFill>
                <a:latin typeface="Calibri"/>
                <a:ea typeface="Calibri"/>
                <a:cs typeface="Calibri"/>
                <a:sym typeface="Calibri"/>
              </a:rPr>
              <a:t>/le-parole-dellenergia/fonti-rinnovabili-scenari-e-politiche/perche-le-fonti-rinnovabili</a:t>
            </a:r>
            <a:endParaRPr/>
          </a:p>
        </p:txBody>
      </p:sp>
      <p:pic>
        <p:nvPicPr>
          <p:cNvPr id="175" name="Google Shape;175;p12"/>
          <p:cNvPicPr preferRelativeResize="0"/>
          <p:nvPr/>
        </p:nvPicPr>
        <p:blipFill rotWithShape="1">
          <a:blip r:embed="rId3">
            <a:alphaModFix/>
          </a:blip>
          <a:srcRect b="0" l="0" r="0" t="0"/>
          <a:stretch/>
        </p:blipFill>
        <p:spPr>
          <a:xfrm>
            <a:off x="106208" y="1437009"/>
            <a:ext cx="5425440" cy="305181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3"/>
          <p:cNvSpPr txBox="1"/>
          <p:nvPr>
            <p:ph idx="1" type="body"/>
          </p:nvPr>
        </p:nvSpPr>
        <p:spPr>
          <a:xfrm>
            <a:off x="198627" y="1679128"/>
            <a:ext cx="11584069" cy="4631036"/>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en-GB" sz="2800">
                <a:solidFill>
                  <a:schemeClr val="dk1"/>
                </a:solidFill>
              </a:rPr>
              <a:t>As for the increase in the level of concentration in the atmosphere of CO2 alone - the main anthropogenic greenhouse gas - the main cause is the use of </a:t>
            </a:r>
            <a:r>
              <a:rPr b="1" lang="en-GB" sz="2800">
                <a:solidFill>
                  <a:schemeClr val="dk1"/>
                </a:solidFill>
              </a:rPr>
              <a:t>fossil fuels</a:t>
            </a:r>
            <a:r>
              <a:rPr lang="en-GB" sz="2800">
                <a:solidFill>
                  <a:schemeClr val="dk1"/>
                </a:solidFill>
              </a:rPr>
              <a:t>, which </a:t>
            </a:r>
            <a:r>
              <a:rPr b="1" lang="en-GB" sz="2800">
                <a:solidFill>
                  <a:schemeClr val="dk1"/>
                </a:solidFill>
              </a:rPr>
              <a:t>in 2010 generated over 60% of these emissions</a:t>
            </a:r>
            <a:r>
              <a:rPr lang="en-GB" sz="2800">
                <a:solidFill>
                  <a:schemeClr val="dk1"/>
                </a:solidFill>
              </a:rPr>
              <a:t>.</a:t>
            </a:r>
            <a:endParaRPr sz="2800">
              <a:solidFill>
                <a:schemeClr val="dk1"/>
              </a:solidFill>
            </a:endParaRPr>
          </a:p>
          <a:p>
            <a:pPr indent="0" lvl="0" marL="0" rtl="0" algn="just">
              <a:lnSpc>
                <a:spcPct val="90000"/>
              </a:lnSpc>
              <a:spcBef>
                <a:spcPts val="1000"/>
              </a:spcBef>
              <a:spcAft>
                <a:spcPts val="0"/>
              </a:spcAft>
              <a:buClr>
                <a:schemeClr val="dk1"/>
              </a:buClr>
              <a:buSzPts val="2800"/>
              <a:buNone/>
            </a:pPr>
            <a:r>
              <a:rPr lang="en-GB" sz="2800">
                <a:solidFill>
                  <a:schemeClr val="dk1"/>
                </a:solidFill>
              </a:rPr>
              <a:t>A reduction in emissions in the energy sector can only take place in three ways:</a:t>
            </a:r>
            <a:endParaRPr/>
          </a:p>
          <a:p>
            <a:pPr indent="-457200" lvl="0" marL="457200" rtl="0" algn="just">
              <a:lnSpc>
                <a:spcPct val="90000"/>
              </a:lnSpc>
              <a:spcBef>
                <a:spcPts val="1000"/>
              </a:spcBef>
              <a:spcAft>
                <a:spcPts val="0"/>
              </a:spcAft>
              <a:buClr>
                <a:schemeClr val="dk1"/>
              </a:buClr>
              <a:buSzPts val="2800"/>
              <a:buFont typeface="Arial"/>
              <a:buChar char="•"/>
            </a:pPr>
            <a:r>
              <a:rPr lang="en-GB" sz="2800">
                <a:solidFill>
                  <a:schemeClr val="dk1"/>
                </a:solidFill>
              </a:rPr>
              <a:t>using low-carbon technologies and energy sources, so-called renewable energies;</a:t>
            </a:r>
            <a:endParaRPr/>
          </a:p>
          <a:p>
            <a:pPr indent="-457200" lvl="0" marL="457200" rtl="0" algn="just">
              <a:lnSpc>
                <a:spcPct val="90000"/>
              </a:lnSpc>
              <a:spcBef>
                <a:spcPts val="1000"/>
              </a:spcBef>
              <a:spcAft>
                <a:spcPts val="0"/>
              </a:spcAft>
              <a:buClr>
                <a:schemeClr val="dk1"/>
              </a:buClr>
              <a:buSzPts val="2800"/>
              <a:buFont typeface="Arial"/>
              <a:buChar char="•"/>
            </a:pPr>
            <a:r>
              <a:rPr lang="en-GB" sz="2800">
                <a:solidFill>
                  <a:schemeClr val="dk1"/>
                </a:solidFill>
              </a:rPr>
              <a:t>consuming less energy than in the past;</a:t>
            </a:r>
            <a:endParaRPr/>
          </a:p>
          <a:p>
            <a:pPr indent="-457200" lvl="0" marL="457200" rtl="0" algn="just">
              <a:lnSpc>
                <a:spcPct val="90000"/>
              </a:lnSpc>
              <a:spcBef>
                <a:spcPts val="1000"/>
              </a:spcBef>
              <a:spcAft>
                <a:spcPts val="0"/>
              </a:spcAft>
              <a:buClr>
                <a:schemeClr val="dk1"/>
              </a:buClr>
              <a:buSzPts val="2800"/>
              <a:buFont typeface="Arial"/>
              <a:buChar char="•"/>
            </a:pPr>
            <a:r>
              <a:rPr lang="en-GB" sz="2800">
                <a:solidFill>
                  <a:schemeClr val="dk1"/>
                </a:solidFill>
              </a:rPr>
              <a:t>implementing reliable carbon capture and sequestration technologies</a:t>
            </a:r>
            <a:endParaRPr sz="2800">
              <a:solidFill>
                <a:schemeClr val="dk1"/>
              </a:solidFill>
            </a:endParaRPr>
          </a:p>
        </p:txBody>
      </p:sp>
      <p:sp>
        <p:nvSpPr>
          <p:cNvPr id="181" name="Google Shape;181;p13"/>
          <p:cNvSpPr txBox="1"/>
          <p:nvPr/>
        </p:nvSpPr>
        <p:spPr>
          <a:xfrm>
            <a:off x="367501" y="547837"/>
            <a:ext cx="11667744" cy="698034"/>
          </a:xfrm>
          <a:prstGeom prst="rect">
            <a:avLst/>
          </a:prstGeom>
          <a:noFill/>
          <a:ln>
            <a:noFill/>
          </a:ln>
        </p:spPr>
        <p:txBody>
          <a:bodyPr anchorCtr="0" anchor="b" bIns="45700" lIns="91425" spcFirstLastPara="1" rIns="91425" wrap="square" tIns="45700">
            <a:noAutofit/>
          </a:bodyPr>
          <a:lstStyle/>
          <a:p>
            <a:pPr indent="0" lvl="2" marL="0" marR="0" rtl="0" algn="ctr">
              <a:spcBef>
                <a:spcPts val="0"/>
              </a:spcBef>
              <a:spcAft>
                <a:spcPts val="0"/>
              </a:spcAft>
              <a:buNone/>
            </a:pPr>
            <a:r>
              <a:rPr b="1" i="0" lang="en-GB" sz="3600" u="none" cap="none" strike="noStrike">
                <a:solidFill>
                  <a:srgbClr val="000000"/>
                </a:solidFill>
                <a:latin typeface="Calibri"/>
                <a:ea typeface="Calibri"/>
                <a:cs typeface="Calibri"/>
                <a:sym typeface="Calibri"/>
              </a:rPr>
              <a:t>Why we should accelerate the shift to renewable energies?</a:t>
            </a:r>
            <a:endParaRPr b="1" i="0" sz="3600" u="none" cap="none" strike="noStrike">
              <a:solidFill>
                <a:schemeClr val="dk1"/>
              </a:solidFill>
              <a:latin typeface="Calibri"/>
              <a:ea typeface="Calibri"/>
              <a:cs typeface="Calibri"/>
              <a:sym typeface="Calibri"/>
            </a:endParaRPr>
          </a:p>
        </p:txBody>
      </p:sp>
      <p:sp>
        <p:nvSpPr>
          <p:cNvPr id="182" name="Google Shape;182;p13"/>
          <p:cNvSpPr txBox="1"/>
          <p:nvPr/>
        </p:nvSpPr>
        <p:spPr>
          <a:xfrm>
            <a:off x="3485061" y="5710000"/>
            <a:ext cx="8632045"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sp>
        <p:nvSpPr>
          <p:cNvPr id="183" name="Google Shape;183;p13"/>
          <p:cNvSpPr txBox="1"/>
          <p:nvPr/>
        </p:nvSpPr>
        <p:spPr>
          <a:xfrm>
            <a:off x="3538071" y="5862400"/>
            <a:ext cx="8632045"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1100" u="none" cap="none" strike="noStrike">
                <a:solidFill>
                  <a:schemeClr val="dk1"/>
                </a:solidFill>
                <a:latin typeface="Calibri"/>
                <a:ea typeface="Calibri"/>
                <a:cs typeface="Calibri"/>
                <a:sym typeface="Calibri"/>
              </a:rPr>
              <a:t>Source: https://www.enea.it/it/</a:t>
            </a:r>
            <a:r>
              <a:rPr b="0" i="0" lang="en-GB" sz="1100" u="none" cap="none" strike="noStrike">
                <a:solidFill>
                  <a:srgbClr val="444444"/>
                </a:solidFill>
                <a:latin typeface="Calibri"/>
                <a:ea typeface="Calibri"/>
                <a:cs typeface="Calibri"/>
                <a:sym typeface="Calibri"/>
              </a:rPr>
              <a:t>seguici</a:t>
            </a:r>
            <a:r>
              <a:rPr b="0" i="0" lang="en-GB" sz="1100" u="none" cap="none" strike="noStrike">
                <a:solidFill>
                  <a:schemeClr val="dk1"/>
                </a:solidFill>
                <a:latin typeface="Calibri"/>
                <a:ea typeface="Calibri"/>
                <a:cs typeface="Calibri"/>
                <a:sym typeface="Calibri"/>
              </a:rPr>
              <a:t>/le-parole-dellenergia/fonti-rinnovabili-scenari-e-politiche/perche-le-fonti-rinnovabili</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4"/>
          <p:cNvSpPr txBox="1"/>
          <p:nvPr>
            <p:ph type="title"/>
          </p:nvPr>
        </p:nvSpPr>
        <p:spPr>
          <a:xfrm>
            <a:off x="172720" y="604004"/>
            <a:ext cx="11100525" cy="56341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Calibri"/>
              <a:buNone/>
            </a:pPr>
            <a:r>
              <a:rPr b="1" lang="en-GB" sz="3600"/>
              <a:t>Why renewable energies are so important?</a:t>
            </a:r>
            <a:endParaRPr/>
          </a:p>
        </p:txBody>
      </p:sp>
      <p:sp>
        <p:nvSpPr>
          <p:cNvPr id="189" name="Google Shape;189;p14"/>
          <p:cNvSpPr txBox="1"/>
          <p:nvPr/>
        </p:nvSpPr>
        <p:spPr>
          <a:xfrm>
            <a:off x="172720" y="1199808"/>
            <a:ext cx="12019280"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GB" sz="2800" u="none" cap="none" strike="noStrike">
                <a:solidFill>
                  <a:srgbClr val="034EA3"/>
                </a:solidFill>
                <a:latin typeface="Calibri"/>
                <a:ea typeface="Calibri"/>
                <a:cs typeface="Calibri"/>
                <a:sym typeface="Calibri"/>
              </a:rPr>
              <a:t>17.5% </a:t>
            </a:r>
            <a:r>
              <a:rPr b="0" i="0" lang="en-GB" sz="2800" u="none" cap="none" strike="noStrike">
                <a:solidFill>
                  <a:srgbClr val="414142"/>
                </a:solidFill>
                <a:latin typeface="Calibri"/>
                <a:ea typeface="Calibri"/>
                <a:cs typeface="Calibri"/>
                <a:sym typeface="Calibri"/>
              </a:rPr>
              <a:t>of the EU’s gross final energy consumption came from renewable sources in 2017</a:t>
            </a:r>
            <a:endParaRPr b="0" i="0" sz="2800" u="none" cap="none" strike="noStrike">
              <a:solidFill>
                <a:schemeClr val="dk1"/>
              </a:solidFill>
              <a:latin typeface="Calibri"/>
              <a:ea typeface="Calibri"/>
              <a:cs typeface="Calibri"/>
              <a:sym typeface="Calibri"/>
            </a:endParaRPr>
          </a:p>
        </p:txBody>
      </p:sp>
      <p:sp>
        <p:nvSpPr>
          <p:cNvPr id="190" name="Google Shape;190;p14"/>
          <p:cNvSpPr txBox="1"/>
          <p:nvPr/>
        </p:nvSpPr>
        <p:spPr>
          <a:xfrm>
            <a:off x="1393757" y="1784583"/>
            <a:ext cx="7729537"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100" u="none" cap="none" strike="noStrike">
                <a:solidFill>
                  <a:schemeClr val="dk1"/>
                </a:solidFill>
                <a:latin typeface="Calibri"/>
                <a:ea typeface="Calibri"/>
                <a:cs typeface="Calibri"/>
                <a:sym typeface="Calibri"/>
              </a:rPr>
              <a:t>Source: European Commission, Renewable energy progress report, April 2019</a:t>
            </a:r>
            <a:endParaRPr/>
          </a:p>
        </p:txBody>
      </p:sp>
      <p:sp>
        <p:nvSpPr>
          <p:cNvPr id="191" name="Google Shape;191;p14"/>
          <p:cNvSpPr txBox="1"/>
          <p:nvPr/>
        </p:nvSpPr>
        <p:spPr>
          <a:xfrm>
            <a:off x="172720" y="2316613"/>
            <a:ext cx="1201928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GB" sz="2400" u="none" cap="none" strike="noStrike">
                <a:solidFill>
                  <a:srgbClr val="034EA3"/>
                </a:solidFill>
                <a:latin typeface="Arial"/>
                <a:ea typeface="Arial"/>
                <a:cs typeface="Arial"/>
                <a:sym typeface="Arial"/>
              </a:rPr>
              <a:t>The European Commission will make proposals to increase the EU’s climate ambition for 2030</a:t>
            </a:r>
            <a:endParaRPr/>
          </a:p>
          <a:p>
            <a:pPr indent="0" lvl="0" marL="0" marR="0" rtl="0" algn="just">
              <a:spcBef>
                <a:spcPts val="0"/>
              </a:spcBef>
              <a:spcAft>
                <a:spcPts val="0"/>
              </a:spcAft>
              <a:buNone/>
            </a:pPr>
            <a:r>
              <a:rPr b="0" i="0" lang="en-GB" sz="1800" u="none" cap="none" strike="noStrike">
                <a:solidFill>
                  <a:srgbClr val="414142"/>
                </a:solidFill>
                <a:latin typeface="Arial"/>
                <a:ea typeface="Arial"/>
                <a:cs typeface="Arial"/>
                <a:sym typeface="Arial"/>
              </a:rPr>
              <a:t>Relevant energy legislation will be reviewed and where necessary revised by June 2021. EU Member States will then update their national energy and climate plans in 2023, to reflect the new climate ambition</a:t>
            </a:r>
            <a:endParaRPr b="0" i="0" sz="1800" u="none" cap="none" strike="noStrike">
              <a:solidFill>
                <a:schemeClr val="dk1"/>
              </a:solidFill>
              <a:latin typeface="Calibri"/>
              <a:ea typeface="Calibri"/>
              <a:cs typeface="Calibri"/>
              <a:sym typeface="Calibri"/>
            </a:endParaRPr>
          </a:p>
        </p:txBody>
      </p:sp>
      <p:sp>
        <p:nvSpPr>
          <p:cNvPr id="192" name="Google Shape;192;p14"/>
          <p:cNvSpPr txBox="1"/>
          <p:nvPr/>
        </p:nvSpPr>
        <p:spPr>
          <a:xfrm>
            <a:off x="2794000" y="5929172"/>
            <a:ext cx="9398000" cy="2616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1100" u="none" cap="none" strike="noStrike">
                <a:solidFill>
                  <a:schemeClr val="dk1"/>
                </a:solidFill>
                <a:latin typeface="Calibri"/>
                <a:ea typeface="Calibri"/>
                <a:cs typeface="Calibri"/>
                <a:sym typeface="Calibri"/>
              </a:rPr>
              <a:t>Source: Factsheet – Clean Energy, European Union,  December 2019</a:t>
            </a:r>
            <a:endParaRPr b="0" i="0" sz="1100" u="none" cap="none" strike="noStrike">
              <a:solidFill>
                <a:schemeClr val="dk1"/>
              </a:solidFill>
              <a:latin typeface="Calibri"/>
              <a:ea typeface="Calibri"/>
              <a:cs typeface="Calibri"/>
              <a:sym typeface="Calibri"/>
            </a:endParaRPr>
          </a:p>
        </p:txBody>
      </p:sp>
      <p:pic>
        <p:nvPicPr>
          <p:cNvPr id="193" name="Google Shape;193;p14"/>
          <p:cNvPicPr preferRelativeResize="0"/>
          <p:nvPr/>
        </p:nvPicPr>
        <p:blipFill rotWithShape="1">
          <a:blip r:embed="rId3">
            <a:alphaModFix/>
          </a:blip>
          <a:srcRect b="0" l="0" r="0" t="0"/>
          <a:stretch/>
        </p:blipFill>
        <p:spPr>
          <a:xfrm>
            <a:off x="147320" y="3332276"/>
            <a:ext cx="8085680" cy="285850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5"/>
          <p:cNvSpPr txBox="1"/>
          <p:nvPr>
            <p:ph type="title"/>
          </p:nvPr>
        </p:nvSpPr>
        <p:spPr>
          <a:xfrm>
            <a:off x="-216627" y="321879"/>
            <a:ext cx="11932495" cy="99759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en-GB" sz="3600"/>
              <a:t>Clean energy – an irreversible shift towards sustainability</a:t>
            </a:r>
            <a:endParaRPr sz="3600"/>
          </a:p>
        </p:txBody>
      </p:sp>
      <p:sp>
        <p:nvSpPr>
          <p:cNvPr id="199" name="Google Shape;199;p15"/>
          <p:cNvSpPr txBox="1"/>
          <p:nvPr/>
        </p:nvSpPr>
        <p:spPr>
          <a:xfrm>
            <a:off x="569015" y="1090786"/>
            <a:ext cx="11348001"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GB" sz="2000" u="none" cap="none" strike="noStrike">
                <a:solidFill>
                  <a:srgbClr val="202124"/>
                </a:solidFill>
                <a:latin typeface="Calibri"/>
                <a:ea typeface="Calibri"/>
                <a:cs typeface="Calibri"/>
                <a:sym typeface="Calibri"/>
              </a:rPr>
              <a:t>In 2021, the European Union has seen </a:t>
            </a:r>
            <a:r>
              <a:rPr b="1" i="0" lang="en-GB" sz="2000" u="none" cap="none" strike="noStrike">
                <a:solidFill>
                  <a:srgbClr val="202124"/>
                </a:solidFill>
                <a:latin typeface="Calibri"/>
                <a:ea typeface="Calibri"/>
                <a:cs typeface="Calibri"/>
                <a:sym typeface="Calibri"/>
              </a:rPr>
              <a:t>an estimated 25.9 GW of new solar PV capacity connected to the grid</a:t>
            </a:r>
            <a:r>
              <a:rPr b="0" i="0" lang="en-GB" sz="2000" u="none" cap="none" strike="noStrike">
                <a:solidFill>
                  <a:srgbClr val="202124"/>
                </a:solidFill>
                <a:latin typeface="Calibri"/>
                <a:ea typeface="Calibri"/>
                <a:cs typeface="Calibri"/>
                <a:sym typeface="Calibri"/>
              </a:rPr>
              <a:t>, an increase of 34% over the 19.3 GW installed in 2020. This growth makes 2021 the best year in European solar history, breaking the decade-long record of 21.4 GW installed in the EU in 2011</a:t>
            </a:r>
            <a:endParaRPr b="0" i="0" sz="2000" u="none" cap="none" strike="noStrike">
              <a:solidFill>
                <a:schemeClr val="dk1"/>
              </a:solidFill>
              <a:latin typeface="Calibri"/>
              <a:ea typeface="Calibri"/>
              <a:cs typeface="Calibri"/>
              <a:sym typeface="Calibri"/>
            </a:endParaRPr>
          </a:p>
        </p:txBody>
      </p:sp>
      <p:sp>
        <p:nvSpPr>
          <p:cNvPr id="200" name="Google Shape;200;p15"/>
          <p:cNvSpPr txBox="1"/>
          <p:nvPr/>
        </p:nvSpPr>
        <p:spPr>
          <a:xfrm>
            <a:off x="5615609" y="2127476"/>
            <a:ext cx="6000867"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GB" sz="2400" u="none" cap="none" strike="noStrike">
                <a:solidFill>
                  <a:srgbClr val="202124"/>
                </a:solidFill>
                <a:latin typeface="Calibri"/>
                <a:ea typeface="Calibri"/>
                <a:cs typeface="Calibri"/>
                <a:sym typeface="Calibri"/>
              </a:rPr>
              <a:t>How much of Europe's energy is renewable?</a:t>
            </a:r>
            <a:endParaRPr/>
          </a:p>
          <a:p>
            <a:pPr indent="0" lvl="0" marL="0" marR="0" rtl="0" algn="just">
              <a:spcBef>
                <a:spcPts val="0"/>
              </a:spcBef>
              <a:spcAft>
                <a:spcPts val="0"/>
              </a:spcAft>
              <a:buNone/>
            </a:pPr>
            <a:r>
              <a:rPr lang="en-GB" sz="2400">
                <a:solidFill>
                  <a:srgbClr val="202124"/>
                </a:solidFill>
                <a:latin typeface="Calibri"/>
                <a:ea typeface="Calibri"/>
                <a:cs typeface="Calibri"/>
                <a:sym typeface="Calibri"/>
              </a:rPr>
              <a:t>The share of renewable energy in energy consumption increased continuously between 2004 and 2019, from 9.6 % to 19.7 %. The Europe 2020 target is 20 % by 2020 and the Europe 2030 target is 32 % by 2030</a:t>
            </a:r>
            <a:endParaRPr/>
          </a:p>
        </p:txBody>
      </p:sp>
      <p:sp>
        <p:nvSpPr>
          <p:cNvPr id="201" name="Google Shape;201;p15"/>
          <p:cNvSpPr txBox="1"/>
          <p:nvPr/>
        </p:nvSpPr>
        <p:spPr>
          <a:xfrm>
            <a:off x="6262893" y="5817459"/>
            <a:ext cx="7481797"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https://ec.europa.eu/eurostat/cache/infographs/energy/bloc-4c.html</a:t>
            </a:r>
            <a:endParaRPr/>
          </a:p>
        </p:txBody>
      </p:sp>
      <p:pic>
        <p:nvPicPr>
          <p:cNvPr id="202" name="Google Shape;202;p15"/>
          <p:cNvPicPr preferRelativeResize="0"/>
          <p:nvPr/>
        </p:nvPicPr>
        <p:blipFill rotWithShape="1">
          <a:blip r:embed="rId3">
            <a:alphaModFix/>
          </a:blip>
          <a:srcRect b="0" l="0" r="0" t="0"/>
          <a:stretch/>
        </p:blipFill>
        <p:spPr>
          <a:xfrm>
            <a:off x="137815" y="2125331"/>
            <a:ext cx="5477794" cy="407909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6"/>
          <p:cNvSpPr txBox="1"/>
          <p:nvPr>
            <p:ph type="title"/>
          </p:nvPr>
        </p:nvSpPr>
        <p:spPr>
          <a:xfrm>
            <a:off x="0" y="321879"/>
            <a:ext cx="12192000" cy="99759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en-GB" sz="3600"/>
              <a:t>Secure energy – the EU situation</a:t>
            </a:r>
            <a:endParaRPr sz="3600"/>
          </a:p>
        </p:txBody>
      </p:sp>
      <p:sp>
        <p:nvSpPr>
          <p:cNvPr id="208" name="Google Shape;208;p16"/>
          <p:cNvSpPr txBox="1"/>
          <p:nvPr/>
        </p:nvSpPr>
        <p:spPr>
          <a:xfrm>
            <a:off x="3448879" y="5906911"/>
            <a:ext cx="906336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Martin Russell, “Energy security in the EU's external policy”, European Parliament Research Centre, March 2020</a:t>
            </a:r>
            <a:endParaRPr/>
          </a:p>
        </p:txBody>
      </p:sp>
      <p:sp>
        <p:nvSpPr>
          <p:cNvPr id="209" name="Google Shape;209;p16"/>
          <p:cNvSpPr txBox="1"/>
          <p:nvPr/>
        </p:nvSpPr>
        <p:spPr>
          <a:xfrm>
            <a:off x="156540" y="1189528"/>
            <a:ext cx="6564300" cy="489364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600">
                <a:solidFill>
                  <a:schemeClr val="dk1"/>
                </a:solidFill>
                <a:latin typeface="Calibri"/>
                <a:ea typeface="Calibri"/>
                <a:cs typeface="Calibri"/>
                <a:sym typeface="Calibri"/>
              </a:rPr>
              <a:t>Reliable and affordable energy supplies are vital for the European economy, but EU countries do not have enough energy resources of their own to cover their needs. At present, nearly 90 % of the EU's oil needs and 70 % of gas have to be covered by imports. At present, nearly 40 % of imports come from a single supplier – Russia, a country that has difficult relations with the EU. Dependence on energy imports is the EU's main external vulnerability, weakening its position vis-à-vis supplier countries such as Russia </a:t>
            </a:r>
            <a:endParaRPr/>
          </a:p>
        </p:txBody>
      </p:sp>
      <p:pic>
        <p:nvPicPr>
          <p:cNvPr id="210" name="Google Shape;210;p16"/>
          <p:cNvPicPr preferRelativeResize="0"/>
          <p:nvPr/>
        </p:nvPicPr>
        <p:blipFill rotWithShape="1">
          <a:blip r:embed="rId3">
            <a:alphaModFix/>
          </a:blip>
          <a:srcRect b="0" l="0" r="0" t="0"/>
          <a:stretch/>
        </p:blipFill>
        <p:spPr>
          <a:xfrm>
            <a:off x="6790413" y="1319474"/>
            <a:ext cx="5290238" cy="281520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7"/>
          <p:cNvSpPr txBox="1"/>
          <p:nvPr>
            <p:ph type="title"/>
          </p:nvPr>
        </p:nvSpPr>
        <p:spPr>
          <a:xfrm>
            <a:off x="0" y="321879"/>
            <a:ext cx="12192000" cy="99759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Calibri"/>
              <a:buNone/>
            </a:pPr>
            <a:r>
              <a:rPr b="1" lang="en-GB" sz="3600"/>
              <a:t>Secure energy – the EU situation</a:t>
            </a:r>
            <a:endParaRPr sz="3600"/>
          </a:p>
        </p:txBody>
      </p:sp>
      <p:sp>
        <p:nvSpPr>
          <p:cNvPr id="216" name="Google Shape;216;p17"/>
          <p:cNvSpPr txBox="1"/>
          <p:nvPr/>
        </p:nvSpPr>
        <p:spPr>
          <a:xfrm>
            <a:off x="3448879" y="5906911"/>
            <a:ext cx="906336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Martin Russell, “Energy security in the EU's external policy”, European Parliament Research Centre, March 2020</a:t>
            </a:r>
            <a:endParaRPr/>
          </a:p>
        </p:txBody>
      </p:sp>
      <p:sp>
        <p:nvSpPr>
          <p:cNvPr id="217" name="Google Shape;217;p17"/>
          <p:cNvSpPr txBox="1"/>
          <p:nvPr/>
        </p:nvSpPr>
        <p:spPr>
          <a:xfrm>
            <a:off x="156540" y="1189528"/>
            <a:ext cx="11889685" cy="49244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sz="2600">
              <a:solidFill>
                <a:schemeClr val="dk1"/>
              </a:solidFill>
              <a:latin typeface="Calibri"/>
              <a:ea typeface="Calibri"/>
              <a:cs typeface="Calibri"/>
              <a:sym typeface="Calibri"/>
            </a:endParaRPr>
          </a:p>
        </p:txBody>
      </p:sp>
      <p:sp>
        <p:nvSpPr>
          <p:cNvPr id="218" name="Google Shape;218;p17"/>
          <p:cNvSpPr txBox="1"/>
          <p:nvPr/>
        </p:nvSpPr>
        <p:spPr>
          <a:xfrm>
            <a:off x="145775" y="1189528"/>
            <a:ext cx="11889685" cy="304698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EU action to mitigate energy insecurity has both internal and external dimensions. Internally, the EU promotes renewable energy and energy efficiency, and pushes for integrated European gas markets. Externally, energy is central to the EU's relations with third countries. The EU promotes a coordinated approach by its Member States to energy suppliers such as Russia. The picture is a mixed one, with positive and negative trends. On the one hand, the rise of renewable energy gives the EU an opportunity to develop its own sources of clean energy in the long term; on the other, falling domestic production of oil and gas means that in the short and medium term, Europe will be more than ever dependent on fossil fuel imports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18"/>
          <p:cNvPicPr preferRelativeResize="0"/>
          <p:nvPr/>
        </p:nvPicPr>
        <p:blipFill rotWithShape="1">
          <a:blip r:embed="rId3">
            <a:alphaModFix/>
          </a:blip>
          <a:srcRect b="0" l="0" r="0" t="0"/>
          <a:stretch/>
        </p:blipFill>
        <p:spPr>
          <a:xfrm>
            <a:off x="10765" y="454140"/>
            <a:ext cx="4471343" cy="5760548"/>
          </a:xfrm>
          <a:prstGeom prst="rect">
            <a:avLst/>
          </a:prstGeom>
          <a:noFill/>
          <a:ln>
            <a:noFill/>
          </a:ln>
        </p:spPr>
      </p:pic>
      <p:pic>
        <p:nvPicPr>
          <p:cNvPr id="224" name="Google Shape;224;p18"/>
          <p:cNvPicPr preferRelativeResize="0"/>
          <p:nvPr/>
        </p:nvPicPr>
        <p:blipFill rotWithShape="1">
          <a:blip r:embed="rId4">
            <a:alphaModFix/>
          </a:blip>
          <a:srcRect b="0" l="0" r="0" t="0"/>
          <a:stretch/>
        </p:blipFill>
        <p:spPr>
          <a:xfrm>
            <a:off x="4482108" y="454140"/>
            <a:ext cx="6756029" cy="4686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19"/>
          <p:cNvPicPr preferRelativeResize="0"/>
          <p:nvPr/>
        </p:nvPicPr>
        <p:blipFill rotWithShape="1">
          <a:blip r:embed="rId3">
            <a:alphaModFix/>
          </a:blip>
          <a:srcRect b="0" l="0" r="0" t="0"/>
          <a:stretch/>
        </p:blipFill>
        <p:spPr>
          <a:xfrm>
            <a:off x="3230217" y="507060"/>
            <a:ext cx="4919870" cy="570473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General Information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0"/>
          <p:cNvSpPr txBox="1"/>
          <p:nvPr>
            <p:ph type="title"/>
          </p:nvPr>
        </p:nvSpPr>
        <p:spPr>
          <a:xfrm>
            <a:off x="26992" y="589622"/>
            <a:ext cx="12204763" cy="65715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400"/>
              <a:buFont typeface="Calibri"/>
              <a:buNone/>
            </a:pPr>
            <a:r>
              <a:rPr b="1" lang="en-GB" sz="3400"/>
              <a:t>How to produce clean and affordable energy at home or in your city?</a:t>
            </a:r>
            <a:endParaRPr/>
          </a:p>
        </p:txBody>
      </p:sp>
      <p:pic>
        <p:nvPicPr>
          <p:cNvPr id="235" name="Google Shape;235;p20"/>
          <p:cNvPicPr preferRelativeResize="0"/>
          <p:nvPr/>
        </p:nvPicPr>
        <p:blipFill rotWithShape="1">
          <a:blip r:embed="rId3">
            <a:alphaModFix/>
          </a:blip>
          <a:srcRect b="0" l="0" r="0" t="0"/>
          <a:stretch/>
        </p:blipFill>
        <p:spPr>
          <a:xfrm>
            <a:off x="267263" y="1568395"/>
            <a:ext cx="4142232" cy="3258356"/>
          </a:xfrm>
          <a:prstGeom prst="rect">
            <a:avLst/>
          </a:prstGeom>
          <a:noFill/>
          <a:ln>
            <a:noFill/>
          </a:ln>
        </p:spPr>
      </p:pic>
      <p:sp>
        <p:nvSpPr>
          <p:cNvPr id="236" name="Google Shape;236;p20"/>
          <p:cNvSpPr txBox="1"/>
          <p:nvPr/>
        </p:nvSpPr>
        <p:spPr>
          <a:xfrm>
            <a:off x="5125485" y="1375988"/>
            <a:ext cx="6799251" cy="246221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200">
                <a:solidFill>
                  <a:schemeClr val="dk1"/>
                </a:solidFill>
                <a:latin typeface="Calibri"/>
                <a:ea typeface="Calibri"/>
                <a:cs typeface="Calibri"/>
                <a:sym typeface="Calibri"/>
              </a:rPr>
              <a:t>There are small solar systems or wind generators on the market that make it possible to exploit the sun and the wind to produce electricity for domestic consumption. Producing energy at home is possible with a limited investment and the results are durable, both from the point of view of economic savings and reduction of pollution</a:t>
            </a:r>
            <a:endParaRPr/>
          </a:p>
        </p:txBody>
      </p:sp>
      <p:sp>
        <p:nvSpPr>
          <p:cNvPr id="237" name="Google Shape;237;p20"/>
          <p:cNvSpPr txBox="1"/>
          <p:nvPr/>
        </p:nvSpPr>
        <p:spPr>
          <a:xfrm>
            <a:off x="4022243" y="4126606"/>
            <a:ext cx="7902493" cy="178510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200">
                <a:solidFill>
                  <a:schemeClr val="dk1"/>
                </a:solidFill>
                <a:latin typeface="Calibri"/>
                <a:ea typeface="Calibri"/>
                <a:cs typeface="Calibri"/>
                <a:sym typeface="Calibri"/>
              </a:rPr>
              <a:t>Traditional sources of energy, such as oil and gas, are energy sources destined to end. It is from the combustion of gas and oil that the greatest damage to the environment and climate is caused. A wider diffusion of renewable sources is necessary: ​​at home you can make a difference with the production of DIY electricity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1"/>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case studies</a:t>
            </a:r>
            <a:endParaRPr b="1" cap="small"/>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2"/>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The «Conto Energia» in Italy</a:t>
            </a:r>
            <a:endParaRPr b="1"/>
          </a:p>
        </p:txBody>
      </p:sp>
      <p:sp>
        <p:nvSpPr>
          <p:cNvPr id="248" name="Google Shape;248;p22"/>
          <p:cNvSpPr txBox="1"/>
          <p:nvPr/>
        </p:nvSpPr>
        <p:spPr>
          <a:xfrm>
            <a:off x="5506278" y="1490296"/>
            <a:ext cx="6468717" cy="415498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Conto Energia (Energy Account System) is a European operating incentive programme for the production of electricity from solar sources using photovoltaic systems permanently connected to the electricity grid (grid connected). The incentive consists of a financial contribution per kWh of energy produced for a certain period of time (up to 20 years), which varies according to the overall size or type of plant and up to an overall ceiling of MWp of power generated by all the plants or to a maximum amount that can be incentivized</a:t>
            </a:r>
            <a:endParaRPr/>
          </a:p>
        </p:txBody>
      </p:sp>
      <p:pic>
        <p:nvPicPr>
          <p:cNvPr id="249" name="Google Shape;249;p22"/>
          <p:cNvPicPr preferRelativeResize="0"/>
          <p:nvPr/>
        </p:nvPicPr>
        <p:blipFill rotWithShape="1">
          <a:blip r:embed="rId3">
            <a:alphaModFix/>
          </a:blip>
          <a:srcRect b="0" l="0" r="0" t="0"/>
          <a:stretch/>
        </p:blipFill>
        <p:spPr>
          <a:xfrm>
            <a:off x="309880" y="1490296"/>
            <a:ext cx="5080000" cy="3429000"/>
          </a:xfrm>
          <a:prstGeom prst="rect">
            <a:avLst/>
          </a:prstGeom>
          <a:noFill/>
          <a:ln>
            <a:noFill/>
          </a:ln>
        </p:spPr>
      </p:pic>
      <p:sp>
        <p:nvSpPr>
          <p:cNvPr id="250" name="Google Shape;250;p22"/>
          <p:cNvSpPr txBox="1"/>
          <p:nvPr/>
        </p:nvSpPr>
        <p:spPr>
          <a:xfrm>
            <a:off x="8740636" y="5768604"/>
            <a:ext cx="488077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3"/>
          <p:cNvSpPr txBox="1"/>
          <p:nvPr>
            <p:ph type="title"/>
          </p:nvPr>
        </p:nvSpPr>
        <p:spPr>
          <a:xfrm>
            <a:off x="0" y="559692"/>
            <a:ext cx="121920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Five versions of Conto Energia in Italy</a:t>
            </a:r>
            <a:endParaRPr b="1"/>
          </a:p>
        </p:txBody>
      </p:sp>
      <p:sp>
        <p:nvSpPr>
          <p:cNvPr id="256" name="Google Shape;256;p23"/>
          <p:cNvSpPr txBox="1"/>
          <p:nvPr/>
        </p:nvSpPr>
        <p:spPr>
          <a:xfrm>
            <a:off x="8666135" y="587359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sp>
        <p:nvSpPr>
          <p:cNvPr id="257" name="Google Shape;257;p23"/>
          <p:cNvSpPr txBox="1"/>
          <p:nvPr/>
        </p:nvSpPr>
        <p:spPr>
          <a:xfrm>
            <a:off x="177247" y="1720840"/>
            <a:ext cx="1183750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258" name="Google Shape;258;p23"/>
          <p:cNvSpPr txBox="1"/>
          <p:nvPr/>
        </p:nvSpPr>
        <p:spPr>
          <a:xfrm>
            <a:off x="177247" y="1582341"/>
            <a:ext cx="11837505" cy="34163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From direct state incentives to a series of tax deductions, photovoltaics over the years have been the subject of various interventions aimed at its expansion and diffusion in Italy</a:t>
            </a:r>
            <a:endParaRPr/>
          </a:p>
          <a:p>
            <a:pPr indent="0" lvl="0" marL="0" marR="0" rtl="0" algn="just">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just">
              <a:spcBef>
                <a:spcPts val="0"/>
              </a:spcBef>
              <a:spcAft>
                <a:spcPts val="0"/>
              </a:spcAft>
              <a:buNone/>
            </a:pPr>
            <a:r>
              <a:rPr lang="en-GB" sz="2400">
                <a:solidFill>
                  <a:schemeClr val="dk1"/>
                </a:solidFill>
                <a:latin typeface="Calibri"/>
                <a:ea typeface="Calibri"/>
                <a:cs typeface="Calibri"/>
                <a:sym typeface="Calibri"/>
              </a:rPr>
              <a:t>Between 2005 and 2013 this sector was supported, in a considerable way, by a series of state incentives lasting twenty years which contributed to the growth and diffusion of this particular energy solution. To support the growth of photovoltaics was the Conto Energia. The 1st Conto Energia began in Italy in 2005 while the last, the fifth, ended in 2013, when the actual incentives were replaced by a system of tax deductions linked to the actual cost of the photovoltaic system</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4"/>
          <p:cNvSpPr txBox="1"/>
          <p:nvPr>
            <p:ph type="title"/>
          </p:nvPr>
        </p:nvSpPr>
        <p:spPr>
          <a:xfrm>
            <a:off x="838200" y="445324"/>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The purpose of Conto Energia</a:t>
            </a:r>
            <a:endParaRPr b="1"/>
          </a:p>
        </p:txBody>
      </p:sp>
      <p:sp>
        <p:nvSpPr>
          <p:cNvPr id="264" name="Google Shape;264;p24"/>
          <p:cNvSpPr txBox="1"/>
          <p:nvPr/>
        </p:nvSpPr>
        <p:spPr>
          <a:xfrm>
            <a:off x="5506278" y="1490296"/>
            <a:ext cx="6468717" cy="378565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The incentive on solar energy production has the purpose of stimulating the installation of photovoltaic systems with the effect and advantage of guaranteeing, together with the parallel coverage (partial or total) of its electricity consumption and the sale of any energy surplus produced by the 'plant itself, a shorter recovery time for plant costs or initial investment capital (payback period) and subsequent greater earnings.</a:t>
            </a:r>
            <a:endParaRPr/>
          </a:p>
        </p:txBody>
      </p:sp>
      <p:sp>
        <p:nvSpPr>
          <p:cNvPr id="265" name="Google Shape;265;p24"/>
          <p:cNvSpPr txBox="1"/>
          <p:nvPr/>
        </p:nvSpPr>
        <p:spPr>
          <a:xfrm>
            <a:off x="476913" y="5218292"/>
            <a:ext cx="488077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CERP - CERP, CC BY-SA 3.0, https://commons.wikimedia.org/w/index.php?curid=5327828</a:t>
            </a:r>
            <a:endParaRPr/>
          </a:p>
        </p:txBody>
      </p:sp>
      <p:pic>
        <p:nvPicPr>
          <p:cNvPr id="266" name="Google Shape;266;p24"/>
          <p:cNvPicPr preferRelativeResize="0"/>
          <p:nvPr/>
        </p:nvPicPr>
        <p:blipFill rotWithShape="1">
          <a:blip r:embed="rId3">
            <a:alphaModFix/>
          </a:blip>
          <a:srcRect b="0" l="0" r="0" t="0"/>
          <a:stretch/>
        </p:blipFill>
        <p:spPr>
          <a:xfrm>
            <a:off x="476913" y="1658472"/>
            <a:ext cx="4599067" cy="3449300"/>
          </a:xfrm>
          <a:prstGeom prst="rect">
            <a:avLst/>
          </a:prstGeom>
          <a:noFill/>
          <a:ln>
            <a:noFill/>
          </a:ln>
        </p:spPr>
      </p:pic>
      <p:sp>
        <p:nvSpPr>
          <p:cNvPr id="267" name="Google Shape;267;p24"/>
          <p:cNvSpPr txBox="1"/>
          <p:nvPr/>
        </p:nvSpPr>
        <p:spPr>
          <a:xfrm>
            <a:off x="8666135" y="574151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5"/>
          <p:cNvSpPr txBox="1"/>
          <p:nvPr>
            <p:ph type="title"/>
          </p:nvPr>
        </p:nvSpPr>
        <p:spPr>
          <a:xfrm>
            <a:off x="3622040" y="559692"/>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How it worked in Italy</a:t>
            </a:r>
            <a:endParaRPr b="1"/>
          </a:p>
        </p:txBody>
      </p:sp>
      <p:sp>
        <p:nvSpPr>
          <p:cNvPr id="273" name="Google Shape;273;p25"/>
          <p:cNvSpPr txBox="1"/>
          <p:nvPr/>
        </p:nvSpPr>
        <p:spPr>
          <a:xfrm>
            <a:off x="198783" y="2347140"/>
            <a:ext cx="11806029"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As said before, in Italy, from 2005 to 2013, there were five different incentive programmes in the Conto Energie, each overcoming, updating or redefining the previous one. The 5th energy account ended on 6 July 2013 without the issue of a new incentive plan on the energy produced, but replaced by tax relief on the cost of the solar panels</a:t>
            </a:r>
            <a:endParaRPr/>
          </a:p>
        </p:txBody>
      </p:sp>
      <p:sp>
        <p:nvSpPr>
          <p:cNvPr id="274" name="Google Shape;274;p25"/>
          <p:cNvSpPr txBox="1"/>
          <p:nvPr/>
        </p:nvSpPr>
        <p:spPr>
          <a:xfrm>
            <a:off x="8666135" y="587359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pic>
        <p:nvPicPr>
          <p:cNvPr id="275" name="Google Shape;275;p25"/>
          <p:cNvPicPr preferRelativeResize="0"/>
          <p:nvPr/>
        </p:nvPicPr>
        <p:blipFill rotWithShape="1">
          <a:blip r:embed="rId3">
            <a:alphaModFix/>
          </a:blip>
          <a:srcRect b="0" l="0" r="0" t="0"/>
          <a:stretch/>
        </p:blipFill>
        <p:spPr>
          <a:xfrm>
            <a:off x="0" y="567460"/>
            <a:ext cx="5601528" cy="1771912"/>
          </a:xfrm>
          <a:prstGeom prst="rect">
            <a:avLst/>
          </a:prstGeom>
          <a:noFill/>
          <a:ln>
            <a:noFill/>
          </a:ln>
        </p:spPr>
      </p:pic>
      <p:sp>
        <p:nvSpPr>
          <p:cNvPr id="276" name="Google Shape;276;p25"/>
          <p:cNvSpPr txBox="1"/>
          <p:nvPr/>
        </p:nvSpPr>
        <p:spPr>
          <a:xfrm>
            <a:off x="210378" y="3909032"/>
            <a:ext cx="11794434" cy="230832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GB" sz="2400">
                <a:solidFill>
                  <a:schemeClr val="dk1"/>
                </a:solidFill>
                <a:latin typeface="Calibri"/>
                <a:ea typeface="Calibri"/>
                <a:cs typeface="Calibri"/>
                <a:sym typeface="Calibri"/>
              </a:rPr>
              <a:t>The first energy account (2005-2007)</a:t>
            </a:r>
            <a:endParaRPr/>
          </a:p>
          <a:p>
            <a:pPr indent="0" lvl="0" marL="0" marR="0" rtl="0" algn="just">
              <a:spcBef>
                <a:spcPts val="0"/>
              </a:spcBef>
              <a:spcAft>
                <a:spcPts val="0"/>
              </a:spcAft>
              <a:buNone/>
            </a:pPr>
            <a:r>
              <a:rPr lang="en-GB" sz="2400">
                <a:solidFill>
                  <a:schemeClr val="dk1"/>
                </a:solidFill>
                <a:latin typeface="Calibri"/>
                <a:ea typeface="Calibri"/>
                <a:cs typeface="Calibri"/>
                <a:sym typeface="Calibri"/>
              </a:rPr>
              <a:t>Unlike in the past, in which the incentive for the use of renewable sources took place through the assignment of non-repayable sums, thanks to which the private individual could limit the initial invested capital, the mechanism of the energy account is instead comparable to a loan, as it does not provide for any particular State facilitation for the installation, service or operation of the plant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6"/>
          <p:cNvSpPr txBox="1"/>
          <p:nvPr>
            <p:ph type="title"/>
          </p:nvPr>
        </p:nvSpPr>
        <p:spPr>
          <a:xfrm>
            <a:off x="0" y="559692"/>
            <a:ext cx="121920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The mechanism of the Conto Energia</a:t>
            </a:r>
            <a:endParaRPr b="1"/>
          </a:p>
        </p:txBody>
      </p:sp>
      <p:sp>
        <p:nvSpPr>
          <p:cNvPr id="282" name="Google Shape;282;p26"/>
          <p:cNvSpPr txBox="1"/>
          <p:nvPr/>
        </p:nvSpPr>
        <p:spPr>
          <a:xfrm>
            <a:off x="192985" y="1954475"/>
            <a:ext cx="11806029" cy="267765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400">
                <a:solidFill>
                  <a:schemeClr val="dk1"/>
                </a:solidFill>
                <a:latin typeface="Calibri"/>
                <a:ea typeface="Calibri"/>
                <a:cs typeface="Calibri"/>
                <a:sym typeface="Calibri"/>
              </a:rPr>
              <a:t>The principle that underpins the mechanism of the energy account consists in encouraging electricity production and not the investment necessary to obtain it: the private owner of the photovoltaic system receives sums continuously, typically monthly, for the first twenty years of the solar panels’ life. A necessary condition for obtaining the incentive rates is that the solar panels are connected to the electricity network (grid connected) and their nominal size is greater than 1 kWp. Photovoltaic systems intended for isolated users and not reached by the electricity grid (stand-alone systems) are not incentivized by the energy account</a:t>
            </a:r>
            <a:endParaRPr/>
          </a:p>
        </p:txBody>
      </p:sp>
      <p:sp>
        <p:nvSpPr>
          <p:cNvPr id="283" name="Google Shape;283;p26"/>
          <p:cNvSpPr txBox="1"/>
          <p:nvPr/>
        </p:nvSpPr>
        <p:spPr>
          <a:xfrm>
            <a:off x="8666135" y="587359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7"/>
          <p:cNvSpPr txBox="1"/>
          <p:nvPr>
            <p:ph type="title"/>
          </p:nvPr>
        </p:nvSpPr>
        <p:spPr>
          <a:xfrm>
            <a:off x="0" y="559693"/>
            <a:ext cx="12192000" cy="78142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The first Conto Energia</a:t>
            </a:r>
            <a:endParaRPr b="1"/>
          </a:p>
        </p:txBody>
      </p:sp>
      <p:sp>
        <p:nvSpPr>
          <p:cNvPr id="289" name="Google Shape;289;p27"/>
          <p:cNvSpPr txBox="1"/>
          <p:nvPr/>
        </p:nvSpPr>
        <p:spPr>
          <a:xfrm>
            <a:off x="192985" y="1239521"/>
            <a:ext cx="11806029" cy="70788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000">
                <a:solidFill>
                  <a:schemeClr val="dk1"/>
                </a:solidFill>
                <a:latin typeface="Calibri"/>
                <a:ea typeface="Calibri"/>
                <a:cs typeface="Calibri"/>
                <a:sym typeface="Calibri"/>
              </a:rPr>
              <a:t>The maximum annual ceiling for installations, modified by ministerial decree of February 2006, was set at 85 MWp, as per the following table, which also shows the amount of the incentive in € / kWh</a:t>
            </a:r>
            <a:endParaRPr/>
          </a:p>
        </p:txBody>
      </p:sp>
      <p:sp>
        <p:nvSpPr>
          <p:cNvPr id="290" name="Google Shape;290;p27"/>
          <p:cNvSpPr txBox="1"/>
          <p:nvPr/>
        </p:nvSpPr>
        <p:spPr>
          <a:xfrm>
            <a:off x="8869682" y="591423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graphicFrame>
        <p:nvGraphicFramePr>
          <p:cNvPr id="291" name="Google Shape;291;p27"/>
          <p:cNvGraphicFramePr/>
          <p:nvPr/>
        </p:nvGraphicFramePr>
        <p:xfrm>
          <a:off x="192985" y="2023843"/>
          <a:ext cx="3000000" cy="3000000"/>
        </p:xfrm>
        <a:graphic>
          <a:graphicData uri="http://schemas.openxmlformats.org/drawingml/2006/table">
            <a:tbl>
              <a:tblPr bandRow="1" firstCol="1" firstRow="1">
                <a:noFill/>
                <a:tableStyleId>{F9D47E2D-243D-4D22-9526-32FC537EACAA}</a:tableStyleId>
              </a:tblPr>
              <a:tblGrid>
                <a:gridCol w="1226375"/>
                <a:gridCol w="1226375"/>
                <a:gridCol w="1226375"/>
                <a:gridCol w="1226375"/>
                <a:gridCol w="1226375"/>
                <a:gridCol w="1226375"/>
                <a:gridCol w="1226375"/>
              </a:tblGrid>
              <a:tr h="304000">
                <a:tc gridSpan="7">
                  <a:txBody>
                    <a:bodyPr/>
                    <a:lstStyle/>
                    <a:p>
                      <a:pPr indent="0" lvl="0" marL="0" marR="0" rtl="0" algn="ctr">
                        <a:lnSpc>
                          <a:spcPct val="107000"/>
                        </a:lnSpc>
                        <a:spcBef>
                          <a:spcPts val="0"/>
                        </a:spcBef>
                        <a:spcAft>
                          <a:spcPts val="0"/>
                        </a:spcAft>
                        <a:buNone/>
                      </a:pPr>
                      <a:r>
                        <a:rPr lang="en-GB" sz="1050" u="none" cap="none" strike="noStrike"/>
                        <a:t>Incentive amount for the first energy account € / kWh</a:t>
                      </a:r>
                      <a:endParaRPr sz="1100" u="none" cap="none" strike="noStrike">
                        <a:latin typeface="Calibri"/>
                        <a:ea typeface="Calibri"/>
                        <a:cs typeface="Calibri"/>
                        <a:sym typeface="Calibri"/>
                      </a:endParaRPr>
                    </a:p>
                  </a:txBody>
                  <a:tcPr marT="30475" marB="30475" marR="60950" marL="60950" anchor="ctr"/>
                </a:tc>
                <a:tc hMerge="1"/>
                <a:tc hMerge="1"/>
                <a:tc hMerge="1"/>
                <a:tc hMerge="1"/>
                <a:tc hMerge="1"/>
                <a:tc hMerge="1"/>
              </a:tr>
              <a:tr h="302725">
                <a:tc>
                  <a:txBody>
                    <a:bodyPr/>
                    <a:lstStyle/>
                    <a:p>
                      <a:pPr indent="0" lvl="0" marL="0" marR="0" rtl="0" algn="ctr">
                        <a:lnSpc>
                          <a:spcPct val="107000"/>
                        </a:lnSpc>
                        <a:spcBef>
                          <a:spcPts val="0"/>
                        </a:spcBef>
                        <a:spcAft>
                          <a:spcPts val="0"/>
                        </a:spcAft>
                        <a:buNone/>
                      </a:pPr>
                      <a:r>
                        <a:rPr lang="en-GB" sz="1050" u="none" cap="none" strike="noStrike"/>
                        <a:t>Year</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2005</a:t>
                      </a:r>
                      <a:endParaRPr b="1"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2006</a:t>
                      </a:r>
                      <a:endParaRPr b="1"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2007</a:t>
                      </a:r>
                      <a:endParaRPr b="1"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2008</a:t>
                      </a:r>
                      <a:endParaRPr b="1"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2009</a:t>
                      </a:r>
                      <a:endParaRPr b="1"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b="1" lang="en-GB" sz="1050" u="none" cap="none" strike="noStrike"/>
                        <a:t>2010</a:t>
                      </a:r>
                      <a:endParaRPr b="1" sz="1100" u="none" cap="none" strike="noStrike">
                        <a:latin typeface="Calibri"/>
                        <a:ea typeface="Calibri"/>
                        <a:cs typeface="Calibri"/>
                        <a:sym typeface="Calibri"/>
                      </a:endParaRPr>
                    </a:p>
                  </a:txBody>
                  <a:tcPr marT="30475" marB="30475" marR="60950" marL="60950" anchor="ctr"/>
                </a:tc>
              </a:tr>
              <a:tr h="533525">
                <a:tc>
                  <a:txBody>
                    <a:bodyPr/>
                    <a:lstStyle/>
                    <a:p>
                      <a:pPr indent="0" lvl="0" marL="0" marR="0" rtl="0" algn="ctr">
                        <a:lnSpc>
                          <a:spcPct val="107000"/>
                        </a:lnSpc>
                        <a:spcBef>
                          <a:spcPts val="0"/>
                        </a:spcBef>
                        <a:spcAft>
                          <a:spcPts val="0"/>
                        </a:spcAft>
                        <a:buNone/>
                      </a:pPr>
                      <a:r>
                        <a:rPr lang="en-GB" sz="1050" u="none" cap="none" strike="noStrike"/>
                        <a:t>1 kW &lt; P &lt;= 20 kW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0,445</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0,445</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0,423</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0,402</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0,378</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0,356</a:t>
                      </a:r>
                      <a:endParaRPr sz="1100" u="none" cap="none" strike="noStrike">
                        <a:latin typeface="Calibri"/>
                        <a:ea typeface="Calibri"/>
                        <a:cs typeface="Calibri"/>
                        <a:sym typeface="Calibri"/>
                      </a:endParaRPr>
                    </a:p>
                  </a:txBody>
                  <a:tcPr marT="30475" marB="30475" marR="60950" marL="60950" anchor="ctr"/>
                </a:tc>
              </a:tr>
              <a:tr h="533525">
                <a:tc>
                  <a:txBody>
                    <a:bodyPr/>
                    <a:lstStyle/>
                    <a:p>
                      <a:pPr indent="0" lvl="0" marL="0" marR="0" rtl="0" algn="ctr">
                        <a:lnSpc>
                          <a:spcPct val="107000"/>
                        </a:lnSpc>
                        <a:spcBef>
                          <a:spcPts val="0"/>
                        </a:spcBef>
                        <a:spcAft>
                          <a:spcPts val="0"/>
                        </a:spcAft>
                        <a:buNone/>
                      </a:pPr>
                      <a:r>
                        <a:rPr lang="en-GB" sz="1050" u="none" cap="none" strike="noStrike"/>
                        <a:t>20 kW &lt; P &lt;= 50 kW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0,460</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0,460</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0,437</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0,414</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0,391</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0,368</a:t>
                      </a:r>
                      <a:endParaRPr sz="1100" u="none" cap="none" strike="noStrike">
                        <a:latin typeface="Calibri"/>
                        <a:ea typeface="Calibri"/>
                        <a:cs typeface="Calibri"/>
                        <a:sym typeface="Calibri"/>
                      </a:endParaRPr>
                    </a:p>
                  </a:txBody>
                  <a:tcPr marT="30475" marB="30475" marR="60950" marL="60950" anchor="ctr"/>
                </a:tc>
              </a:tr>
              <a:tr h="533525">
                <a:tc>
                  <a:txBody>
                    <a:bodyPr/>
                    <a:lstStyle/>
                    <a:p>
                      <a:pPr indent="0" lvl="0" marL="0" marR="0" rtl="0" algn="ctr">
                        <a:lnSpc>
                          <a:spcPct val="107000"/>
                        </a:lnSpc>
                        <a:spcBef>
                          <a:spcPts val="0"/>
                        </a:spcBef>
                        <a:spcAft>
                          <a:spcPts val="0"/>
                        </a:spcAft>
                        <a:buNone/>
                      </a:pPr>
                      <a:r>
                        <a:rPr lang="en-GB" sz="1050" u="none" cap="none" strike="noStrike"/>
                        <a:t>50 kW &lt; P &lt;= 1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0,490</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0,490</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0,466</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0,441</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0,417</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0,392</a:t>
                      </a:r>
                      <a:endParaRPr sz="1100" u="none" cap="none" strike="noStrike">
                        <a:latin typeface="Calibri"/>
                        <a:ea typeface="Calibri"/>
                        <a:cs typeface="Calibri"/>
                        <a:sym typeface="Calibri"/>
                      </a:endParaRPr>
                    </a:p>
                  </a:txBody>
                  <a:tcPr marT="30475" marB="30475" marR="60950" marL="60950" anchor="ctr"/>
                </a:tc>
              </a:tr>
              <a:tr h="313325">
                <a:tc>
                  <a:txBody>
                    <a:bodyPr/>
                    <a:lstStyle/>
                    <a:p>
                      <a:pPr indent="0" lvl="0" marL="0" marR="0" rtl="0" algn="l">
                        <a:lnSpc>
                          <a:spcPct val="107000"/>
                        </a:lnSpc>
                        <a:spcBef>
                          <a:spcPts val="0"/>
                        </a:spcBef>
                        <a:spcAft>
                          <a:spcPts val="0"/>
                        </a:spcAft>
                        <a:buNone/>
                      </a:pPr>
                      <a:r>
                        <a:t/>
                      </a:r>
                      <a:endParaRPr sz="1100" u="none" cap="none" strike="noStrike">
                        <a:latin typeface="Calibri"/>
                        <a:ea typeface="Calibri"/>
                        <a:cs typeface="Calibri"/>
                        <a:sym typeface="Calibri"/>
                      </a:endParaRPr>
                    </a:p>
                  </a:txBody>
                  <a:tcPr marT="30475" marB="30475" marR="60950" marL="60950" anchor="ctr"/>
                </a:tc>
                <a:tc gridSpan="6">
                  <a:txBody>
                    <a:bodyPr/>
                    <a:lstStyle/>
                    <a:p>
                      <a:pPr indent="0" lvl="0" marL="0" marR="0" rtl="0" algn="ctr">
                        <a:lnSpc>
                          <a:spcPct val="107000"/>
                        </a:lnSpc>
                        <a:spcBef>
                          <a:spcPts val="0"/>
                        </a:spcBef>
                        <a:spcAft>
                          <a:spcPts val="0"/>
                        </a:spcAft>
                        <a:buNone/>
                      </a:pPr>
                      <a:r>
                        <a:rPr lang="en-GB" sz="1050" u="none" cap="none" strike="noStrike"/>
                        <a:t>Maximum annual installed power eligible for incentives</a:t>
                      </a:r>
                      <a:endParaRPr sz="1100" u="none" cap="none" strike="noStrike">
                        <a:latin typeface="Calibri"/>
                        <a:ea typeface="Calibri"/>
                        <a:cs typeface="Calibri"/>
                        <a:sym typeface="Calibri"/>
                      </a:endParaRPr>
                    </a:p>
                  </a:txBody>
                  <a:tcPr marT="30475" marB="30475" marR="60950" marL="60950" anchor="ctr"/>
                </a:tc>
                <a:tc hMerge="1"/>
                <a:tc hMerge="1"/>
                <a:tc hMerge="1"/>
                <a:tc hMerge="1"/>
                <a:tc hMerge="1"/>
              </a:tr>
              <a:tr h="533525">
                <a:tc>
                  <a:txBody>
                    <a:bodyPr/>
                    <a:lstStyle/>
                    <a:p>
                      <a:pPr indent="0" lvl="0" marL="0" marR="0" rtl="0" algn="ctr">
                        <a:lnSpc>
                          <a:spcPct val="107000"/>
                        </a:lnSpc>
                        <a:spcBef>
                          <a:spcPts val="0"/>
                        </a:spcBef>
                        <a:spcAft>
                          <a:spcPts val="0"/>
                        </a:spcAft>
                        <a:buNone/>
                      </a:pPr>
                      <a:r>
                        <a:rPr lang="en-GB" sz="1050" u="none" cap="none" strike="noStrike"/>
                        <a:t>1 kW &lt; P &lt;= 50 kW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60 MW</a:t>
                      </a:r>
                      <a:endParaRPr sz="1100" u="none" cap="none" strike="noStrike">
                        <a:latin typeface="Calibri"/>
                        <a:ea typeface="Calibri"/>
                        <a:cs typeface="Calibri"/>
                        <a:sym typeface="Calibri"/>
                      </a:endParaRPr>
                    </a:p>
                  </a:txBody>
                  <a:tcPr marT="30475" marB="30475" marR="60950" marL="60950" anchor="ctr"/>
                </a:tc>
              </a:tr>
              <a:tr h="533525">
                <a:tc>
                  <a:txBody>
                    <a:bodyPr/>
                    <a:lstStyle/>
                    <a:p>
                      <a:pPr indent="0" lvl="0" marL="0" marR="0" rtl="0" algn="ctr">
                        <a:lnSpc>
                          <a:spcPct val="107000"/>
                        </a:lnSpc>
                        <a:spcBef>
                          <a:spcPts val="0"/>
                        </a:spcBef>
                        <a:spcAft>
                          <a:spcPts val="0"/>
                        </a:spcAft>
                        <a:buNone/>
                      </a:pPr>
                      <a:r>
                        <a:rPr lang="en-GB" sz="1050" u="none" cap="none" strike="noStrike"/>
                        <a:t>50 kW &lt; P &lt;= 1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25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25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25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25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25 MW</a:t>
                      </a:r>
                      <a:endParaRPr sz="1100" u="none" cap="none" strike="noStrike">
                        <a:latin typeface="Calibri"/>
                        <a:ea typeface="Calibri"/>
                        <a:cs typeface="Calibri"/>
                        <a:sym typeface="Calibri"/>
                      </a:endParaRPr>
                    </a:p>
                  </a:txBody>
                  <a:tcPr marT="30475" marB="30475" marR="60950" marL="60950" anchor="ctr"/>
                </a:tc>
                <a:tc>
                  <a:txBody>
                    <a:bodyPr/>
                    <a:lstStyle/>
                    <a:p>
                      <a:pPr indent="0" lvl="0" marL="0" marR="0" rtl="0" algn="ctr">
                        <a:lnSpc>
                          <a:spcPct val="107000"/>
                        </a:lnSpc>
                        <a:spcBef>
                          <a:spcPts val="0"/>
                        </a:spcBef>
                        <a:spcAft>
                          <a:spcPts val="0"/>
                        </a:spcAft>
                        <a:buNone/>
                      </a:pPr>
                      <a:r>
                        <a:rPr lang="en-GB" sz="1050" u="none" cap="none" strike="noStrike"/>
                        <a:t>15 MW</a:t>
                      </a:r>
                      <a:endParaRPr sz="1100" u="none" cap="none" strike="noStrike">
                        <a:latin typeface="Calibri"/>
                        <a:ea typeface="Calibri"/>
                        <a:cs typeface="Calibri"/>
                        <a:sym typeface="Calibri"/>
                      </a:endParaRPr>
                    </a:p>
                  </a:txBody>
                  <a:tcPr marT="30475" marB="30475" marR="60950" marL="60950" anchor="ctr"/>
                </a:tc>
              </a:tr>
              <a:tr h="302725">
                <a:tc gridSpan="7">
                  <a:txBody>
                    <a:bodyPr/>
                    <a:lstStyle/>
                    <a:p>
                      <a:pPr indent="0" lvl="0" marL="0" marR="0" rtl="0" algn="l">
                        <a:lnSpc>
                          <a:spcPct val="107000"/>
                        </a:lnSpc>
                        <a:spcBef>
                          <a:spcPts val="0"/>
                        </a:spcBef>
                        <a:spcAft>
                          <a:spcPts val="0"/>
                        </a:spcAft>
                        <a:buNone/>
                      </a:pPr>
                      <a:r>
                        <a:rPr lang="en-GB" sz="1050" u="none" cap="none" strike="noStrike"/>
                        <a:t>Source: Second DM 28/07/2005 modified by DM 06/02/2006</a:t>
                      </a:r>
                      <a:endParaRPr sz="1100" u="none" cap="none" strike="noStrike">
                        <a:latin typeface="Calibri"/>
                        <a:ea typeface="Calibri"/>
                        <a:cs typeface="Calibri"/>
                        <a:sym typeface="Calibri"/>
                      </a:endParaRPr>
                    </a:p>
                  </a:txBody>
                  <a:tcPr marT="30475" marB="30475" marR="60950" marL="60950" anchor="ctr"/>
                </a:tc>
                <a:tc hMerge="1"/>
                <a:tc hMerge="1"/>
                <a:tc hMerge="1"/>
                <a:tc hMerge="1"/>
                <a:tc hMerge="1"/>
                <a:tc hMerge="1"/>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28"/>
          <p:cNvSpPr txBox="1"/>
          <p:nvPr>
            <p:ph type="title"/>
          </p:nvPr>
        </p:nvSpPr>
        <p:spPr>
          <a:xfrm>
            <a:off x="0" y="559692"/>
            <a:ext cx="121920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a:t>The success of the first Conto Energia</a:t>
            </a:r>
            <a:endParaRPr b="1"/>
          </a:p>
        </p:txBody>
      </p:sp>
      <p:sp>
        <p:nvSpPr>
          <p:cNvPr id="297" name="Google Shape;297;p28"/>
          <p:cNvSpPr txBox="1"/>
          <p:nvPr/>
        </p:nvSpPr>
        <p:spPr>
          <a:xfrm>
            <a:off x="8666135" y="5873592"/>
            <a:ext cx="60979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https://it.wikipedia.org/wiki/Conto_energia</a:t>
            </a:r>
            <a:endParaRPr/>
          </a:p>
        </p:txBody>
      </p:sp>
      <p:sp>
        <p:nvSpPr>
          <p:cNvPr id="298" name="Google Shape;298;p28"/>
          <p:cNvSpPr txBox="1"/>
          <p:nvPr/>
        </p:nvSpPr>
        <p:spPr>
          <a:xfrm>
            <a:off x="177247" y="1720840"/>
            <a:ext cx="11837505" cy="40934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2000">
                <a:solidFill>
                  <a:schemeClr val="dk1"/>
                </a:solidFill>
                <a:latin typeface="Calibri"/>
                <a:ea typeface="Calibri"/>
                <a:cs typeface="Calibri"/>
                <a:sym typeface="Calibri"/>
              </a:rPr>
              <a:t>Made operational on 19 September 2005, the first Conto Energia had an unexpected success, depleting in just 9 working days the amount of plants that could be financed according to the Ministry up to 2012, of 100 MWp. With the decree of February 2006, the incentivized capacity was increased from 300 to 1 000 MW until 2015 (but in reality the first energy account ends with applications in 2010).</a:t>
            </a:r>
            <a:endParaRPr/>
          </a:p>
          <a:p>
            <a:pPr indent="0" lvl="0" marL="0" marR="0" rtl="0" algn="just">
              <a:spcBef>
                <a:spcPts val="0"/>
              </a:spcBef>
              <a:spcAft>
                <a:spcPts val="0"/>
              </a:spcAft>
              <a:buNone/>
            </a:pPr>
            <a:r>
              <a:t/>
            </a:r>
            <a:endParaRPr sz="2000">
              <a:solidFill>
                <a:schemeClr val="dk1"/>
              </a:solidFill>
              <a:latin typeface="Calibri"/>
              <a:ea typeface="Calibri"/>
              <a:cs typeface="Calibri"/>
              <a:sym typeface="Calibri"/>
            </a:endParaRPr>
          </a:p>
          <a:p>
            <a:pPr indent="0" lvl="0" marL="0" marR="0" rtl="0" algn="just">
              <a:spcBef>
                <a:spcPts val="0"/>
              </a:spcBef>
              <a:spcAft>
                <a:spcPts val="0"/>
              </a:spcAft>
              <a:buNone/>
            </a:pPr>
            <a:r>
              <a:rPr lang="en-GB" sz="2000">
                <a:solidFill>
                  <a:schemeClr val="dk1"/>
                </a:solidFill>
                <a:latin typeface="Calibri"/>
                <a:ea typeface="Calibri"/>
                <a:cs typeface="Calibri"/>
                <a:sym typeface="Calibri"/>
              </a:rPr>
              <a:t>As stated by the GSE (Electric Service Authority) itself in a press release, the data relating to the applications presented from 19 September 2005 to 31 December 2005 were:</a:t>
            </a:r>
            <a:endParaRPr/>
          </a:p>
          <a:p>
            <a:pPr indent="0" lvl="0" marL="0" marR="0" rtl="0" algn="just">
              <a:spcBef>
                <a:spcPts val="0"/>
              </a:spcBef>
              <a:spcAft>
                <a:spcPts val="0"/>
              </a:spcAft>
              <a:buNone/>
            </a:pPr>
            <a:r>
              <a:t/>
            </a:r>
            <a:endParaRPr sz="2000">
              <a:solidFill>
                <a:schemeClr val="dk1"/>
              </a:solidFill>
              <a:latin typeface="Calibri"/>
              <a:ea typeface="Calibri"/>
              <a:cs typeface="Calibri"/>
              <a:sym typeface="Calibri"/>
            </a:endParaRPr>
          </a:p>
          <a:p>
            <a:pPr indent="-342900" lvl="0" marL="342900" marR="0" rtl="0" algn="just">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11915 requests received for a total of 345.5 MWp;</a:t>
            </a:r>
            <a:endParaRPr/>
          </a:p>
          <a:p>
            <a:pPr indent="-342900" lvl="0" marL="342900" marR="0" rtl="0" algn="just">
              <a:spcBef>
                <a:spcPts val="0"/>
              </a:spcBef>
              <a:spcAft>
                <a:spcPts val="0"/>
              </a:spcAft>
              <a:buClr>
                <a:schemeClr val="dk1"/>
              </a:buClr>
              <a:buSzPts val="2000"/>
              <a:buFont typeface="Arial"/>
              <a:buChar char="•"/>
            </a:pPr>
            <a:r>
              <a:rPr lang="en-GB" sz="2000">
                <a:solidFill>
                  <a:schemeClr val="dk1"/>
                </a:solidFill>
                <a:latin typeface="Calibri"/>
                <a:ea typeface="Calibri"/>
                <a:cs typeface="Calibri"/>
                <a:sym typeface="Calibri"/>
              </a:rPr>
              <a:t>9121 requests approved for a total of 266 MWp.</a:t>
            </a:r>
            <a:endParaRPr/>
          </a:p>
          <a:p>
            <a:pPr indent="0" lvl="0" marL="0" marR="0" rtl="0" algn="just">
              <a:spcBef>
                <a:spcPts val="0"/>
              </a:spcBef>
              <a:spcAft>
                <a:spcPts val="0"/>
              </a:spcAft>
              <a:buNone/>
            </a:pPr>
            <a:r>
              <a:t/>
            </a:r>
            <a:endParaRPr sz="2000">
              <a:solidFill>
                <a:schemeClr val="dk1"/>
              </a:solidFill>
              <a:latin typeface="Calibri"/>
              <a:ea typeface="Calibri"/>
              <a:cs typeface="Calibri"/>
              <a:sym typeface="Calibri"/>
            </a:endParaRPr>
          </a:p>
          <a:p>
            <a:pPr indent="0" lvl="0" marL="0" marR="0" rtl="0" algn="just">
              <a:spcBef>
                <a:spcPts val="0"/>
              </a:spcBef>
              <a:spcAft>
                <a:spcPts val="0"/>
              </a:spcAft>
              <a:buNone/>
            </a:pPr>
            <a:r>
              <a:rPr lang="en-GB" sz="2000">
                <a:solidFill>
                  <a:schemeClr val="dk1"/>
                </a:solidFill>
                <a:latin typeface="Calibri"/>
                <a:ea typeface="Calibri"/>
                <a:cs typeface="Calibri"/>
                <a:sym typeface="Calibri"/>
              </a:rPr>
              <a:t>This success beyond all expectations, according to some would have represented the proof of the needs of the market which had been neglected for too long in previous legislatures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9"/>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GB" sz="3600"/>
              <a:t>Results</a:t>
            </a:r>
            <a:endParaRPr b="1" sz="3600"/>
          </a:p>
        </p:txBody>
      </p:sp>
      <p:sp>
        <p:nvSpPr>
          <p:cNvPr id="304" name="Google Shape;304;p29"/>
          <p:cNvSpPr txBox="1"/>
          <p:nvPr>
            <p:ph idx="1" type="body"/>
          </p:nvPr>
        </p:nvSpPr>
        <p:spPr>
          <a:xfrm>
            <a:off x="208723" y="1384661"/>
            <a:ext cx="11757990" cy="1060365"/>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0"/>
              </a:spcBef>
              <a:spcAft>
                <a:spcPts val="0"/>
              </a:spcAft>
              <a:buClr>
                <a:schemeClr val="dk1"/>
              </a:buClr>
              <a:buSzPts val="2400"/>
              <a:buNone/>
            </a:pPr>
            <a:r>
              <a:rPr lang="en-GB" sz="2400"/>
              <a:t>In Italy, thanks to the introduction of the Conto Energia and incentives for the production of clean energy, the produced amount of renewable energies has been constantly growing:</a:t>
            </a:r>
            <a:endParaRPr/>
          </a:p>
        </p:txBody>
      </p:sp>
      <p:pic>
        <p:nvPicPr>
          <p:cNvPr id="305" name="Google Shape;305;p29"/>
          <p:cNvPicPr preferRelativeResize="0"/>
          <p:nvPr/>
        </p:nvPicPr>
        <p:blipFill rotWithShape="1">
          <a:blip r:embed="rId3">
            <a:alphaModFix/>
          </a:blip>
          <a:srcRect b="0" l="0" r="0" t="0"/>
          <a:stretch/>
        </p:blipFill>
        <p:spPr>
          <a:xfrm>
            <a:off x="0" y="2311957"/>
            <a:ext cx="9895090" cy="3215904"/>
          </a:xfrm>
          <a:prstGeom prst="rect">
            <a:avLst/>
          </a:prstGeom>
          <a:noFill/>
          <a:ln>
            <a:noFill/>
          </a:ln>
        </p:spPr>
      </p:pic>
      <p:sp>
        <p:nvSpPr>
          <p:cNvPr id="306" name="Google Shape;306;p29"/>
          <p:cNvSpPr txBox="1"/>
          <p:nvPr/>
        </p:nvSpPr>
        <p:spPr>
          <a:xfrm>
            <a:off x="335445" y="2566437"/>
            <a:ext cx="671139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Calibri"/>
                <a:ea typeface="Calibri"/>
                <a:cs typeface="Calibri"/>
                <a:sym typeface="Calibri"/>
              </a:rPr>
              <a:t>Percentage share of renewable energy in gross final consumption</a:t>
            </a:r>
            <a:endParaRPr/>
          </a:p>
        </p:txBody>
      </p:sp>
      <p:sp>
        <p:nvSpPr>
          <p:cNvPr id="307" name="Google Shape;307;p29"/>
          <p:cNvSpPr txBox="1"/>
          <p:nvPr/>
        </p:nvSpPr>
        <p:spPr>
          <a:xfrm>
            <a:off x="2209787" y="5838423"/>
            <a:ext cx="97957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Costantino Lato, “Monitoring the development of renewable energies of energy efficiency”, GSE publications, 26 June 2013</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3"/>
          <p:cNvSpPr txBox="1"/>
          <p:nvPr>
            <p:ph type="title"/>
          </p:nvPr>
        </p:nvSpPr>
        <p:spPr>
          <a:xfrm>
            <a:off x="382734" y="635594"/>
            <a:ext cx="10515600" cy="73904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lang="en-GB" sz="4000">
                <a:solidFill>
                  <a:srgbClr val="000000"/>
                </a:solidFill>
              </a:rPr>
              <a:t>O</a:t>
            </a:r>
            <a:r>
              <a:rPr b="1" i="0" lang="en-GB" sz="4000">
                <a:solidFill>
                  <a:srgbClr val="000000"/>
                </a:solidFill>
              </a:rPr>
              <a:t>bjectives of the training module include:</a:t>
            </a:r>
            <a:endParaRPr b="1" sz="4000"/>
          </a:p>
        </p:txBody>
      </p:sp>
      <p:sp>
        <p:nvSpPr>
          <p:cNvPr id="102" name="Google Shape;102;p3"/>
          <p:cNvSpPr txBox="1"/>
          <p:nvPr>
            <p:ph idx="1" type="body"/>
          </p:nvPr>
        </p:nvSpPr>
        <p:spPr>
          <a:xfrm>
            <a:off x="382734" y="1577746"/>
            <a:ext cx="11631466" cy="4867503"/>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600"/>
              <a:buFont typeface="Calibri"/>
              <a:buAutoNum type="arabicParenR"/>
            </a:pPr>
            <a:r>
              <a:rPr lang="en-GB" sz="2600"/>
              <a:t>getting familiar with the concept of clean, affordable and secure energy;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GB" sz="2600"/>
              <a:t>understanding why it is important to shift towards clean, affordable and secure energy in our cities;</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GB" sz="2600"/>
              <a:t>representing green and renewable energies as fundamental elements of the UE Green Deal strategy;</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GB" sz="2600"/>
              <a:t>importance of producing clean and secure energy by families and local administrations</a:t>
            </a:r>
            <a:r>
              <a:rPr lang="en-GB" sz="2600">
                <a:latin typeface="Calibri"/>
                <a:ea typeface="Calibri"/>
                <a:cs typeface="Calibri"/>
                <a:sym typeface="Calibri"/>
              </a:rPr>
              <a:t>;</a:t>
            </a:r>
            <a:endParaRPr/>
          </a:p>
          <a:p>
            <a:pPr indent="-514350" lvl="0" marL="514350" rtl="0" algn="l">
              <a:lnSpc>
                <a:spcPct val="90000"/>
              </a:lnSpc>
              <a:spcBef>
                <a:spcPts val="1000"/>
              </a:spcBef>
              <a:spcAft>
                <a:spcPts val="0"/>
              </a:spcAft>
              <a:buClr>
                <a:schemeClr val="dk1"/>
              </a:buClr>
              <a:buSzPts val="2600"/>
              <a:buFont typeface="Calibri"/>
              <a:buAutoNum type="arabicParenR"/>
            </a:pPr>
            <a:r>
              <a:rPr lang="en-GB" sz="2600"/>
              <a:t>showing examples and good practices of production of renewable energies at family and city level.</a:t>
            </a:r>
            <a:endParaRPr/>
          </a:p>
          <a:p>
            <a:pPr indent="-336550" lvl="0" marL="514350" rtl="0" algn="l">
              <a:lnSpc>
                <a:spcPct val="90000"/>
              </a:lnSpc>
              <a:spcBef>
                <a:spcPts val="1000"/>
              </a:spcBef>
              <a:spcAft>
                <a:spcPts val="0"/>
              </a:spcAft>
              <a:buClr>
                <a:schemeClr val="dk1"/>
              </a:buClr>
              <a:buSzPts val="2800"/>
              <a:buFont typeface="Calibri"/>
              <a:buNone/>
            </a:pPr>
            <a:r>
              <a:t/>
            </a:r>
            <a:endParaRPr sz="2800"/>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0"/>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GB" sz="3600"/>
              <a:t>Energy and Solidarity Community of East Naples</a:t>
            </a:r>
            <a:br>
              <a:rPr b="1" lang="en-GB" sz="3600"/>
            </a:br>
            <a:r>
              <a:rPr b="1" lang="en-GB" sz="3600"/>
              <a:t>The first energy community in Southern Italy</a:t>
            </a:r>
            <a:endParaRPr b="1" sz="3600"/>
          </a:p>
        </p:txBody>
      </p:sp>
      <p:sp>
        <p:nvSpPr>
          <p:cNvPr id="313" name="Google Shape;313;p30"/>
          <p:cNvSpPr txBox="1"/>
          <p:nvPr>
            <p:ph idx="1" type="body"/>
          </p:nvPr>
        </p:nvSpPr>
        <p:spPr>
          <a:xfrm>
            <a:off x="99006" y="1628377"/>
            <a:ext cx="6221784" cy="4526944"/>
          </a:xfrm>
          <a:prstGeom prst="rect">
            <a:avLst/>
          </a:prstGeom>
          <a:noFill/>
          <a:ln>
            <a:noFill/>
          </a:ln>
        </p:spPr>
        <p:txBody>
          <a:bodyPr anchorCtr="0" anchor="t" bIns="45700" lIns="91425" spcFirstLastPara="1" rIns="91425" wrap="square" tIns="45700">
            <a:normAutofit fontScale="92500"/>
          </a:bodyPr>
          <a:lstStyle/>
          <a:p>
            <a:pPr indent="0" lvl="0" marL="0" rtl="0" algn="just">
              <a:lnSpc>
                <a:spcPct val="115000"/>
              </a:lnSpc>
              <a:spcBef>
                <a:spcPts val="0"/>
              </a:spcBef>
              <a:spcAft>
                <a:spcPts val="0"/>
              </a:spcAft>
              <a:buClr>
                <a:schemeClr val="dk1"/>
              </a:buClr>
              <a:buSzPct val="100000"/>
              <a:buNone/>
            </a:pPr>
            <a:r>
              <a:rPr lang="en-GB" sz="2400"/>
              <a:t>The energy revolution started from the eastern outskirts of Naples. The first renewable and solidarity energy community in Italy was started. A project that required an investment of about 100 thousand euros, funded by the Foundation with the South, promoted by Legambiente and the local community starting from the fundamental role of the Holy Mary Family Foundation and the 40 families with social hardships involved in the energy community and who will enjoy of the benefits of this new energy system</a:t>
            </a:r>
            <a:endParaRPr sz="2400"/>
          </a:p>
        </p:txBody>
      </p:sp>
      <p:sp>
        <p:nvSpPr>
          <p:cNvPr id="314" name="Google Shape;314;p30"/>
          <p:cNvSpPr txBox="1"/>
          <p:nvPr/>
        </p:nvSpPr>
        <p:spPr>
          <a:xfrm>
            <a:off x="5615927" y="5847544"/>
            <a:ext cx="97957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https://www.comunirinnovabili.it/comunita-energetica-e-solidale-di-napoli-est/</a:t>
            </a:r>
            <a:endParaRPr/>
          </a:p>
        </p:txBody>
      </p:sp>
      <p:pic>
        <p:nvPicPr>
          <p:cNvPr id="315" name="Google Shape;315;p30"/>
          <p:cNvPicPr preferRelativeResize="0"/>
          <p:nvPr/>
        </p:nvPicPr>
        <p:blipFill rotWithShape="1">
          <a:blip r:embed="rId3">
            <a:alphaModFix/>
          </a:blip>
          <a:srcRect b="0" l="0" r="0" t="0"/>
          <a:stretch/>
        </p:blipFill>
        <p:spPr>
          <a:xfrm>
            <a:off x="6608445" y="1543480"/>
            <a:ext cx="5583555" cy="307424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1"/>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GB" sz="3600"/>
              <a:t>Energy and Solidarity Community of East Naples</a:t>
            </a:r>
            <a:br>
              <a:rPr b="1" lang="en-GB" sz="3600"/>
            </a:br>
            <a:r>
              <a:rPr b="1" lang="en-GB" sz="3600"/>
              <a:t>The first energy community in Southern Italy</a:t>
            </a:r>
            <a:endParaRPr b="1" sz="3600"/>
          </a:p>
        </p:txBody>
      </p:sp>
      <p:sp>
        <p:nvSpPr>
          <p:cNvPr id="321" name="Google Shape;321;p31"/>
          <p:cNvSpPr txBox="1"/>
          <p:nvPr>
            <p:ph idx="1" type="body"/>
          </p:nvPr>
        </p:nvSpPr>
        <p:spPr>
          <a:xfrm>
            <a:off x="99005" y="1628377"/>
            <a:ext cx="11932573" cy="4526944"/>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0"/>
              </a:spcBef>
              <a:spcAft>
                <a:spcPts val="0"/>
              </a:spcAft>
              <a:buClr>
                <a:schemeClr val="dk1"/>
              </a:buClr>
              <a:buSzPts val="2400"/>
              <a:buNone/>
            </a:pPr>
            <a:r>
              <a:rPr lang="en-GB" sz="2400"/>
              <a:t>The project will see families also involved in a process of raising awareness and greater awareness of energy issues, in order to make the benefits of the community more efficient</a:t>
            </a:r>
            <a:endParaRPr/>
          </a:p>
          <a:p>
            <a:pPr indent="0" lvl="0" marL="0" rtl="0" algn="just">
              <a:lnSpc>
                <a:spcPct val="115000"/>
              </a:lnSpc>
              <a:spcBef>
                <a:spcPts val="1000"/>
              </a:spcBef>
              <a:spcAft>
                <a:spcPts val="0"/>
              </a:spcAft>
              <a:buClr>
                <a:schemeClr val="dk1"/>
              </a:buClr>
              <a:buSzPts val="2400"/>
              <a:buNone/>
            </a:pPr>
            <a:r>
              <a:rPr lang="en-GB" sz="2400"/>
              <a:t>At the service of the energy community a 53 kW photovoltaic system built on the roof of the Holy Mary Family Foundation, capable of producing about 65 thousand kWh of electricity, partly consumed by the structure itself and partly shared with the 40 families involved. It is also estimated that it will be able to generate real savings, in terms of less electricity consumed by all members of the ESC (Energy and Solidarity Community), equal to approximately 300 thousand euros in 25 years</a:t>
            </a:r>
            <a:endParaRPr sz="2400"/>
          </a:p>
        </p:txBody>
      </p:sp>
      <p:sp>
        <p:nvSpPr>
          <p:cNvPr id="322" name="Google Shape;322;p31"/>
          <p:cNvSpPr txBox="1"/>
          <p:nvPr/>
        </p:nvSpPr>
        <p:spPr>
          <a:xfrm>
            <a:off x="5615927" y="5847544"/>
            <a:ext cx="97957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https://www.comunirinnovabili.it/comunita-energetica-e-solidale-di-napoli-est/</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2"/>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GB" sz="3600"/>
              <a:t>City of Ferla (Sicily)</a:t>
            </a:r>
            <a:endParaRPr b="1" sz="3600"/>
          </a:p>
        </p:txBody>
      </p:sp>
      <p:sp>
        <p:nvSpPr>
          <p:cNvPr id="328" name="Google Shape;328;p32"/>
          <p:cNvSpPr txBox="1"/>
          <p:nvPr>
            <p:ph idx="1" type="body"/>
          </p:nvPr>
        </p:nvSpPr>
        <p:spPr>
          <a:xfrm>
            <a:off x="5319943" y="1320600"/>
            <a:ext cx="6616298" cy="4526944"/>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15000"/>
              </a:lnSpc>
              <a:spcBef>
                <a:spcPts val="0"/>
              </a:spcBef>
              <a:spcAft>
                <a:spcPts val="0"/>
              </a:spcAft>
              <a:buClr>
                <a:schemeClr val="dk1"/>
              </a:buClr>
              <a:buSzPct val="100000"/>
              <a:buNone/>
            </a:pPr>
            <a:r>
              <a:rPr lang="en-GB" sz="2400"/>
              <a:t>There are several interventions of energy requalification in favour of a nursery school and first grade school. In particular, a total of 11 square meters of thermal insulation and 116 kW of photovoltaics were installed to cover the thermal and electrical needs of respectively 26% and 36%</a:t>
            </a:r>
            <a:endParaRPr/>
          </a:p>
          <a:p>
            <a:pPr indent="0" lvl="0" marL="0" rtl="0" algn="just">
              <a:lnSpc>
                <a:spcPct val="115000"/>
              </a:lnSpc>
              <a:spcBef>
                <a:spcPts val="1000"/>
              </a:spcBef>
              <a:spcAft>
                <a:spcPts val="0"/>
              </a:spcAft>
              <a:buClr>
                <a:schemeClr val="dk1"/>
              </a:buClr>
              <a:buSzPct val="100000"/>
              <a:buNone/>
            </a:pPr>
            <a:r>
              <a:rPr lang="en-GB" sz="2400"/>
              <a:t>A heat pump system equipped with a controlled start-up system of compressors was built at the primary school, in order to reduce current consumption by 40% in the start-up phase. The system is also equipped with a remote control and monitoring system for the purpose of scheduling interventions</a:t>
            </a:r>
            <a:endParaRPr sz="2400"/>
          </a:p>
        </p:txBody>
      </p:sp>
      <p:sp>
        <p:nvSpPr>
          <p:cNvPr id="329" name="Google Shape;329;p32"/>
          <p:cNvSpPr txBox="1"/>
          <p:nvPr/>
        </p:nvSpPr>
        <p:spPr>
          <a:xfrm>
            <a:off x="5107927" y="5847544"/>
            <a:ext cx="97957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Legambiente, “Comuni rinnovabili, report 2018”, available at www.comunirinnovabili.it</a:t>
            </a:r>
            <a:endParaRPr/>
          </a:p>
        </p:txBody>
      </p:sp>
      <p:pic>
        <p:nvPicPr>
          <p:cNvPr id="330" name="Google Shape;330;p32"/>
          <p:cNvPicPr preferRelativeResize="0"/>
          <p:nvPr/>
        </p:nvPicPr>
        <p:blipFill rotWithShape="1">
          <a:blip r:embed="rId3">
            <a:alphaModFix/>
          </a:blip>
          <a:srcRect b="0" l="0" r="0" t="0"/>
          <a:stretch/>
        </p:blipFill>
        <p:spPr>
          <a:xfrm>
            <a:off x="99005" y="1420324"/>
            <a:ext cx="5204515" cy="286554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33"/>
          <p:cNvSpPr txBox="1"/>
          <p:nvPr>
            <p:ph type="title"/>
          </p:nvPr>
        </p:nvSpPr>
        <p:spPr>
          <a:xfrm>
            <a:off x="759823" y="401781"/>
            <a:ext cx="10515600" cy="12302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r>
              <a:rPr b="1" lang="en-GB" sz="3600"/>
              <a:t>City of Ferla (Sicily)</a:t>
            </a:r>
            <a:endParaRPr b="1" sz="3600"/>
          </a:p>
        </p:txBody>
      </p:sp>
      <p:sp>
        <p:nvSpPr>
          <p:cNvPr id="336" name="Google Shape;336;p33"/>
          <p:cNvSpPr txBox="1"/>
          <p:nvPr>
            <p:ph idx="1" type="body"/>
          </p:nvPr>
        </p:nvSpPr>
        <p:spPr>
          <a:xfrm>
            <a:off x="77383" y="1420096"/>
            <a:ext cx="6616298" cy="461284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just">
              <a:lnSpc>
                <a:spcPct val="115000"/>
              </a:lnSpc>
              <a:spcBef>
                <a:spcPts val="0"/>
              </a:spcBef>
              <a:spcAft>
                <a:spcPts val="0"/>
              </a:spcAft>
              <a:buClr>
                <a:schemeClr val="dk1"/>
              </a:buClr>
              <a:buSzPct val="100000"/>
              <a:buNone/>
            </a:pPr>
            <a:r>
              <a:rPr lang="en-GB" sz="2400"/>
              <a:t>The interventions, all at no cost for the institution, however, do not only affect school buildings, 4 other photovoltaic systems were also built on public structures for a total of 185 kW. Thanks to these plants every year it is possible to produce about 550,000 kWh / year of electricity which on average are able to satisfy about 40% of the needs of public structures thus guaranteeing the municipality considerable economic savings as well as receiving a contribution from the GSE for exchange adjustment equal to just over 10,000 euros for 2016 and 27,000 euros for 2017. From an environmental point of view, in this way they manage not to emit approximately 292 t / year of CO2 into the atmosphere</a:t>
            </a:r>
            <a:endParaRPr sz="2400"/>
          </a:p>
        </p:txBody>
      </p:sp>
      <p:sp>
        <p:nvSpPr>
          <p:cNvPr id="337" name="Google Shape;337;p33"/>
          <p:cNvSpPr txBox="1"/>
          <p:nvPr/>
        </p:nvSpPr>
        <p:spPr>
          <a:xfrm>
            <a:off x="5107927" y="5847544"/>
            <a:ext cx="97957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400">
                <a:solidFill>
                  <a:schemeClr val="dk1"/>
                </a:solidFill>
                <a:latin typeface="Calibri"/>
                <a:ea typeface="Calibri"/>
                <a:cs typeface="Calibri"/>
                <a:sym typeface="Calibri"/>
              </a:rPr>
              <a:t>Source: Legambiente, “Comuni rinnovabili, report 2018”, available at www.comunirinnovabili.it</a:t>
            </a:r>
            <a:endParaRPr/>
          </a:p>
        </p:txBody>
      </p:sp>
      <p:pic>
        <p:nvPicPr>
          <p:cNvPr id="338" name="Google Shape;338;p33"/>
          <p:cNvPicPr preferRelativeResize="0"/>
          <p:nvPr/>
        </p:nvPicPr>
        <p:blipFill rotWithShape="1">
          <a:blip r:embed="rId3">
            <a:alphaModFix/>
          </a:blip>
          <a:srcRect b="0" l="0" r="0" t="0"/>
          <a:stretch/>
        </p:blipFill>
        <p:spPr>
          <a:xfrm>
            <a:off x="6825761" y="1520672"/>
            <a:ext cx="5214526" cy="3478048"/>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4"/>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Exercise</a:t>
            </a:r>
            <a:endParaRPr b="1" cap="small"/>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35"/>
          <p:cNvSpPr txBox="1"/>
          <p:nvPr>
            <p:ph type="title"/>
          </p:nvPr>
        </p:nvSpPr>
        <p:spPr>
          <a:xfrm>
            <a:off x="1" y="642972"/>
            <a:ext cx="12192000" cy="559664"/>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000"/>
              <a:buFont typeface="Calibri"/>
              <a:buNone/>
            </a:pPr>
            <a:r>
              <a:rPr b="1" lang="en-GB" sz="3000"/>
              <a:t>How can you boost the production of clean and affordable energy in your city?</a:t>
            </a:r>
            <a:endParaRPr b="1" sz="3000"/>
          </a:p>
        </p:txBody>
      </p:sp>
      <p:sp>
        <p:nvSpPr>
          <p:cNvPr id="349" name="Google Shape;349;p35"/>
          <p:cNvSpPr txBox="1"/>
          <p:nvPr>
            <p:ph idx="1" type="body"/>
          </p:nvPr>
        </p:nvSpPr>
        <p:spPr>
          <a:xfrm>
            <a:off x="189223" y="1352166"/>
            <a:ext cx="11697977" cy="3219833"/>
          </a:xfrm>
          <a:prstGeom prst="rect">
            <a:avLst/>
          </a:prstGeom>
          <a:noFill/>
          <a:ln>
            <a:noFill/>
          </a:ln>
        </p:spPr>
        <p:txBody>
          <a:bodyPr anchorCtr="0" anchor="t" bIns="45700" lIns="91425" spcFirstLastPara="1" rIns="91425" wrap="square" tIns="45700">
            <a:normAutofit lnSpcReduction="10000"/>
          </a:bodyPr>
          <a:lstStyle/>
          <a:p>
            <a:pPr indent="0" lvl="0" marL="0" rtl="0" algn="just">
              <a:lnSpc>
                <a:spcPct val="90000"/>
              </a:lnSpc>
              <a:spcBef>
                <a:spcPts val="0"/>
              </a:spcBef>
              <a:spcAft>
                <a:spcPts val="0"/>
              </a:spcAft>
              <a:buClr>
                <a:schemeClr val="dk1"/>
              </a:buClr>
              <a:buSzPts val="2400"/>
              <a:buNone/>
            </a:pPr>
            <a:r>
              <a:rPr b="1" lang="en-GB" sz="2400"/>
              <a:t>As a local administrator, try to answer to the following questions:</a:t>
            </a:r>
            <a:endParaRPr/>
          </a:p>
          <a:p>
            <a:pPr indent="-228600" lvl="0" marL="228600" rtl="0" algn="just">
              <a:lnSpc>
                <a:spcPct val="90000"/>
              </a:lnSpc>
              <a:spcBef>
                <a:spcPts val="1000"/>
              </a:spcBef>
              <a:spcAft>
                <a:spcPts val="0"/>
              </a:spcAft>
              <a:buClr>
                <a:schemeClr val="dk1"/>
              </a:buClr>
              <a:buSzPts val="2400"/>
              <a:buChar char="•"/>
            </a:pPr>
            <a:r>
              <a:rPr lang="en-GB" sz="2400"/>
              <a:t>What solutions are </a:t>
            </a:r>
            <a:r>
              <a:rPr b="1" lang="en-GB" sz="2400"/>
              <a:t>currently</a:t>
            </a:r>
            <a:r>
              <a:rPr lang="en-GB" sz="2400"/>
              <a:t> in place in your city to produce clean and affordable energy?</a:t>
            </a:r>
            <a:endParaRPr/>
          </a:p>
          <a:p>
            <a:pPr indent="-228600" lvl="0" marL="228600" rtl="0" algn="just">
              <a:lnSpc>
                <a:spcPct val="90000"/>
              </a:lnSpc>
              <a:spcBef>
                <a:spcPts val="1000"/>
              </a:spcBef>
              <a:spcAft>
                <a:spcPts val="0"/>
              </a:spcAft>
              <a:buClr>
                <a:schemeClr val="dk1"/>
              </a:buClr>
              <a:buSzPts val="2400"/>
              <a:buChar char="•"/>
            </a:pPr>
            <a:r>
              <a:rPr lang="en-GB" sz="2400"/>
              <a:t>Can you follow the example of other city councils for the creation of </a:t>
            </a:r>
            <a:r>
              <a:rPr b="1" lang="en-GB" sz="2400"/>
              <a:t>Energy and Solidarity Communities?</a:t>
            </a:r>
            <a:endParaRPr sz="2400"/>
          </a:p>
          <a:p>
            <a:pPr indent="-228600" lvl="0" marL="228600" rtl="0" algn="just">
              <a:lnSpc>
                <a:spcPct val="90000"/>
              </a:lnSpc>
              <a:spcBef>
                <a:spcPts val="1000"/>
              </a:spcBef>
              <a:spcAft>
                <a:spcPts val="0"/>
              </a:spcAft>
              <a:buClr>
                <a:schemeClr val="dk1"/>
              </a:buClr>
              <a:buSzPts val="2400"/>
              <a:buChar char="•"/>
            </a:pPr>
            <a:r>
              <a:rPr lang="en-GB" sz="2400"/>
              <a:t>Do you have the </a:t>
            </a:r>
            <a:r>
              <a:rPr b="1" lang="en-GB" sz="2400"/>
              <a:t>technical capacity </a:t>
            </a:r>
            <a:r>
              <a:rPr lang="en-GB" sz="2400"/>
              <a:t>to implement renewable energy solution for your community?</a:t>
            </a:r>
            <a:endParaRPr/>
          </a:p>
          <a:p>
            <a:pPr indent="-228600" lvl="0" marL="228600" rtl="0" algn="just">
              <a:lnSpc>
                <a:spcPct val="90000"/>
              </a:lnSpc>
              <a:spcBef>
                <a:spcPts val="1000"/>
              </a:spcBef>
              <a:spcAft>
                <a:spcPts val="0"/>
              </a:spcAft>
              <a:buClr>
                <a:schemeClr val="dk1"/>
              </a:buClr>
              <a:buSzPts val="2400"/>
              <a:buChar char="•"/>
            </a:pPr>
            <a:r>
              <a:rPr lang="en-GB" sz="2400"/>
              <a:t>What </a:t>
            </a:r>
            <a:r>
              <a:rPr b="1" lang="en-GB" sz="2400"/>
              <a:t>services and technologies </a:t>
            </a:r>
            <a:r>
              <a:rPr lang="en-GB" sz="2400"/>
              <a:t>could be implemented in your city to boost the production of clean and safe energy?</a:t>
            </a:r>
            <a:endParaRPr sz="3200"/>
          </a:p>
          <a:p>
            <a:pPr indent="0" lvl="0" marL="0" rtl="0" algn="just">
              <a:lnSpc>
                <a:spcPct val="90000"/>
              </a:lnSpc>
              <a:spcBef>
                <a:spcPts val="1000"/>
              </a:spcBef>
              <a:spcAft>
                <a:spcPts val="0"/>
              </a:spcAft>
              <a:buClr>
                <a:schemeClr val="dk1"/>
              </a:buClr>
              <a:buSzPts val="3200"/>
              <a:buNone/>
            </a:pPr>
            <a:r>
              <a:t/>
            </a:r>
            <a:endParaRPr sz="320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36"/>
          <p:cNvSpPr txBox="1"/>
          <p:nvPr>
            <p:ph idx="1" type="body"/>
          </p:nvPr>
        </p:nvSpPr>
        <p:spPr>
          <a:xfrm>
            <a:off x="193494" y="2051212"/>
            <a:ext cx="11788956" cy="382571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0000"/>
              </a:buClr>
              <a:buSzPts val="2400"/>
              <a:buNone/>
            </a:pPr>
            <a:r>
              <a:rPr b="1" i="0" lang="en-GB" sz="2400">
                <a:solidFill>
                  <a:srgbClr val="000000"/>
                </a:solidFill>
              </a:rPr>
              <a:t>Facts Sheets of the European Union</a:t>
            </a:r>
            <a:endParaRPr b="1" sz="2400">
              <a:solidFill>
                <a:srgbClr val="000000"/>
              </a:solidFill>
            </a:endParaRPr>
          </a:p>
          <a:p>
            <a:pPr indent="0" lvl="0" marL="0" rtl="0" algn="l">
              <a:lnSpc>
                <a:spcPct val="90000"/>
              </a:lnSpc>
              <a:spcBef>
                <a:spcPts val="1000"/>
              </a:spcBef>
              <a:spcAft>
                <a:spcPts val="0"/>
              </a:spcAft>
              <a:buClr>
                <a:schemeClr val="dk1"/>
              </a:buClr>
              <a:buSzPts val="2400"/>
              <a:buNone/>
            </a:pPr>
            <a:r>
              <a:rPr lang="en-GB" sz="2400" u="sng">
                <a:solidFill>
                  <a:schemeClr val="hlink"/>
                </a:solidFill>
                <a:hlinkClick r:id="rId3"/>
              </a:rPr>
              <a:t>Energy policy</a:t>
            </a:r>
            <a:endParaRPr sz="2400"/>
          </a:p>
          <a:p>
            <a:pPr indent="0" lvl="0" marL="0" rtl="0" algn="l">
              <a:lnSpc>
                <a:spcPct val="90000"/>
              </a:lnSpc>
              <a:spcBef>
                <a:spcPts val="1000"/>
              </a:spcBef>
              <a:spcAft>
                <a:spcPts val="0"/>
              </a:spcAft>
              <a:buClr>
                <a:schemeClr val="dk1"/>
              </a:buClr>
              <a:buSzPts val="1600"/>
              <a:buNone/>
            </a:pPr>
            <a:r>
              <a:rPr lang="en-GB" sz="1600" u="sng">
                <a:solidFill>
                  <a:schemeClr val="hlink"/>
                </a:solidFill>
                <a:hlinkClick r:id="rId4"/>
              </a:rPr>
              <a:t>https://www.europarl.europa.eu/factsheets/en/sheet/68/energy-policy-general-principles#:~:text=The%20energy%20infrastructure%20of%20EU,networks)%20to%20develop%20better%2Dconnected</a:t>
            </a:r>
            <a:endParaRPr sz="1600"/>
          </a:p>
          <a:p>
            <a:pPr indent="0" lvl="0" marL="0" rtl="0" algn="l">
              <a:lnSpc>
                <a:spcPct val="90000"/>
              </a:lnSpc>
              <a:spcBef>
                <a:spcPts val="1000"/>
              </a:spcBef>
              <a:spcAft>
                <a:spcPts val="0"/>
              </a:spcAft>
              <a:buClr>
                <a:schemeClr val="dk1"/>
              </a:buClr>
              <a:buSzPts val="2400"/>
              <a:buNone/>
            </a:pPr>
            <a:r>
              <a:t/>
            </a:r>
            <a:endParaRPr sz="2400"/>
          </a:p>
          <a:p>
            <a:pPr indent="0" lvl="0" marL="0" rtl="0" algn="l">
              <a:lnSpc>
                <a:spcPct val="90000"/>
              </a:lnSpc>
              <a:spcBef>
                <a:spcPts val="1000"/>
              </a:spcBef>
              <a:spcAft>
                <a:spcPts val="0"/>
              </a:spcAft>
              <a:buClr>
                <a:schemeClr val="dk1"/>
              </a:buClr>
              <a:buSzPts val="2400"/>
              <a:buNone/>
            </a:pPr>
            <a:r>
              <a:rPr lang="en-GB" sz="2400" u="sng">
                <a:solidFill>
                  <a:schemeClr val="hlink"/>
                </a:solidFill>
                <a:hlinkClick r:id="rId5"/>
              </a:rPr>
              <a:t>National energy and climate plans (NECPs)</a:t>
            </a:r>
            <a:endParaRPr sz="2400"/>
          </a:p>
          <a:p>
            <a:pPr indent="0" lvl="0" marL="0" rtl="0" algn="l">
              <a:lnSpc>
                <a:spcPct val="90000"/>
              </a:lnSpc>
              <a:spcBef>
                <a:spcPts val="1000"/>
              </a:spcBef>
              <a:spcAft>
                <a:spcPts val="0"/>
              </a:spcAft>
              <a:buClr>
                <a:schemeClr val="dk1"/>
              </a:buClr>
              <a:buSzPts val="1600"/>
              <a:buNone/>
            </a:pPr>
            <a:r>
              <a:rPr lang="en-GB" sz="1600" u="sng">
                <a:solidFill>
                  <a:schemeClr val="hlink"/>
                </a:solidFill>
                <a:hlinkClick r:id="rId6"/>
              </a:rPr>
              <a:t>https://energy.ec.europa.eu/topics/energy-strategy/national-energy-and-climate-plans-necps_en</a:t>
            </a:r>
            <a:endParaRPr sz="2400"/>
          </a:p>
          <a:p>
            <a:pPr indent="0" lvl="0" marL="0" rtl="0" algn="l">
              <a:lnSpc>
                <a:spcPct val="90000"/>
              </a:lnSpc>
              <a:spcBef>
                <a:spcPts val="1000"/>
              </a:spcBef>
              <a:spcAft>
                <a:spcPts val="0"/>
              </a:spcAft>
              <a:buClr>
                <a:schemeClr val="dk1"/>
              </a:buClr>
              <a:buSzPts val="2400"/>
              <a:buNone/>
            </a:pPr>
            <a:r>
              <a:t/>
            </a:r>
            <a:endParaRPr sz="2400"/>
          </a:p>
          <a:p>
            <a:pPr indent="-228600" lvl="0" marL="228600" rtl="0" algn="l">
              <a:lnSpc>
                <a:spcPct val="90000"/>
              </a:lnSpc>
              <a:spcBef>
                <a:spcPts val="1000"/>
              </a:spcBef>
              <a:spcAft>
                <a:spcPts val="0"/>
              </a:spcAft>
              <a:buClr>
                <a:schemeClr val="dk1"/>
              </a:buClr>
              <a:buSzPts val="2400"/>
              <a:buChar char="•"/>
            </a:pPr>
            <a:r>
              <a:rPr lang="en-GB" sz="2400" u="sng">
                <a:solidFill>
                  <a:schemeClr val="hlink"/>
                </a:solidFill>
                <a:hlinkClick r:id="rId7"/>
              </a:rPr>
              <a:t>https://audiovisual.ec.europa.eu/en/video/I-199819?&amp;lg=EN</a:t>
            </a:r>
            <a:r>
              <a:rPr lang="en-GB" sz="2400"/>
              <a:t> </a:t>
            </a:r>
            <a:endParaRPr sz="2400"/>
          </a:p>
        </p:txBody>
      </p:sp>
      <p:sp>
        <p:nvSpPr>
          <p:cNvPr id="355" name="Google Shape;355;p36"/>
          <p:cNvSpPr txBox="1"/>
          <p:nvPr>
            <p:ph type="title"/>
          </p:nvPr>
        </p:nvSpPr>
        <p:spPr>
          <a:xfrm>
            <a:off x="838200" y="548640"/>
            <a:ext cx="10515600" cy="164814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GB" cap="small"/>
              <a:t>Additional materials </a:t>
            </a:r>
            <a:br>
              <a:rPr b="1" lang="en-GB" cap="small"/>
            </a:br>
            <a:r>
              <a:rPr b="1" lang="en-GB" cap="small"/>
              <a:t>and source of information</a:t>
            </a:r>
            <a:endParaRPr b="1" cap="small"/>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37"/>
          <p:cNvSpPr txBox="1"/>
          <p:nvPr>
            <p:ph type="title"/>
          </p:nvPr>
        </p:nvSpPr>
        <p:spPr>
          <a:xfrm>
            <a:off x="831850" y="1133963"/>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Quiz</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38"/>
          <p:cNvSpPr txBox="1"/>
          <p:nvPr>
            <p:ph idx="1" type="body"/>
          </p:nvPr>
        </p:nvSpPr>
        <p:spPr>
          <a:xfrm>
            <a:off x="296090" y="653143"/>
            <a:ext cx="11999400" cy="55734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200"/>
              <a:buNone/>
            </a:pPr>
            <a:r>
              <a:rPr b="1" lang="en-GB" sz="2200"/>
              <a:t>Question 1</a:t>
            </a:r>
            <a:endParaRPr/>
          </a:p>
          <a:p>
            <a:pPr indent="0" lvl="0" marL="0" rtl="0" algn="l">
              <a:lnSpc>
                <a:spcPct val="90000"/>
              </a:lnSpc>
              <a:spcBef>
                <a:spcPts val="1000"/>
              </a:spcBef>
              <a:spcAft>
                <a:spcPts val="0"/>
              </a:spcAft>
              <a:buClr>
                <a:schemeClr val="dk1"/>
              </a:buClr>
              <a:buSzPts val="2200"/>
              <a:buNone/>
            </a:pPr>
            <a:r>
              <a:rPr lang="en-GB" sz="2200"/>
              <a:t>The production of energy is responsible for the emission of GHG emissions for:</a:t>
            </a:r>
            <a:endParaRPr/>
          </a:p>
          <a:p>
            <a:pPr indent="0" lvl="0" marL="0" rtl="0" algn="l">
              <a:lnSpc>
                <a:spcPct val="90000"/>
              </a:lnSpc>
              <a:spcBef>
                <a:spcPts val="1000"/>
              </a:spcBef>
              <a:spcAft>
                <a:spcPts val="0"/>
              </a:spcAft>
              <a:buClr>
                <a:schemeClr val="dk1"/>
              </a:buClr>
              <a:buSzPts val="2200"/>
              <a:buNone/>
            </a:pPr>
            <a:r>
              <a:rPr lang="en-GB" sz="2200"/>
              <a:t>€ 65% € 75% € more than 75%</a:t>
            </a:r>
            <a:endParaRPr sz="2200"/>
          </a:p>
          <a:p>
            <a:pPr indent="0" lvl="0" marL="0" rtl="0" algn="l">
              <a:lnSpc>
                <a:spcPct val="90000"/>
              </a:lnSpc>
              <a:spcBef>
                <a:spcPts val="1000"/>
              </a:spcBef>
              <a:spcAft>
                <a:spcPts val="0"/>
              </a:spcAft>
              <a:buClr>
                <a:schemeClr val="dk1"/>
              </a:buClr>
              <a:buSzPts val="2200"/>
              <a:buNone/>
            </a:pPr>
            <a:r>
              <a:rPr b="1" lang="en-GB" sz="2200"/>
              <a:t>Question 2</a:t>
            </a:r>
            <a:endParaRPr/>
          </a:p>
          <a:p>
            <a:pPr indent="0" lvl="0" marL="0" rtl="0" algn="l">
              <a:lnSpc>
                <a:spcPct val="90000"/>
              </a:lnSpc>
              <a:spcBef>
                <a:spcPts val="1000"/>
              </a:spcBef>
              <a:spcAft>
                <a:spcPts val="0"/>
              </a:spcAft>
              <a:buClr>
                <a:schemeClr val="dk1"/>
              </a:buClr>
              <a:buSzPts val="2200"/>
              <a:buNone/>
            </a:pPr>
            <a:r>
              <a:rPr lang="en-GB" sz="2200"/>
              <a:t>Global warming is caused by natural causes not depending on human activities, true or false?:</a:t>
            </a:r>
            <a:endParaRPr sz="2200"/>
          </a:p>
          <a:p>
            <a:pPr indent="0" lvl="0" marL="0" rtl="0" algn="l">
              <a:lnSpc>
                <a:spcPct val="90000"/>
              </a:lnSpc>
              <a:spcBef>
                <a:spcPts val="1000"/>
              </a:spcBef>
              <a:spcAft>
                <a:spcPts val="0"/>
              </a:spcAft>
              <a:buClr>
                <a:schemeClr val="dk1"/>
              </a:buClr>
              <a:buSzPts val="2200"/>
              <a:buNone/>
            </a:pPr>
            <a:r>
              <a:rPr lang="en-GB" sz="2200"/>
              <a:t>€ True € False</a:t>
            </a:r>
            <a:endParaRPr sz="2200"/>
          </a:p>
          <a:p>
            <a:pPr indent="0" lvl="0" marL="0" rtl="0" algn="l">
              <a:lnSpc>
                <a:spcPct val="90000"/>
              </a:lnSpc>
              <a:spcBef>
                <a:spcPts val="1000"/>
              </a:spcBef>
              <a:spcAft>
                <a:spcPts val="0"/>
              </a:spcAft>
              <a:buClr>
                <a:schemeClr val="dk1"/>
              </a:buClr>
              <a:buSzPts val="2200"/>
              <a:buNone/>
            </a:pPr>
            <a:r>
              <a:rPr b="1" lang="en-GB" sz="2200"/>
              <a:t>Question 3</a:t>
            </a:r>
            <a:endParaRPr/>
          </a:p>
          <a:p>
            <a:pPr indent="0" lvl="0" marL="0" rtl="0" algn="just">
              <a:lnSpc>
                <a:spcPct val="90000"/>
              </a:lnSpc>
              <a:spcBef>
                <a:spcPts val="1000"/>
              </a:spcBef>
              <a:spcAft>
                <a:spcPts val="0"/>
              </a:spcAft>
              <a:buClr>
                <a:schemeClr val="dk1"/>
              </a:buClr>
              <a:buSzPts val="2200"/>
              <a:buNone/>
            </a:pPr>
            <a:r>
              <a:rPr lang="en-GB" sz="2200">
                <a:solidFill>
                  <a:schemeClr val="dk1"/>
                </a:solidFill>
              </a:rPr>
              <a:t>A reduction in emissions in the energy sector can only take place:</a:t>
            </a:r>
            <a:endParaRPr/>
          </a:p>
          <a:p>
            <a:pPr indent="0" lvl="0" marL="0" rtl="0" algn="just">
              <a:lnSpc>
                <a:spcPct val="90000"/>
              </a:lnSpc>
              <a:spcBef>
                <a:spcPts val="1000"/>
              </a:spcBef>
              <a:spcAft>
                <a:spcPts val="0"/>
              </a:spcAft>
              <a:buClr>
                <a:schemeClr val="dk1"/>
              </a:buClr>
              <a:buSzPts val="2400"/>
              <a:buNone/>
            </a:pPr>
            <a:r>
              <a:rPr lang="en-GB" sz="2400"/>
              <a:t>€  </a:t>
            </a:r>
            <a:r>
              <a:rPr lang="en-GB" sz="2200">
                <a:solidFill>
                  <a:schemeClr val="dk1"/>
                </a:solidFill>
              </a:rPr>
              <a:t>using low-carbon technologies and energy sources, so-called renewable energies</a:t>
            </a:r>
            <a:endParaRPr/>
          </a:p>
          <a:p>
            <a:pPr indent="0" lvl="0" marL="0" rtl="0" algn="just">
              <a:lnSpc>
                <a:spcPct val="90000"/>
              </a:lnSpc>
              <a:spcBef>
                <a:spcPts val="1000"/>
              </a:spcBef>
              <a:spcAft>
                <a:spcPts val="0"/>
              </a:spcAft>
              <a:buClr>
                <a:schemeClr val="dk1"/>
              </a:buClr>
              <a:buSzPts val="2200"/>
              <a:buNone/>
            </a:pPr>
            <a:r>
              <a:rPr lang="en-GB" sz="2200"/>
              <a:t>€  </a:t>
            </a:r>
            <a:r>
              <a:rPr lang="en-GB" sz="2200">
                <a:solidFill>
                  <a:schemeClr val="dk1"/>
                </a:solidFill>
              </a:rPr>
              <a:t>consuming less energy than in the past</a:t>
            </a:r>
            <a:endParaRPr sz="2200">
              <a:solidFill>
                <a:srgbClr val="000000"/>
              </a:solidFill>
            </a:endParaRPr>
          </a:p>
          <a:p>
            <a:pPr indent="0" lvl="0" marL="0" rtl="0" algn="l">
              <a:lnSpc>
                <a:spcPct val="90000"/>
              </a:lnSpc>
              <a:spcBef>
                <a:spcPts val="1000"/>
              </a:spcBef>
              <a:spcAft>
                <a:spcPts val="0"/>
              </a:spcAft>
              <a:buClr>
                <a:schemeClr val="dk1"/>
              </a:buClr>
              <a:buSzPts val="2200"/>
              <a:buNone/>
            </a:pPr>
            <a:r>
              <a:rPr lang="en-GB" sz="2200"/>
              <a:t>€  using fossil fuels</a:t>
            </a:r>
            <a:r>
              <a:rPr lang="en-GB" sz="2200">
                <a:solidFill>
                  <a:srgbClr val="000000"/>
                </a:solidFill>
              </a:rPr>
              <a:t> </a:t>
            </a:r>
            <a:endParaRPr sz="2200">
              <a:solidFill>
                <a:srgbClr val="000000"/>
              </a:solidFill>
            </a:endParaRPr>
          </a:p>
          <a:p>
            <a:pPr indent="0" lvl="0" marL="0" rtl="0" algn="l">
              <a:lnSpc>
                <a:spcPct val="90000"/>
              </a:lnSpc>
              <a:spcBef>
                <a:spcPts val="1000"/>
              </a:spcBef>
              <a:spcAft>
                <a:spcPts val="0"/>
              </a:spcAft>
              <a:buClr>
                <a:schemeClr val="dk1"/>
              </a:buClr>
              <a:buSzPts val="2200"/>
              <a:buNone/>
            </a:pPr>
            <a:r>
              <a:rPr b="1" lang="en-GB" sz="2200"/>
              <a:t>Question 4</a:t>
            </a:r>
            <a:endParaRPr/>
          </a:p>
          <a:p>
            <a:pPr indent="0" lvl="0" marL="0" rtl="0" algn="l">
              <a:lnSpc>
                <a:spcPct val="90000"/>
              </a:lnSpc>
              <a:spcBef>
                <a:spcPts val="1000"/>
              </a:spcBef>
              <a:spcAft>
                <a:spcPts val="0"/>
              </a:spcAft>
              <a:buClr>
                <a:srgbClr val="000000"/>
              </a:buClr>
              <a:buSzPts val="2200"/>
              <a:buNone/>
            </a:pPr>
            <a:r>
              <a:rPr lang="en-GB" sz="2200">
                <a:solidFill>
                  <a:srgbClr val="000000"/>
                </a:solidFill>
              </a:rPr>
              <a:t>Put in order the most renewable countries in Europe (first, second and third of the following countries):</a:t>
            </a:r>
            <a:endParaRPr sz="2200">
              <a:solidFill>
                <a:srgbClr val="000000"/>
              </a:solidFill>
            </a:endParaRPr>
          </a:p>
          <a:p>
            <a:pPr indent="0" lvl="0" marL="0" rtl="0" algn="l">
              <a:lnSpc>
                <a:spcPct val="90000"/>
              </a:lnSpc>
              <a:spcBef>
                <a:spcPts val="1000"/>
              </a:spcBef>
              <a:spcAft>
                <a:spcPts val="0"/>
              </a:spcAft>
              <a:buClr>
                <a:schemeClr val="dk1"/>
              </a:buClr>
              <a:buSzPts val="2200"/>
              <a:buNone/>
            </a:pPr>
            <a:r>
              <a:rPr lang="en-GB" sz="2200"/>
              <a:t>€ Italy € Sweden € Finland</a:t>
            </a:r>
            <a:endParaRPr sz="2200"/>
          </a:p>
          <a:p>
            <a:pPr indent="0" lvl="0" marL="0" rtl="0" algn="l">
              <a:lnSpc>
                <a:spcPct val="90000"/>
              </a:lnSpc>
              <a:spcBef>
                <a:spcPts val="1000"/>
              </a:spcBef>
              <a:spcAft>
                <a:spcPts val="0"/>
              </a:spcAft>
              <a:buClr>
                <a:schemeClr val="dk1"/>
              </a:buClr>
              <a:buSzPts val="2200"/>
              <a:buNone/>
            </a:pPr>
            <a:r>
              <a:t/>
            </a:r>
            <a:endParaRPr sz="2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39"/>
          <p:cNvSpPr txBox="1"/>
          <p:nvPr>
            <p:ph idx="1" type="body"/>
          </p:nvPr>
        </p:nvSpPr>
        <p:spPr>
          <a:xfrm>
            <a:off x="385355" y="771297"/>
            <a:ext cx="11109900" cy="5315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rPr b="1" lang="en-GB" sz="2200"/>
              <a:t>Question 5</a:t>
            </a:r>
            <a:endParaRPr/>
          </a:p>
          <a:p>
            <a:pPr indent="0" lvl="0" marL="0" rtl="0" algn="l">
              <a:lnSpc>
                <a:spcPct val="90000"/>
              </a:lnSpc>
              <a:spcBef>
                <a:spcPts val="1000"/>
              </a:spcBef>
              <a:spcAft>
                <a:spcPts val="0"/>
              </a:spcAft>
              <a:buClr>
                <a:schemeClr val="dk1"/>
              </a:buClr>
              <a:buSzPts val="2200"/>
              <a:buNone/>
            </a:pPr>
            <a:r>
              <a:rPr lang="en-GB" sz="2200"/>
              <a:t>How can Europe free itself from energy import from Third-party countries (multiple choice)?</a:t>
            </a:r>
            <a:endParaRPr sz="2200"/>
          </a:p>
          <a:p>
            <a:pPr indent="0" lvl="0" marL="0" rtl="0" algn="l">
              <a:lnSpc>
                <a:spcPct val="90000"/>
              </a:lnSpc>
              <a:spcBef>
                <a:spcPts val="1000"/>
              </a:spcBef>
              <a:spcAft>
                <a:spcPts val="0"/>
              </a:spcAft>
              <a:buClr>
                <a:schemeClr val="dk1"/>
              </a:buClr>
              <a:buSzPts val="2200"/>
              <a:buNone/>
            </a:pPr>
            <a:r>
              <a:rPr lang="en-GB" sz="2200"/>
              <a:t>€ using renewable energies   € saving energy € producing nuclear energy</a:t>
            </a:r>
            <a:endParaRPr sz="2200"/>
          </a:p>
          <a:p>
            <a:pPr indent="0" lvl="0" marL="0" rtl="0" algn="l">
              <a:lnSpc>
                <a:spcPct val="90000"/>
              </a:lnSpc>
              <a:spcBef>
                <a:spcPts val="1000"/>
              </a:spcBef>
              <a:spcAft>
                <a:spcPts val="0"/>
              </a:spcAft>
              <a:buClr>
                <a:schemeClr val="dk1"/>
              </a:buClr>
              <a:buSzPts val="2200"/>
              <a:buNone/>
            </a:pPr>
            <a:r>
              <a:rPr b="1" lang="en-GB" sz="2200"/>
              <a:t>Question 6</a:t>
            </a:r>
            <a:endParaRPr/>
          </a:p>
          <a:p>
            <a:pPr indent="0" lvl="0" marL="0" rtl="0" algn="l">
              <a:lnSpc>
                <a:spcPct val="90000"/>
              </a:lnSpc>
              <a:spcBef>
                <a:spcPts val="1000"/>
              </a:spcBef>
              <a:spcAft>
                <a:spcPts val="0"/>
              </a:spcAft>
              <a:buClr>
                <a:schemeClr val="dk1"/>
              </a:buClr>
              <a:buSzPts val="2200"/>
              <a:buNone/>
            </a:pPr>
            <a:r>
              <a:rPr b="1" lang="en-GB" sz="2200"/>
              <a:t>T</a:t>
            </a:r>
            <a:r>
              <a:rPr lang="en-GB" sz="2200"/>
              <a:t>he goal for reducing the GHG in 2030 in Europe is 45%, true or false?:</a:t>
            </a:r>
            <a:endParaRPr sz="2200"/>
          </a:p>
          <a:p>
            <a:pPr indent="-228600" lvl="0" marL="228600" rtl="0" algn="l">
              <a:lnSpc>
                <a:spcPct val="90000"/>
              </a:lnSpc>
              <a:spcBef>
                <a:spcPts val="1000"/>
              </a:spcBef>
              <a:spcAft>
                <a:spcPts val="0"/>
              </a:spcAft>
              <a:buClr>
                <a:schemeClr val="dk1"/>
              </a:buClr>
              <a:buSzPts val="2200"/>
              <a:buFont typeface="Noto Sans Symbols"/>
              <a:buChar char="€"/>
            </a:pPr>
            <a:r>
              <a:rPr lang="en-GB" sz="2200"/>
              <a:t>True €  False</a:t>
            </a:r>
            <a:endParaRPr/>
          </a:p>
          <a:p>
            <a:pPr indent="0" lvl="0" marL="0" rtl="0" algn="l">
              <a:lnSpc>
                <a:spcPct val="90000"/>
              </a:lnSpc>
              <a:spcBef>
                <a:spcPts val="1000"/>
              </a:spcBef>
              <a:spcAft>
                <a:spcPts val="0"/>
              </a:spcAft>
              <a:buClr>
                <a:schemeClr val="dk1"/>
              </a:buClr>
              <a:buSzPts val="2200"/>
              <a:buNone/>
            </a:pPr>
            <a:r>
              <a:rPr b="1" lang="en-GB" sz="2200"/>
              <a:t>Question 7</a:t>
            </a:r>
            <a:endParaRPr b="1" sz="2200"/>
          </a:p>
          <a:p>
            <a:pPr indent="0" lvl="0" marL="0" rtl="0" algn="l">
              <a:lnSpc>
                <a:spcPct val="90000"/>
              </a:lnSpc>
              <a:spcBef>
                <a:spcPts val="1000"/>
              </a:spcBef>
              <a:spcAft>
                <a:spcPts val="0"/>
              </a:spcAft>
              <a:buClr>
                <a:schemeClr val="dk1"/>
              </a:buClr>
              <a:buSzPts val="2200"/>
              <a:buNone/>
            </a:pPr>
            <a:r>
              <a:rPr lang="en-GB" sz="2200"/>
              <a:t>What is an Energy and Solidarity Community (multiple choice)?</a:t>
            </a:r>
            <a:endParaRPr sz="2200"/>
          </a:p>
          <a:p>
            <a:pPr indent="0" lvl="0" marL="0" rtl="0" algn="l">
              <a:lnSpc>
                <a:spcPct val="90000"/>
              </a:lnSpc>
              <a:spcBef>
                <a:spcPts val="1000"/>
              </a:spcBef>
              <a:spcAft>
                <a:spcPts val="0"/>
              </a:spcAft>
              <a:buClr>
                <a:schemeClr val="dk1"/>
              </a:buClr>
              <a:buSzPts val="2200"/>
              <a:buNone/>
            </a:pPr>
            <a:r>
              <a:rPr lang="en-GB" sz="2200"/>
              <a:t>€ a social project  € a cultural project € a project aiming at producing clean energy for small communities</a:t>
            </a:r>
            <a:endParaRPr sz="2200"/>
          </a:p>
          <a:p>
            <a:pPr indent="0" lvl="0" marL="0" rtl="0" algn="l">
              <a:lnSpc>
                <a:spcPct val="90000"/>
              </a:lnSpc>
              <a:spcBef>
                <a:spcPts val="1000"/>
              </a:spcBef>
              <a:spcAft>
                <a:spcPts val="0"/>
              </a:spcAft>
              <a:buClr>
                <a:schemeClr val="dk1"/>
              </a:buClr>
              <a:buSzPts val="2200"/>
              <a:buNone/>
            </a:pPr>
            <a:r>
              <a:t/>
            </a:r>
            <a:endParaRPr sz="2200"/>
          </a:p>
          <a:p>
            <a:pPr indent="0" lvl="0" marL="0" rtl="0" algn="l">
              <a:lnSpc>
                <a:spcPct val="90000"/>
              </a:lnSpc>
              <a:spcBef>
                <a:spcPts val="1000"/>
              </a:spcBef>
              <a:spcAft>
                <a:spcPts val="0"/>
              </a:spcAft>
              <a:buClr>
                <a:schemeClr val="dk1"/>
              </a:buClr>
              <a:buSzPts val="2600"/>
              <a:buNone/>
            </a:pPr>
            <a:r>
              <a:t/>
            </a:r>
            <a:endParaRPr sz="2600"/>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4"/>
          <p:cNvSpPr txBox="1"/>
          <p:nvPr>
            <p:ph type="title"/>
          </p:nvPr>
        </p:nvSpPr>
        <p:spPr>
          <a:xfrm>
            <a:off x="838200" y="523701"/>
            <a:ext cx="10515600" cy="12302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4000"/>
              <a:buFont typeface="Calibri"/>
              <a:buNone/>
            </a:pPr>
            <a:r>
              <a:rPr b="1" i="0" lang="en-GB" sz="4000">
                <a:solidFill>
                  <a:srgbClr val="000000"/>
                </a:solidFill>
              </a:rPr>
              <a:t>Training module will:</a:t>
            </a:r>
            <a:endParaRPr b="1" sz="4000"/>
          </a:p>
        </p:txBody>
      </p:sp>
      <p:sp>
        <p:nvSpPr>
          <p:cNvPr id="108" name="Google Shape;108;p4"/>
          <p:cNvSpPr txBox="1"/>
          <p:nvPr>
            <p:ph idx="1" type="body"/>
          </p:nvPr>
        </p:nvSpPr>
        <p:spPr>
          <a:xfrm>
            <a:off x="733697" y="1753984"/>
            <a:ext cx="10515600" cy="2675604"/>
          </a:xfrm>
          <a:prstGeom prst="rect">
            <a:avLst/>
          </a:prstGeom>
          <a:noFill/>
          <a:ln>
            <a:noFill/>
          </a:ln>
        </p:spPr>
        <p:txBody>
          <a:bodyPr anchorCtr="0" anchor="t" bIns="45700" lIns="91425" spcFirstLastPara="1" rIns="91425" wrap="square" tIns="45700">
            <a:spAutoFit/>
          </a:bodyPr>
          <a:lstStyle/>
          <a:p>
            <a:pPr indent="-285750" lvl="0" marL="285750" rtl="0" algn="l">
              <a:lnSpc>
                <a:spcPct val="90000"/>
              </a:lnSpc>
              <a:spcBef>
                <a:spcPts val="0"/>
              </a:spcBef>
              <a:spcAft>
                <a:spcPts val="0"/>
              </a:spcAft>
              <a:buClr>
                <a:srgbClr val="000000"/>
              </a:buClr>
              <a:buSzPts val="2800"/>
              <a:buFont typeface="Arial"/>
              <a:buChar char="•"/>
            </a:pPr>
            <a:r>
              <a:rPr b="0" i="0" lang="en-GB">
                <a:solidFill>
                  <a:srgbClr val="000000"/>
                </a:solidFill>
                <a:latin typeface="Calibri"/>
                <a:ea typeface="Calibri"/>
                <a:cs typeface="Calibri"/>
                <a:sym typeface="Calibri"/>
              </a:rPr>
              <a:t>explain the fundamentals of producin</a:t>
            </a:r>
            <a:r>
              <a:rPr lang="en-GB">
                <a:solidFill>
                  <a:srgbClr val="000000"/>
                </a:solidFill>
                <a:latin typeface="Calibri"/>
                <a:ea typeface="Calibri"/>
                <a:cs typeface="Calibri"/>
                <a:sym typeface="Calibri"/>
              </a:rPr>
              <a:t>g clean, affordable and secure energy;</a:t>
            </a:r>
            <a:endParaRPr b="0" i="0">
              <a:solidFill>
                <a:srgbClr val="000000"/>
              </a:solidFill>
              <a:latin typeface="Calibri"/>
              <a:ea typeface="Calibri"/>
              <a:cs typeface="Calibri"/>
              <a:sym typeface="Calibri"/>
            </a:endParaRPr>
          </a:p>
          <a:p>
            <a:pPr indent="-285750" lvl="0" marL="285750" rtl="0" algn="l">
              <a:lnSpc>
                <a:spcPct val="90000"/>
              </a:lnSpc>
              <a:spcBef>
                <a:spcPts val="1000"/>
              </a:spcBef>
              <a:spcAft>
                <a:spcPts val="0"/>
              </a:spcAft>
              <a:buClr>
                <a:schemeClr val="dk1"/>
              </a:buClr>
              <a:buSzPts val="2800"/>
              <a:buChar char="•"/>
            </a:pPr>
            <a:r>
              <a:rPr lang="en-GB">
                <a:latin typeface="Calibri"/>
                <a:ea typeface="Calibri"/>
                <a:cs typeface="Calibri"/>
                <a:sym typeface="Calibri"/>
              </a:rPr>
              <a:t>provide a rationale for climate change mitigation and propose actions by producing clean and secure energy</a:t>
            </a:r>
            <a:r>
              <a:rPr b="0" i="0" lang="en-GB">
                <a:solidFill>
                  <a:srgbClr val="000000"/>
                </a:solidFill>
                <a:latin typeface="Calibri"/>
                <a:ea typeface="Calibri"/>
                <a:cs typeface="Calibri"/>
                <a:sym typeface="Calibri"/>
              </a:rPr>
              <a:t>;</a:t>
            </a:r>
            <a:endParaRPr>
              <a:latin typeface="Calibri"/>
              <a:ea typeface="Calibri"/>
              <a:cs typeface="Calibri"/>
              <a:sym typeface="Calibri"/>
            </a:endParaRPr>
          </a:p>
          <a:p>
            <a:pPr indent="-285750" lvl="0" marL="285750" rtl="0" algn="l">
              <a:lnSpc>
                <a:spcPct val="90000"/>
              </a:lnSpc>
              <a:spcBef>
                <a:spcPts val="1000"/>
              </a:spcBef>
              <a:spcAft>
                <a:spcPts val="0"/>
              </a:spcAft>
              <a:buClr>
                <a:srgbClr val="000000"/>
              </a:buClr>
              <a:buSzPts val="2800"/>
              <a:buFont typeface="Arial"/>
              <a:buChar char="•"/>
            </a:pPr>
            <a:r>
              <a:rPr lang="en-GB">
                <a:solidFill>
                  <a:srgbClr val="000000"/>
                </a:solidFill>
                <a:latin typeface="Calibri"/>
                <a:ea typeface="Calibri"/>
                <a:cs typeface="Calibri"/>
                <a:sym typeface="Calibri"/>
              </a:rPr>
              <a:t>a</a:t>
            </a:r>
            <a:r>
              <a:rPr b="0" i="0" lang="en-GB">
                <a:solidFill>
                  <a:srgbClr val="000000"/>
                </a:solidFill>
                <a:latin typeface="Calibri"/>
                <a:ea typeface="Calibri"/>
                <a:cs typeface="Calibri"/>
                <a:sym typeface="Calibri"/>
              </a:rPr>
              <a:t>ccess a wide range of resources to build on the skills and knowledge developed in the field of renewable energies.</a:t>
            </a:r>
            <a:endParaRPr b="0" i="0">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5"/>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Glossary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idx="1" type="body"/>
          </p:nvPr>
        </p:nvSpPr>
        <p:spPr>
          <a:xfrm>
            <a:off x="213360" y="641350"/>
            <a:ext cx="11846700" cy="5556300"/>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0"/>
              </a:spcBef>
              <a:spcAft>
                <a:spcPts val="0"/>
              </a:spcAft>
              <a:buClr>
                <a:schemeClr val="dk1"/>
              </a:buClr>
              <a:buSzPct val="100000"/>
              <a:buNone/>
            </a:pPr>
            <a:r>
              <a:rPr b="1" lang="en-GB" sz="2400"/>
              <a:t>Renewable energy </a:t>
            </a:r>
            <a:r>
              <a:rPr lang="en-GB" sz="2400"/>
              <a:t>is energy that is collected from </a:t>
            </a:r>
            <a:r>
              <a:rPr lang="en-GB" sz="2400" u="sng">
                <a:solidFill>
                  <a:schemeClr val="hlink"/>
                </a:solidFill>
                <a:hlinkClick r:id="rId3"/>
              </a:rPr>
              <a:t>renewable resources</a:t>
            </a:r>
            <a:r>
              <a:rPr lang="en-GB" sz="2400"/>
              <a:t> that are naturally replenished on a </a:t>
            </a:r>
            <a:r>
              <a:rPr lang="en-GB" sz="2400" u="sng">
                <a:solidFill>
                  <a:schemeClr val="hlink"/>
                </a:solidFill>
                <a:hlinkClick r:id="rId4"/>
              </a:rPr>
              <a:t>human timescale</a:t>
            </a:r>
            <a:r>
              <a:rPr lang="en-GB" sz="2400"/>
              <a:t>. It includes sources such as </a:t>
            </a:r>
            <a:r>
              <a:rPr lang="en-GB" sz="2400" u="sng">
                <a:solidFill>
                  <a:schemeClr val="hlink"/>
                </a:solidFill>
                <a:hlinkClick r:id="rId5"/>
              </a:rPr>
              <a:t>sunlight</a:t>
            </a:r>
            <a:r>
              <a:rPr lang="en-GB" sz="2400"/>
              <a:t>, </a:t>
            </a:r>
            <a:r>
              <a:rPr lang="en-GB" sz="2400" u="sng">
                <a:solidFill>
                  <a:schemeClr val="hlink"/>
                </a:solidFill>
                <a:hlinkClick r:id="rId6"/>
              </a:rPr>
              <a:t>wind</a:t>
            </a:r>
            <a:r>
              <a:rPr lang="en-GB" sz="2400"/>
              <a:t>, </a:t>
            </a:r>
            <a:r>
              <a:rPr lang="en-GB" sz="2400" u="sng">
                <a:solidFill>
                  <a:schemeClr val="hlink"/>
                </a:solidFill>
                <a:hlinkClick r:id="rId7"/>
              </a:rPr>
              <a:t>rain</a:t>
            </a:r>
            <a:r>
              <a:rPr lang="en-GB" sz="2400"/>
              <a:t>, </a:t>
            </a:r>
            <a:r>
              <a:rPr lang="en-GB" sz="2400" u="sng">
                <a:solidFill>
                  <a:schemeClr val="hlink"/>
                </a:solidFill>
                <a:hlinkClick r:id="rId8"/>
              </a:rPr>
              <a:t>tides</a:t>
            </a:r>
            <a:r>
              <a:rPr lang="en-GB" sz="2400"/>
              <a:t>, </a:t>
            </a:r>
            <a:r>
              <a:rPr lang="en-GB" sz="2400" u="sng">
                <a:solidFill>
                  <a:schemeClr val="hlink"/>
                </a:solidFill>
                <a:hlinkClick r:id="rId9"/>
              </a:rPr>
              <a:t>waves</a:t>
            </a:r>
            <a:r>
              <a:rPr lang="en-GB" sz="2400"/>
              <a:t>, and </a:t>
            </a:r>
            <a:r>
              <a:rPr lang="en-GB" sz="2400" u="sng">
                <a:solidFill>
                  <a:schemeClr val="hlink"/>
                </a:solidFill>
                <a:hlinkClick r:id="rId10"/>
              </a:rPr>
              <a:t>geothermal heat</a:t>
            </a:r>
            <a:r>
              <a:rPr lang="en-GB" sz="2400"/>
              <a:t>. Renewable energy stands in contrast to </a:t>
            </a:r>
            <a:r>
              <a:rPr lang="en-GB" sz="2400" u="sng">
                <a:solidFill>
                  <a:schemeClr val="hlink"/>
                </a:solidFill>
                <a:hlinkClick r:id="rId11"/>
              </a:rPr>
              <a:t>fossil fuels</a:t>
            </a:r>
            <a:r>
              <a:rPr lang="en-GB" sz="2400"/>
              <a:t>, which are being used far more quickly than they are being replenished. Although most renewable energy sources are </a:t>
            </a:r>
            <a:r>
              <a:rPr lang="en-GB" sz="2400" u="sng">
                <a:solidFill>
                  <a:schemeClr val="hlink"/>
                </a:solidFill>
                <a:hlinkClick r:id="rId12"/>
              </a:rPr>
              <a:t>sustainable</a:t>
            </a:r>
            <a:r>
              <a:rPr lang="en-GB" sz="2400"/>
              <a:t>, some are not. For example, some </a:t>
            </a:r>
            <a:r>
              <a:rPr lang="en-GB" sz="2400" u="sng">
                <a:solidFill>
                  <a:schemeClr val="hlink"/>
                </a:solidFill>
                <a:hlinkClick r:id="rId13"/>
              </a:rPr>
              <a:t>biomass</a:t>
            </a:r>
            <a:r>
              <a:rPr lang="en-GB" sz="2400"/>
              <a:t> sources are considered unsustainable at current rates of exploitation </a:t>
            </a:r>
            <a:r>
              <a:rPr lang="en-GB" sz="1400" u="sng">
                <a:solidFill>
                  <a:srgbClr val="7F7F7F"/>
                </a:solidFill>
                <a:hlinkClick r:id="rId14">
                  <a:extLst>
                    <a:ext uri="{A12FA001-AC4F-418D-AE19-62706E023703}">
                      <ahyp:hlinkClr val="tx"/>
                    </a:ext>
                  </a:extLst>
                </a:hlinkClick>
              </a:rPr>
              <a:t>https://en.wikipedia.org/wiki/Renewable_energy</a:t>
            </a:r>
            <a:r>
              <a:rPr b="0" i="0" lang="en-GB" sz="1400" u="none" strike="noStrike">
                <a:solidFill>
                  <a:srgbClr val="7F7F7F"/>
                </a:solidFill>
              </a:rPr>
              <a:t>.</a:t>
            </a:r>
            <a:endParaRPr b="0" i="0" sz="1400" u="none" strike="noStrike">
              <a:solidFill>
                <a:srgbClr val="7F7F7F"/>
              </a:solidFill>
            </a:endParaRPr>
          </a:p>
          <a:p>
            <a:pPr indent="0" lvl="0" marL="0" rtl="0" algn="l">
              <a:lnSpc>
                <a:spcPct val="90000"/>
              </a:lnSpc>
              <a:spcBef>
                <a:spcPts val="1000"/>
              </a:spcBef>
              <a:spcAft>
                <a:spcPts val="0"/>
              </a:spcAft>
              <a:buClr>
                <a:schemeClr val="dk1"/>
              </a:buClr>
              <a:buSzPct val="100000"/>
              <a:buNone/>
            </a:pPr>
            <a:r>
              <a:t/>
            </a:r>
            <a:endParaRPr b="0" i="0" sz="1400" u="none" strike="noStrike">
              <a:solidFill>
                <a:srgbClr val="7F7F7F"/>
              </a:solidFill>
            </a:endParaRPr>
          </a:p>
          <a:p>
            <a:pPr indent="0" lvl="0" marL="0" rtl="0" algn="l">
              <a:lnSpc>
                <a:spcPct val="90000"/>
              </a:lnSpc>
              <a:spcBef>
                <a:spcPts val="1000"/>
              </a:spcBef>
              <a:spcAft>
                <a:spcPts val="0"/>
              </a:spcAft>
              <a:buClr>
                <a:schemeClr val="dk1"/>
              </a:buClr>
              <a:buSzPct val="100000"/>
              <a:buNone/>
            </a:pPr>
            <a:r>
              <a:rPr b="1" lang="en-GB" sz="2400"/>
              <a:t>Clean energy</a:t>
            </a:r>
            <a:r>
              <a:rPr lang="en-GB" sz="2400"/>
              <a:t> is energy that comes from renewable, zero emission sources that do not pollute the atmosphere when used, as well as energy saved by energy efficiency measures. </a:t>
            </a:r>
            <a:r>
              <a:rPr lang="en-GB" sz="1400" u="sng">
                <a:solidFill>
                  <a:srgbClr val="7F7F7F"/>
                </a:solidFill>
                <a:hlinkClick r:id="rId15">
                  <a:extLst>
                    <a:ext uri="{A12FA001-AC4F-418D-AE19-62706E023703}">
                      <ahyp:hlinkClr val="tx"/>
                    </a:ext>
                  </a:extLst>
                </a:hlinkClick>
              </a:rPr>
              <a:t>https://www.twi-global.com/technical-knowledge/faqs/clean-energy</a:t>
            </a:r>
            <a:endParaRPr sz="1400">
              <a:solidFill>
                <a:srgbClr val="7F7F7F"/>
              </a:solidFill>
            </a:endParaRPr>
          </a:p>
          <a:p>
            <a:pPr indent="0" lvl="0" marL="0" rtl="0" algn="l">
              <a:lnSpc>
                <a:spcPct val="90000"/>
              </a:lnSpc>
              <a:spcBef>
                <a:spcPts val="1000"/>
              </a:spcBef>
              <a:spcAft>
                <a:spcPts val="0"/>
              </a:spcAft>
              <a:buClr>
                <a:schemeClr val="dk1"/>
              </a:buClr>
              <a:buSzPct val="100000"/>
              <a:buNone/>
            </a:pPr>
            <a:r>
              <a:t/>
            </a:r>
            <a:endParaRPr sz="1400">
              <a:solidFill>
                <a:srgbClr val="7F7F7F"/>
              </a:solidFill>
            </a:endParaRPr>
          </a:p>
          <a:p>
            <a:pPr indent="0" lvl="0" marL="0" rtl="0" algn="l">
              <a:lnSpc>
                <a:spcPct val="90000"/>
              </a:lnSpc>
              <a:spcBef>
                <a:spcPts val="1000"/>
              </a:spcBef>
              <a:spcAft>
                <a:spcPts val="0"/>
              </a:spcAft>
              <a:buClr>
                <a:schemeClr val="dk1"/>
              </a:buClr>
              <a:buSzPct val="100000"/>
              <a:buNone/>
            </a:pPr>
            <a:r>
              <a:rPr b="1" lang="en-GB" sz="2400"/>
              <a:t>Energy security</a:t>
            </a:r>
            <a:r>
              <a:rPr lang="en-GB" sz="2400"/>
              <a:t> is the association between </a:t>
            </a:r>
            <a:r>
              <a:rPr lang="en-GB" sz="2400" u="sng">
                <a:solidFill>
                  <a:schemeClr val="hlink"/>
                </a:solidFill>
                <a:hlinkClick r:id="rId16"/>
              </a:rPr>
              <a:t>national security</a:t>
            </a:r>
            <a:r>
              <a:rPr lang="en-GB" sz="2400"/>
              <a:t> and the availability of </a:t>
            </a:r>
            <a:r>
              <a:rPr lang="en-GB" sz="2400" u="sng">
                <a:solidFill>
                  <a:schemeClr val="hlink"/>
                </a:solidFill>
                <a:hlinkClick r:id="rId17"/>
              </a:rPr>
              <a:t>natural resources</a:t>
            </a:r>
            <a:r>
              <a:rPr lang="en-GB" sz="2400"/>
              <a:t> for </a:t>
            </a:r>
            <a:r>
              <a:rPr lang="en-GB" sz="2400" u="sng">
                <a:solidFill>
                  <a:schemeClr val="hlink"/>
                </a:solidFill>
                <a:hlinkClick r:id="rId18"/>
              </a:rPr>
              <a:t>energy consumption</a:t>
            </a:r>
            <a:r>
              <a:rPr lang="en-GB" sz="2400"/>
              <a:t>. Access to (relatively) cheap </a:t>
            </a:r>
            <a:r>
              <a:rPr lang="en-GB" sz="2400" u="sng">
                <a:solidFill>
                  <a:schemeClr val="hlink"/>
                </a:solidFill>
                <a:hlinkClick r:id="rId19"/>
              </a:rPr>
              <a:t>energy</a:t>
            </a:r>
            <a:r>
              <a:rPr lang="en-GB" sz="2400"/>
              <a:t> has become essential to the functioning of modern economies. However, the uneven distribution of </a:t>
            </a:r>
            <a:r>
              <a:rPr lang="en-GB" sz="2400" u="sng">
                <a:solidFill>
                  <a:schemeClr val="hlink"/>
                </a:solidFill>
                <a:hlinkClick r:id="rId20"/>
              </a:rPr>
              <a:t>energy supplies</a:t>
            </a:r>
            <a:r>
              <a:rPr lang="en-GB" sz="2400"/>
              <a:t> among countries has led to significant vulnerabilities. International energy relations have contributed to the globalization of the world leading to energy security and energy vulnerability at the same time.</a:t>
            </a:r>
            <a:endParaRPr/>
          </a:p>
          <a:p>
            <a:pPr indent="0" lvl="0" marL="0" rtl="0" algn="l">
              <a:lnSpc>
                <a:spcPct val="90000"/>
              </a:lnSpc>
              <a:spcBef>
                <a:spcPts val="1000"/>
              </a:spcBef>
              <a:spcAft>
                <a:spcPts val="0"/>
              </a:spcAft>
              <a:buClr>
                <a:srgbClr val="7F7F7F"/>
              </a:buClr>
              <a:buSzPct val="100000"/>
              <a:buNone/>
            </a:pPr>
            <a:r>
              <a:rPr lang="en-GB" sz="1400">
                <a:solidFill>
                  <a:srgbClr val="7F7F7F"/>
                </a:solidFill>
              </a:rPr>
              <a:t>https://en.wikipedia.org/wiki/Energy_security</a:t>
            </a:r>
            <a:endParaRPr sz="1400">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831850" y="697735"/>
            <a:ext cx="10515600" cy="289161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GB" cap="small"/>
              <a:t>Teaching  materials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txBox="1"/>
          <p:nvPr>
            <p:ph type="title"/>
          </p:nvPr>
        </p:nvSpPr>
        <p:spPr>
          <a:xfrm>
            <a:off x="295275" y="609426"/>
            <a:ext cx="11563350" cy="71454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GB"/>
              <a:t>European Green Deal </a:t>
            </a:r>
            <a:endParaRPr b="1"/>
          </a:p>
        </p:txBody>
      </p:sp>
      <p:sp>
        <p:nvSpPr>
          <p:cNvPr id="129" name="Google Shape;129;p8"/>
          <p:cNvSpPr txBox="1"/>
          <p:nvPr>
            <p:ph idx="1" type="body"/>
          </p:nvPr>
        </p:nvSpPr>
        <p:spPr>
          <a:xfrm>
            <a:off x="219075" y="1397000"/>
            <a:ext cx="11563350" cy="4351338"/>
          </a:xfrm>
          <a:prstGeom prst="rect">
            <a:avLst/>
          </a:prstGeom>
          <a:noFill/>
          <a:ln>
            <a:noFill/>
          </a:ln>
        </p:spPr>
        <p:txBody>
          <a:bodyPr anchorCtr="0" anchor="t" bIns="45700" lIns="91425" spcFirstLastPara="1" rIns="91425" wrap="square" tIns="45700">
            <a:normAutofit/>
          </a:bodyPr>
          <a:lstStyle/>
          <a:p>
            <a:pPr indent="0" lvl="0" marL="0" rtl="0" algn="just">
              <a:lnSpc>
                <a:spcPct val="107000"/>
              </a:lnSpc>
              <a:spcBef>
                <a:spcPts val="0"/>
              </a:spcBef>
              <a:spcAft>
                <a:spcPts val="0"/>
              </a:spcAft>
              <a:buClr>
                <a:schemeClr val="dk1"/>
              </a:buClr>
              <a:buSzPts val="1800"/>
              <a:buNone/>
            </a:pPr>
            <a:r>
              <a:rPr b="1" lang="en-GB" sz="1800">
                <a:latin typeface="Calibri"/>
                <a:ea typeface="Calibri"/>
                <a:cs typeface="Calibri"/>
                <a:sym typeface="Calibri"/>
              </a:rPr>
              <a:t>The European Green Deal </a:t>
            </a:r>
            <a:r>
              <a:rPr lang="en-GB" sz="1800">
                <a:latin typeface="Calibri"/>
                <a:ea typeface="Calibri"/>
                <a:cs typeface="Calibri"/>
                <a:sym typeface="Calibri"/>
              </a:rPr>
              <a:t>is the roadmap for making the EU's economy sustainable, by turning climate and environmental challenges into opportunities, and making the transition just and inclusive for all.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GB" sz="1800">
                <a:latin typeface="Calibri"/>
                <a:ea typeface="Calibri"/>
                <a:cs typeface="Calibri"/>
                <a:sym typeface="Calibri"/>
              </a:rPr>
              <a:t>Recognising that climate change and environmental degradation </a:t>
            </a:r>
            <a:r>
              <a:rPr lang="en-GB" sz="1800">
                <a:latin typeface="Calibri"/>
                <a:ea typeface="Calibri"/>
                <a:cs typeface="Calibri"/>
                <a:sym typeface="Calibri"/>
              </a:rPr>
              <a:t>are existential threats to Europe and the world, the EGD provides an ambitious package of measures, followed by EU Green Deal Action Plan. These measures include cutting greenhouse gas emissions, investing in cutting-edge research and innovation, and preserving Europe's natural environment.</a:t>
            </a:r>
            <a:endParaRPr sz="1800">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b="1" lang="en-GB" sz="1800">
                <a:latin typeface="Calibri"/>
                <a:ea typeface="Calibri"/>
                <a:cs typeface="Calibri"/>
                <a:sym typeface="Calibri"/>
              </a:rPr>
              <a:t>Fighting climate change and achieving the transition to a climate-neutral society </a:t>
            </a:r>
            <a:r>
              <a:rPr lang="en-GB" sz="1800">
                <a:latin typeface="Calibri"/>
                <a:ea typeface="Calibri"/>
                <a:cs typeface="Calibri"/>
                <a:sym typeface="Calibri"/>
              </a:rPr>
              <a:t>requires significant investments, research and innovation, new ways of producing and consuming, managing waste, and changes in how we work, use transport and live together. </a:t>
            </a:r>
            <a:endParaRPr>
              <a:latin typeface="Calibri"/>
              <a:ea typeface="Calibri"/>
              <a:cs typeface="Calibri"/>
              <a:sym typeface="Calibri"/>
            </a:endParaRPr>
          </a:p>
          <a:p>
            <a:pPr indent="0" lvl="0" marL="0" rtl="0" algn="just">
              <a:lnSpc>
                <a:spcPct val="107000"/>
              </a:lnSpc>
              <a:spcBef>
                <a:spcPts val="1800"/>
              </a:spcBef>
              <a:spcAft>
                <a:spcPts val="0"/>
              </a:spcAft>
              <a:buClr>
                <a:schemeClr val="dk1"/>
              </a:buClr>
              <a:buSzPts val="1800"/>
              <a:buNone/>
            </a:pPr>
            <a:r>
              <a:rPr lang="en-GB" sz="1800">
                <a:latin typeface="Calibri"/>
                <a:ea typeface="Calibri"/>
                <a:cs typeface="Calibri"/>
                <a:sym typeface="Calibri"/>
              </a:rPr>
              <a:t>Since solid waste, wastewater, water supply, energy efficiency, air pollution – all these things affect climate change, the EGD addresses environment (waste and recycling) among the key action areas also towards being climate neutral in 2050</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9"/>
          <p:cNvSpPr/>
          <p:nvPr/>
        </p:nvSpPr>
        <p:spPr>
          <a:xfrm>
            <a:off x="2195512" y="4354501"/>
            <a:ext cx="7800975" cy="1234394"/>
          </a:xfrm>
          <a:prstGeom prst="ellipse">
            <a:avLst/>
          </a:prstGeom>
          <a:solidFill>
            <a:schemeClr val="l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5" name="Google Shape;135;p9"/>
          <p:cNvSpPr/>
          <p:nvPr/>
        </p:nvSpPr>
        <p:spPr>
          <a:xfrm>
            <a:off x="4330449" y="826254"/>
            <a:ext cx="3719061" cy="3719061"/>
          </a:xfrm>
          <a:prstGeom prst="ellipse">
            <a:avLst/>
          </a:prstGeom>
          <a:solidFill>
            <a:srgbClr val="09B6BF"/>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36" name="Google Shape;136;p9"/>
          <p:cNvSpPr/>
          <p:nvPr/>
        </p:nvSpPr>
        <p:spPr>
          <a:xfrm>
            <a:off x="7874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Increasing  EU’s Climate ambition for 2030 and 2050</a:t>
            </a:r>
            <a:endParaRPr b="1" i="0" sz="1800" u="none" cap="none" strike="noStrike">
              <a:solidFill>
                <a:schemeClr val="lt1"/>
              </a:solidFill>
              <a:latin typeface="Calibri"/>
              <a:ea typeface="Calibri"/>
              <a:cs typeface="Calibri"/>
              <a:sym typeface="Calibri"/>
            </a:endParaRPr>
          </a:p>
        </p:txBody>
      </p:sp>
      <p:sp>
        <p:nvSpPr>
          <p:cNvPr id="137" name="Google Shape;137;p9"/>
          <p:cNvSpPr/>
          <p:nvPr/>
        </p:nvSpPr>
        <p:spPr>
          <a:xfrm>
            <a:off x="7874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Supplying Clean, affordable and secure energy</a:t>
            </a:r>
            <a:endParaRPr b="1" i="0" sz="1800" u="none" cap="none" strike="noStrike">
              <a:solidFill>
                <a:schemeClr val="lt1"/>
              </a:solidFill>
              <a:latin typeface="Times New Roman"/>
              <a:ea typeface="Times New Roman"/>
              <a:cs typeface="Times New Roman"/>
              <a:sym typeface="Times New Roman"/>
            </a:endParaRPr>
          </a:p>
        </p:txBody>
      </p:sp>
      <p:sp>
        <p:nvSpPr>
          <p:cNvPr id="138" name="Google Shape;138;p9"/>
          <p:cNvSpPr/>
          <p:nvPr/>
        </p:nvSpPr>
        <p:spPr>
          <a:xfrm>
            <a:off x="7874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Mobilising industry for a clean and circular economy</a:t>
            </a:r>
            <a:endParaRPr b="0" i="0" sz="1800" u="none" cap="none" strike="noStrike">
              <a:solidFill>
                <a:schemeClr val="lt1"/>
              </a:solidFill>
              <a:latin typeface="Calibri"/>
              <a:ea typeface="Calibri"/>
              <a:cs typeface="Calibri"/>
              <a:sym typeface="Calibri"/>
            </a:endParaRPr>
          </a:p>
        </p:txBody>
      </p:sp>
      <p:sp>
        <p:nvSpPr>
          <p:cNvPr id="139" name="Google Shape;139;p9"/>
          <p:cNvSpPr/>
          <p:nvPr/>
        </p:nvSpPr>
        <p:spPr>
          <a:xfrm>
            <a:off x="787400" y="3805059"/>
            <a:ext cx="3799840" cy="624840"/>
          </a:xfrm>
          <a:prstGeom prst="round2DiagRect">
            <a:avLst>
              <a:gd fmla="val 16667" name="adj1"/>
              <a:gd fmla="val 0" name="adj2"/>
            </a:avLst>
          </a:prstGeom>
          <a:solidFill>
            <a:srgbClr val="0075A2"/>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Building and renovating in an energy and resource efficient way</a:t>
            </a:r>
            <a:endParaRPr b="1" i="0" sz="1800" u="none" cap="none" strike="noStrike">
              <a:solidFill>
                <a:schemeClr val="lt1"/>
              </a:solidFill>
              <a:latin typeface="Calibri"/>
              <a:ea typeface="Calibri"/>
              <a:cs typeface="Calibri"/>
              <a:sym typeface="Calibri"/>
            </a:endParaRPr>
          </a:p>
        </p:txBody>
      </p:sp>
      <p:sp>
        <p:nvSpPr>
          <p:cNvPr id="140" name="Google Shape;140;p9"/>
          <p:cNvSpPr/>
          <p:nvPr/>
        </p:nvSpPr>
        <p:spPr>
          <a:xfrm>
            <a:off x="7797800" y="84328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A zero-pollution ambition for a toxic free environment</a:t>
            </a:r>
            <a:endParaRPr b="0" i="0" sz="1800" u="none" cap="none" strike="noStrike">
              <a:solidFill>
                <a:schemeClr val="lt1"/>
              </a:solidFill>
              <a:latin typeface="Calibri"/>
              <a:ea typeface="Calibri"/>
              <a:cs typeface="Calibri"/>
              <a:sym typeface="Calibri"/>
            </a:endParaRPr>
          </a:p>
        </p:txBody>
      </p:sp>
      <p:sp>
        <p:nvSpPr>
          <p:cNvPr id="141" name="Google Shape;141;p9"/>
          <p:cNvSpPr/>
          <p:nvPr/>
        </p:nvSpPr>
        <p:spPr>
          <a:xfrm>
            <a:off x="7797800" y="1802646"/>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Preserving and restoring ecosystems and biodiversity</a:t>
            </a:r>
            <a:endParaRPr b="0" i="0" sz="1800" u="none" cap="none" strike="noStrike">
              <a:solidFill>
                <a:schemeClr val="lt1"/>
              </a:solidFill>
              <a:latin typeface="Calibri"/>
              <a:ea typeface="Calibri"/>
              <a:cs typeface="Calibri"/>
              <a:sym typeface="Calibri"/>
            </a:endParaRPr>
          </a:p>
        </p:txBody>
      </p:sp>
      <p:sp>
        <p:nvSpPr>
          <p:cNvPr id="142" name="Google Shape;142;p9"/>
          <p:cNvSpPr/>
          <p:nvPr/>
        </p:nvSpPr>
        <p:spPr>
          <a:xfrm>
            <a:off x="7797800" y="2804160"/>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600"/>
              <a:buFont typeface="Calibri"/>
              <a:buNone/>
            </a:pPr>
            <a:r>
              <a:rPr b="1" i="0" lang="en-GB" sz="1600" u="none" cap="none" strike="noStrike">
                <a:solidFill>
                  <a:schemeClr val="lt1"/>
                </a:solidFill>
                <a:latin typeface="Calibri"/>
                <a:ea typeface="Calibri"/>
                <a:cs typeface="Calibri"/>
                <a:sym typeface="Calibri"/>
              </a:rPr>
              <a:t>From “Farm to Fork” : a fair, healthy and environmentally friendly food system </a:t>
            </a:r>
            <a:endParaRPr b="0" i="0" sz="1600" u="none" cap="none" strike="noStrike">
              <a:solidFill>
                <a:schemeClr val="lt1"/>
              </a:solidFill>
              <a:latin typeface="Calibri"/>
              <a:ea typeface="Calibri"/>
              <a:cs typeface="Calibri"/>
              <a:sym typeface="Calibri"/>
            </a:endParaRPr>
          </a:p>
        </p:txBody>
      </p:sp>
      <p:sp>
        <p:nvSpPr>
          <p:cNvPr id="143" name="Google Shape;143;p9"/>
          <p:cNvSpPr/>
          <p:nvPr/>
        </p:nvSpPr>
        <p:spPr>
          <a:xfrm>
            <a:off x="7797800" y="3805059"/>
            <a:ext cx="3799840" cy="624840"/>
          </a:xfrm>
          <a:prstGeom prst="round2DiagRect">
            <a:avLst>
              <a:gd fmla="val 16667" name="adj1"/>
              <a:gd fmla="val 0" name="adj2"/>
            </a:avLst>
          </a:prstGeom>
          <a:solidFill>
            <a:srgbClr val="0075A2"/>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Accelerating the shift to sustainable and smart mobility </a:t>
            </a:r>
            <a:endParaRPr b="0" i="0" sz="1800" u="none" cap="none" strike="noStrike">
              <a:solidFill>
                <a:schemeClr val="lt1"/>
              </a:solidFill>
              <a:latin typeface="Calibri"/>
              <a:ea typeface="Calibri"/>
              <a:cs typeface="Calibri"/>
              <a:sym typeface="Calibri"/>
            </a:endParaRPr>
          </a:p>
        </p:txBody>
      </p:sp>
      <p:sp>
        <p:nvSpPr>
          <p:cNvPr id="144" name="Google Shape;144;p9"/>
          <p:cNvSpPr txBox="1"/>
          <p:nvPr/>
        </p:nvSpPr>
        <p:spPr>
          <a:xfrm>
            <a:off x="83820" y="5632242"/>
            <a:ext cx="2842895"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r">
              <a:spcBef>
                <a:spcPts val="0"/>
              </a:spcBef>
              <a:spcAft>
                <a:spcPts val="0"/>
              </a:spcAft>
              <a:buClr>
                <a:schemeClr val="dk1"/>
              </a:buClr>
              <a:buSzPts val="1800"/>
              <a:buFont typeface="Calibri"/>
              <a:buNone/>
            </a:pPr>
            <a:r>
              <a:rPr b="1" i="0" lang="en-GB" sz="1800" u="none" cap="none" strike="noStrike">
                <a:solidFill>
                  <a:schemeClr val="dk1"/>
                </a:solidFill>
                <a:latin typeface="Calibri"/>
                <a:ea typeface="Calibri"/>
                <a:cs typeface="Calibri"/>
                <a:sym typeface="Calibri"/>
              </a:rPr>
              <a:t>The EU as a global leader</a:t>
            </a:r>
            <a:endParaRPr b="0" i="0" sz="1800" u="none" cap="none" strike="noStrike">
              <a:solidFill>
                <a:schemeClr val="dk1"/>
              </a:solidFill>
              <a:latin typeface="Calibri"/>
              <a:ea typeface="Calibri"/>
              <a:cs typeface="Calibri"/>
              <a:sym typeface="Calibri"/>
            </a:endParaRPr>
          </a:p>
        </p:txBody>
      </p:sp>
      <p:sp>
        <p:nvSpPr>
          <p:cNvPr id="145" name="Google Shape;145;p9"/>
          <p:cNvSpPr txBox="1"/>
          <p:nvPr/>
        </p:nvSpPr>
        <p:spPr>
          <a:xfrm>
            <a:off x="9258300" y="5632242"/>
            <a:ext cx="2707640" cy="369332"/>
          </a:xfrm>
          <a:prstGeom prst="rect">
            <a:avLst/>
          </a:prstGeom>
          <a:noFill/>
          <a:ln cap="flat" cmpd="sng" w="9525">
            <a:solidFill>
              <a:srgbClr val="0B9B74"/>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Calibri"/>
              <a:buNone/>
            </a:pPr>
            <a:r>
              <a:rPr b="1" i="0" lang="en-GB" sz="1800" u="none" cap="none" strike="noStrike">
                <a:solidFill>
                  <a:schemeClr val="dk1"/>
                </a:solidFill>
                <a:latin typeface="Calibri"/>
                <a:ea typeface="Calibri"/>
                <a:cs typeface="Calibri"/>
                <a:sym typeface="Calibri"/>
              </a:rPr>
              <a:t>A European Climate Pact</a:t>
            </a:r>
            <a:endParaRPr b="1" i="0" sz="1800" u="none" cap="none" strike="noStrike">
              <a:solidFill>
                <a:schemeClr val="dk1"/>
              </a:solidFill>
              <a:latin typeface="Calibri"/>
              <a:ea typeface="Calibri"/>
              <a:cs typeface="Calibri"/>
              <a:sym typeface="Calibri"/>
            </a:endParaRPr>
          </a:p>
        </p:txBody>
      </p:sp>
      <p:sp>
        <p:nvSpPr>
          <p:cNvPr id="146" name="Google Shape;146;p9"/>
          <p:cNvSpPr/>
          <p:nvPr/>
        </p:nvSpPr>
        <p:spPr>
          <a:xfrm>
            <a:off x="5257800" y="1789192"/>
            <a:ext cx="1864360" cy="1864360"/>
          </a:xfrm>
          <a:prstGeom prst="ellipse">
            <a:avLst/>
          </a:prstGeom>
          <a:solidFill>
            <a:srgbClr val="FFC000"/>
          </a:solidFill>
          <a:ln cap="flat" cmpd="sng" w="127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rPr b="1" i="0" lang="en-GB" sz="2000" u="none" cap="none" strike="noStrike">
                <a:solidFill>
                  <a:schemeClr val="dk1"/>
                </a:solidFill>
                <a:latin typeface="Calibri"/>
                <a:ea typeface="Calibri"/>
                <a:cs typeface="Calibri"/>
                <a:sym typeface="Calibri"/>
              </a:rPr>
              <a:t>The  European Green Deal</a:t>
            </a:r>
            <a:endParaRPr b="0" i="0" sz="1800" u="none" cap="none" strike="noStrike">
              <a:solidFill>
                <a:schemeClr val="dk1"/>
              </a:solidFill>
              <a:latin typeface="Calibri"/>
              <a:ea typeface="Calibri"/>
              <a:cs typeface="Calibri"/>
              <a:sym typeface="Calibri"/>
            </a:endParaRPr>
          </a:p>
        </p:txBody>
      </p:sp>
      <p:sp>
        <p:nvSpPr>
          <p:cNvPr id="147" name="Google Shape;147;p9"/>
          <p:cNvSpPr/>
          <p:nvPr/>
        </p:nvSpPr>
        <p:spPr>
          <a:xfrm>
            <a:off x="5030470" y="711066"/>
            <a:ext cx="2324100" cy="847749"/>
          </a:xfrm>
          <a:prstGeom prst="round2DiagRect">
            <a:avLst>
              <a:gd fmla="val 16667" name="adj1"/>
              <a:gd fmla="val 0" name="adj2"/>
            </a:avLst>
          </a:prstGeom>
          <a:solidFill>
            <a:srgbClr val="54A838"/>
          </a:solidFill>
          <a:ln cap="flat" cmpd="sng" w="12700">
            <a:solidFill>
              <a:srgbClr val="09B6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500"/>
              <a:buFont typeface="Calibri"/>
              <a:buNone/>
            </a:pPr>
            <a:r>
              <a:rPr b="1" i="0" lang="en-GB" sz="1500" u="none" cap="none" strike="noStrike">
                <a:solidFill>
                  <a:schemeClr val="lt1"/>
                </a:solidFill>
                <a:latin typeface="Calibri"/>
                <a:ea typeface="Calibri"/>
                <a:cs typeface="Calibri"/>
                <a:sym typeface="Calibri"/>
              </a:rPr>
              <a:t>Transforming EU’s economy for a sustainable future</a:t>
            </a:r>
            <a:endParaRPr b="1" i="0" sz="1500" u="none" cap="none" strike="noStrike">
              <a:solidFill>
                <a:schemeClr val="lt1"/>
              </a:solidFill>
              <a:latin typeface="Calibri"/>
              <a:ea typeface="Calibri"/>
              <a:cs typeface="Calibri"/>
              <a:sym typeface="Calibri"/>
            </a:endParaRPr>
          </a:p>
        </p:txBody>
      </p:sp>
      <p:sp>
        <p:nvSpPr>
          <p:cNvPr id="148" name="Google Shape;148;p9"/>
          <p:cNvSpPr/>
          <p:nvPr/>
        </p:nvSpPr>
        <p:spPr>
          <a:xfrm>
            <a:off x="2800350" y="4659278"/>
            <a:ext cx="3076961"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l">
              <a:lnSpc>
                <a:spcPct val="115000"/>
              </a:lnSpc>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Financing the Transition</a:t>
            </a:r>
            <a:endParaRPr b="1" i="0" sz="1800" u="none" cap="none" strike="noStrike">
              <a:solidFill>
                <a:schemeClr val="lt1"/>
              </a:solidFill>
              <a:latin typeface="Calibri"/>
              <a:ea typeface="Calibri"/>
              <a:cs typeface="Calibri"/>
              <a:sym typeface="Calibri"/>
            </a:endParaRPr>
          </a:p>
        </p:txBody>
      </p:sp>
      <p:sp>
        <p:nvSpPr>
          <p:cNvPr id="149" name="Google Shape;149;p9"/>
          <p:cNvSpPr/>
          <p:nvPr/>
        </p:nvSpPr>
        <p:spPr>
          <a:xfrm>
            <a:off x="6096000" y="4659278"/>
            <a:ext cx="3162300" cy="624840"/>
          </a:xfrm>
          <a:prstGeom prst="round2DiagRect">
            <a:avLst>
              <a:gd fmla="val 16667" name="adj1"/>
              <a:gd fmla="val 0" name="adj2"/>
            </a:avLst>
          </a:prstGeom>
          <a:solidFill>
            <a:srgbClr val="54A838"/>
          </a:solidFill>
          <a:ln cap="flat" cmpd="sng" w="12700">
            <a:solidFill>
              <a:srgbClr val="54A838"/>
            </a:solidFill>
            <a:prstDash val="solid"/>
            <a:miter lim="800000"/>
            <a:headEnd len="sm" w="sm" type="none"/>
            <a:tailEnd len="sm" w="sm" type="none"/>
          </a:ln>
        </p:spPr>
        <p:txBody>
          <a:bodyPr anchorCtr="0" anchor="ctr" bIns="45700" lIns="91425" spcFirstLastPara="1" rIns="91425" wrap="square" tIns="45700">
            <a:noAutofit/>
          </a:bodyPr>
          <a:lstStyle/>
          <a:p>
            <a:pPr indent="0" lvl="0" marL="306070" marR="0" rtl="0" algn="ctr">
              <a:lnSpc>
                <a:spcPct val="115000"/>
              </a:lnSpc>
              <a:spcBef>
                <a:spcPts val="0"/>
              </a:spcBef>
              <a:spcAft>
                <a:spcPts val="0"/>
              </a:spcAft>
              <a:buClr>
                <a:schemeClr val="lt1"/>
              </a:buClr>
              <a:buSzPts val="1800"/>
              <a:buFont typeface="Calibri"/>
              <a:buNone/>
            </a:pPr>
            <a:r>
              <a:rPr b="1" i="0" lang="en-GB" sz="1800" u="none" cap="none" strike="noStrike">
                <a:solidFill>
                  <a:schemeClr val="lt1"/>
                </a:solidFill>
                <a:latin typeface="Calibri"/>
                <a:ea typeface="Calibri"/>
                <a:cs typeface="Calibri"/>
                <a:sym typeface="Calibri"/>
              </a:rPr>
              <a:t>Leave no one behind (Just Transition)</a:t>
            </a:r>
            <a:endParaRPr b="1" i="0" sz="1800" u="none" cap="none" strike="noStrike">
              <a:solidFill>
                <a:schemeClr val="lt1"/>
              </a:solidFill>
              <a:latin typeface="Calibri"/>
              <a:ea typeface="Calibri"/>
              <a:cs typeface="Calibri"/>
              <a:sym typeface="Calibri"/>
            </a:endParaRPr>
          </a:p>
        </p:txBody>
      </p:sp>
      <p:sp>
        <p:nvSpPr>
          <p:cNvPr id="150" name="Google Shape;150;p9"/>
          <p:cNvSpPr/>
          <p:nvPr/>
        </p:nvSpPr>
        <p:spPr>
          <a:xfrm>
            <a:off x="5959156" y="5588894"/>
            <a:ext cx="136844" cy="228597"/>
          </a:xfrm>
          <a:prstGeom prst="downArrow">
            <a:avLst>
              <a:gd fmla="val 50000" name="adj1"/>
              <a:gd fmla="val 50000" name="adj2"/>
            </a:avLst>
          </a:pr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51" name="Google Shape;151;p9"/>
          <p:cNvSpPr txBox="1"/>
          <p:nvPr/>
        </p:nvSpPr>
        <p:spPr>
          <a:xfrm>
            <a:off x="4121150" y="5805099"/>
            <a:ext cx="36766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B9B74"/>
              </a:buClr>
              <a:buSzPts val="1800"/>
              <a:buFont typeface="Calibri"/>
              <a:buNone/>
            </a:pPr>
            <a:r>
              <a:rPr b="1" i="0" lang="en-GB" sz="1800" u="none" cap="none" strike="noStrike">
                <a:solidFill>
                  <a:srgbClr val="0B9B74"/>
                </a:solidFill>
                <a:latin typeface="Calibri"/>
                <a:ea typeface="Calibri"/>
                <a:cs typeface="Calibri"/>
                <a:sym typeface="Calibri"/>
              </a:rPr>
              <a:t>Sustainable Europe Investment Plan</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2021-03-17T15:35:01Z</dcterms:created>
  <dc:creator>Danuta Szpilko</dc:creator>
</cp:coreProperties>
</file>