
<file path=[Content_Types].xml><?xml version="1.0" encoding="utf-8"?>
<Types xmlns="http://schemas.openxmlformats.org/package/2006/content-types">
  <Default ContentType="image/jpeg" Extension="jpg"/>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11.xml"/>
  <Override ContentType="application/vnd.openxmlformats-officedocument.presentationml.notesSlide+xml" PartName="/ppt/notesSlides/notesSlide24.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22.xml"/>
  <Override ContentType="application/vnd.openxmlformats-officedocument.presentationml.notesSlide+xml" PartName="/ppt/notesSlides/notesSlide7.xml"/>
  <Override ContentType="application/vnd.openxmlformats-officedocument.presentationml.notesSlide+xml" PartName="/ppt/notesSlides/notesSlide26.xml"/>
  <Override ContentType="application/vnd.openxmlformats-officedocument.presentationml.notesSlide+xml" PartName="/ppt/notesSlides/notesSlide5.xml"/>
  <Override ContentType="application/vnd.openxmlformats-officedocument.presentationml.notesSlide+xml" PartName="/ppt/notesSlides/notesSlide19.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10.xml"/>
  <Override ContentType="application/vnd.openxmlformats-officedocument.custom-properties+xml" PartName="/docProps/custom.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22.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5.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23.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officeDocument/2006/relationships/custom-properties" Target="docProps/custom.xml"/><Relationship Id="rId2" Type="http://schemas.openxmlformats.org/package/2006/relationships/metadata/core-properties" Target="docProps/core.xml"/><Relationship Id="rId3"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strictFirstAndLastChars="0" saveSubsetFonts="1">
  <p:sldMasterIdLst>
    <p:sldMasterId id="2147483648" r:id="rId3"/>
  </p:sldMasterIdLst>
  <p:notesMasterIdLst>
    <p:notesMasterId r:id="rId4"/>
  </p:notes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 id="271" r:id="rId20"/>
    <p:sldId id="272" r:id="rId21"/>
    <p:sldId id="273" r:id="rId22"/>
    <p:sldId id="274" r:id="rId23"/>
    <p:sldId id="275" r:id="rId24"/>
    <p:sldId id="276" r:id="rId25"/>
    <p:sldId id="277" r:id="rId26"/>
    <p:sldId id="278" r:id="rId27"/>
    <p:sldId id="279" r:id="rId28"/>
    <p:sldId id="280" r:id="rId29"/>
    <p:sldId id="281" r:id="rId30"/>
  </p:sldIdLst>
  <p:sldSz cy="6858000" cx="121920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http://customooxmlschemas.google.com/">
      <go:slidesCustomData xmlns:go="http://customooxmlschemas.google.com/" r:id="rId31" roundtripDataSignature="AMtx7mjJmCYWr1zZudJ+SdxxyRU4ivXYDA=="/>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_rels/presentation.xml.rels><?xml version="1.0" encoding="UTF-8" standalone="yes"?><Relationships xmlns="http://schemas.openxmlformats.org/package/2006/relationships"><Relationship Id="rId20" Type="http://schemas.openxmlformats.org/officeDocument/2006/relationships/slide" Target="slides/slide16.xml"/><Relationship Id="rId22" Type="http://schemas.openxmlformats.org/officeDocument/2006/relationships/slide" Target="slides/slide18.xml"/><Relationship Id="rId21" Type="http://schemas.openxmlformats.org/officeDocument/2006/relationships/slide" Target="slides/slide17.xml"/><Relationship Id="rId24" Type="http://schemas.openxmlformats.org/officeDocument/2006/relationships/slide" Target="slides/slide20.xml"/><Relationship Id="rId23" Type="http://schemas.openxmlformats.org/officeDocument/2006/relationships/slide" Target="slides/slide19.xml"/><Relationship Id="rId1" Type="http://schemas.openxmlformats.org/officeDocument/2006/relationships/theme" Target="theme/theme1.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notesMaster" Target="notesMasters/notesMaster1.xml"/><Relationship Id="rId9" Type="http://schemas.openxmlformats.org/officeDocument/2006/relationships/slide" Target="slides/slide5.xml"/><Relationship Id="rId26" Type="http://schemas.openxmlformats.org/officeDocument/2006/relationships/slide" Target="slides/slide22.xml"/><Relationship Id="rId25" Type="http://schemas.openxmlformats.org/officeDocument/2006/relationships/slide" Target="slides/slide21.xml"/><Relationship Id="rId28" Type="http://schemas.openxmlformats.org/officeDocument/2006/relationships/slide" Target="slides/slide24.xml"/><Relationship Id="rId27" Type="http://schemas.openxmlformats.org/officeDocument/2006/relationships/slide" Target="slides/slide23.xml"/><Relationship Id="rId5" Type="http://schemas.openxmlformats.org/officeDocument/2006/relationships/slide" Target="slides/slide1.xml"/><Relationship Id="rId6" Type="http://schemas.openxmlformats.org/officeDocument/2006/relationships/slide" Target="slides/slide2.xml"/><Relationship Id="rId29" Type="http://schemas.openxmlformats.org/officeDocument/2006/relationships/slide" Target="slides/slide25.xml"/><Relationship Id="rId7" Type="http://schemas.openxmlformats.org/officeDocument/2006/relationships/slide" Target="slides/slide3.xml"/><Relationship Id="rId8" Type="http://schemas.openxmlformats.org/officeDocument/2006/relationships/slide" Target="slides/slide4.xml"/><Relationship Id="rId31" Type="http://customschemas.google.com/relationships/presentationmetadata" Target="metadata"/><Relationship Id="rId30" Type="http://schemas.openxmlformats.org/officeDocument/2006/relationships/slide" Target="slides/slide26.xml"/><Relationship Id="rId11" Type="http://schemas.openxmlformats.org/officeDocument/2006/relationships/slide" Target="slides/slide7.xml"/><Relationship Id="rId10" Type="http://schemas.openxmlformats.org/officeDocument/2006/relationships/slide" Target="slides/slide6.xml"/><Relationship Id="rId13" Type="http://schemas.openxmlformats.org/officeDocument/2006/relationships/slide" Target="slides/slide9.xml"/><Relationship Id="rId12" Type="http://schemas.openxmlformats.org/officeDocument/2006/relationships/slide" Target="slides/slide8.xml"/><Relationship Id="rId15" Type="http://schemas.openxmlformats.org/officeDocument/2006/relationships/slide" Target="slides/slide11.xml"/><Relationship Id="rId14" Type="http://schemas.openxmlformats.org/officeDocument/2006/relationships/slide" Target="slides/slide10.xml"/><Relationship Id="rId17" Type="http://schemas.openxmlformats.org/officeDocument/2006/relationships/slide" Target="slides/slide13.xml"/><Relationship Id="rId16" Type="http://schemas.openxmlformats.org/officeDocument/2006/relationships/slide" Target="slides/slide12.xml"/><Relationship Id="rId19" Type="http://schemas.openxmlformats.org/officeDocument/2006/relationships/slide" Target="slides/slide15.xml"/><Relationship Id="rId18" Type="http://schemas.openxmlformats.org/officeDocument/2006/relationships/slide" Target="slides/slide1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1pPr>
            <a:lvl2pPr indent="-298450" lvl="1" marL="914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2pPr>
            <a:lvl3pPr indent="-298450" lvl="2" marL="1371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3pPr>
            <a:lvl4pPr indent="-298450" lvl="3" marL="1828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4pPr>
            <a:lvl5pPr indent="-298450" lvl="4" marL="22860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5pPr>
            <a:lvl6pPr indent="-298450" lvl="5" marL="2743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6pPr>
            <a:lvl7pPr indent="-298450" lvl="6" marL="3200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7pPr>
            <a:lvl8pPr indent="-298450" lvl="7" marL="3657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8pPr>
            <a:lvl9pPr indent="-298450" lvl="8" marL="4114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0" name="Shape 80"/>
        <p:cNvGrpSpPr/>
        <p:nvPr/>
      </p:nvGrpSpPr>
      <p:grpSpPr>
        <a:xfrm>
          <a:off x="0" y="0"/>
          <a:ext cx="0" cy="0"/>
          <a:chOff x="0" y="0"/>
          <a:chExt cx="0" cy="0"/>
        </a:xfrm>
      </p:grpSpPr>
      <p:sp>
        <p:nvSpPr>
          <p:cNvPr id="81" name="Google Shape;81;p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82" name="Google Shape;82;p6: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8" name="Shape 168"/>
        <p:cNvGrpSpPr/>
        <p:nvPr/>
      </p:nvGrpSpPr>
      <p:grpSpPr>
        <a:xfrm>
          <a:off x="0" y="0"/>
          <a:ext cx="0" cy="0"/>
          <a:chOff x="0" y="0"/>
          <a:chExt cx="0" cy="0"/>
        </a:xfrm>
      </p:grpSpPr>
      <p:sp>
        <p:nvSpPr>
          <p:cNvPr id="169" name="Google Shape;169;p1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70" name="Google Shape;170;p1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7" name="Shape 177"/>
        <p:cNvGrpSpPr/>
        <p:nvPr/>
      </p:nvGrpSpPr>
      <p:grpSpPr>
        <a:xfrm>
          <a:off x="0" y="0"/>
          <a:ext cx="0" cy="0"/>
          <a:chOff x="0" y="0"/>
          <a:chExt cx="0" cy="0"/>
        </a:xfrm>
      </p:grpSpPr>
      <p:sp>
        <p:nvSpPr>
          <p:cNvPr id="178" name="Google Shape;178;p1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79" name="Google Shape;179;p14: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4" name="Shape 184"/>
        <p:cNvGrpSpPr/>
        <p:nvPr/>
      </p:nvGrpSpPr>
      <p:grpSpPr>
        <a:xfrm>
          <a:off x="0" y="0"/>
          <a:ext cx="0" cy="0"/>
          <a:chOff x="0" y="0"/>
          <a:chExt cx="0" cy="0"/>
        </a:xfrm>
      </p:grpSpPr>
      <p:sp>
        <p:nvSpPr>
          <p:cNvPr id="185" name="Google Shape;185;p1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86" name="Google Shape;186;p1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1" name="Shape 191"/>
        <p:cNvGrpSpPr/>
        <p:nvPr/>
      </p:nvGrpSpPr>
      <p:grpSpPr>
        <a:xfrm>
          <a:off x="0" y="0"/>
          <a:ext cx="0" cy="0"/>
          <a:chOff x="0" y="0"/>
          <a:chExt cx="0" cy="0"/>
        </a:xfrm>
      </p:grpSpPr>
      <p:sp>
        <p:nvSpPr>
          <p:cNvPr id="192" name="Google Shape;192;p1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93" name="Google Shape;193;p16: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7" name="Shape 197"/>
        <p:cNvGrpSpPr/>
        <p:nvPr/>
      </p:nvGrpSpPr>
      <p:grpSpPr>
        <a:xfrm>
          <a:off x="0" y="0"/>
          <a:ext cx="0" cy="0"/>
          <a:chOff x="0" y="0"/>
          <a:chExt cx="0" cy="0"/>
        </a:xfrm>
      </p:grpSpPr>
      <p:sp>
        <p:nvSpPr>
          <p:cNvPr id="198" name="Google Shape;198;p1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99" name="Google Shape;199;p17: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5" name="Shape 205"/>
        <p:cNvGrpSpPr/>
        <p:nvPr/>
      </p:nvGrpSpPr>
      <p:grpSpPr>
        <a:xfrm>
          <a:off x="0" y="0"/>
          <a:ext cx="0" cy="0"/>
          <a:chOff x="0" y="0"/>
          <a:chExt cx="0" cy="0"/>
        </a:xfrm>
      </p:grpSpPr>
      <p:sp>
        <p:nvSpPr>
          <p:cNvPr id="206" name="Google Shape;206;p1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207" name="Google Shape;207;p18: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1" name="Shape 211"/>
        <p:cNvGrpSpPr/>
        <p:nvPr/>
      </p:nvGrpSpPr>
      <p:grpSpPr>
        <a:xfrm>
          <a:off x="0" y="0"/>
          <a:ext cx="0" cy="0"/>
          <a:chOff x="0" y="0"/>
          <a:chExt cx="0" cy="0"/>
        </a:xfrm>
      </p:grpSpPr>
      <p:sp>
        <p:nvSpPr>
          <p:cNvPr id="212" name="Google Shape;212;p1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213" name="Google Shape;213;p19: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1" name="Shape 221"/>
        <p:cNvGrpSpPr/>
        <p:nvPr/>
      </p:nvGrpSpPr>
      <p:grpSpPr>
        <a:xfrm>
          <a:off x="0" y="0"/>
          <a:ext cx="0" cy="0"/>
          <a:chOff x="0" y="0"/>
          <a:chExt cx="0" cy="0"/>
        </a:xfrm>
      </p:grpSpPr>
      <p:sp>
        <p:nvSpPr>
          <p:cNvPr id="222" name="Google Shape;222;p2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223" name="Google Shape;223;p20: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2" name="Shape 232"/>
        <p:cNvGrpSpPr/>
        <p:nvPr/>
      </p:nvGrpSpPr>
      <p:grpSpPr>
        <a:xfrm>
          <a:off x="0" y="0"/>
          <a:ext cx="0" cy="0"/>
          <a:chOff x="0" y="0"/>
          <a:chExt cx="0" cy="0"/>
        </a:xfrm>
      </p:grpSpPr>
      <p:sp>
        <p:nvSpPr>
          <p:cNvPr id="233" name="Google Shape;233;p2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234" name="Google Shape;234;p21: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8" name="Shape 238"/>
        <p:cNvGrpSpPr/>
        <p:nvPr/>
      </p:nvGrpSpPr>
      <p:grpSpPr>
        <a:xfrm>
          <a:off x="0" y="0"/>
          <a:ext cx="0" cy="0"/>
          <a:chOff x="0" y="0"/>
          <a:chExt cx="0" cy="0"/>
        </a:xfrm>
      </p:grpSpPr>
      <p:sp>
        <p:nvSpPr>
          <p:cNvPr id="239" name="Google Shape;239;p2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240" name="Google Shape;240;p22: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4" name="Shape 84"/>
        <p:cNvGrpSpPr/>
        <p:nvPr/>
      </p:nvGrpSpPr>
      <p:grpSpPr>
        <a:xfrm>
          <a:off x="0" y="0"/>
          <a:ext cx="0" cy="0"/>
          <a:chOff x="0" y="0"/>
          <a:chExt cx="0" cy="0"/>
        </a:xfrm>
      </p:grpSpPr>
      <p:sp>
        <p:nvSpPr>
          <p:cNvPr id="85" name="Google Shape;85;p5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86" name="Google Shape;86;p5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4" name="Shape 254"/>
        <p:cNvGrpSpPr/>
        <p:nvPr/>
      </p:nvGrpSpPr>
      <p:grpSpPr>
        <a:xfrm>
          <a:off x="0" y="0"/>
          <a:ext cx="0" cy="0"/>
          <a:chOff x="0" y="0"/>
          <a:chExt cx="0" cy="0"/>
        </a:xfrm>
      </p:grpSpPr>
      <p:sp>
        <p:nvSpPr>
          <p:cNvPr id="255" name="Google Shape;255;p2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256" name="Google Shape;256;p23: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6" name="Shape 266"/>
        <p:cNvGrpSpPr/>
        <p:nvPr/>
      </p:nvGrpSpPr>
      <p:grpSpPr>
        <a:xfrm>
          <a:off x="0" y="0"/>
          <a:ext cx="0" cy="0"/>
          <a:chOff x="0" y="0"/>
          <a:chExt cx="0" cy="0"/>
        </a:xfrm>
      </p:grpSpPr>
      <p:sp>
        <p:nvSpPr>
          <p:cNvPr id="267" name="Google Shape;267;p2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268" name="Google Shape;268;p24: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7" name="Shape 277"/>
        <p:cNvGrpSpPr/>
        <p:nvPr/>
      </p:nvGrpSpPr>
      <p:grpSpPr>
        <a:xfrm>
          <a:off x="0" y="0"/>
          <a:ext cx="0" cy="0"/>
          <a:chOff x="0" y="0"/>
          <a:chExt cx="0" cy="0"/>
        </a:xfrm>
      </p:grpSpPr>
      <p:sp>
        <p:nvSpPr>
          <p:cNvPr id="278" name="Google Shape;278;p2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279" name="Google Shape;279;p25: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6" name="Shape 286"/>
        <p:cNvGrpSpPr/>
        <p:nvPr/>
      </p:nvGrpSpPr>
      <p:grpSpPr>
        <a:xfrm>
          <a:off x="0" y="0"/>
          <a:ext cx="0" cy="0"/>
          <a:chOff x="0" y="0"/>
          <a:chExt cx="0" cy="0"/>
        </a:xfrm>
      </p:grpSpPr>
      <p:sp>
        <p:nvSpPr>
          <p:cNvPr id="287" name="Google Shape;287;p2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288" name="Google Shape;288;p26: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3" name="Shape 293"/>
        <p:cNvGrpSpPr/>
        <p:nvPr/>
      </p:nvGrpSpPr>
      <p:grpSpPr>
        <a:xfrm>
          <a:off x="0" y="0"/>
          <a:ext cx="0" cy="0"/>
          <a:chOff x="0" y="0"/>
          <a:chExt cx="0" cy="0"/>
        </a:xfrm>
      </p:grpSpPr>
      <p:sp>
        <p:nvSpPr>
          <p:cNvPr id="294" name="Google Shape;294;p2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295" name="Google Shape;295;p27: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9" name="Shape 299"/>
        <p:cNvGrpSpPr/>
        <p:nvPr/>
      </p:nvGrpSpPr>
      <p:grpSpPr>
        <a:xfrm>
          <a:off x="0" y="0"/>
          <a:ext cx="0" cy="0"/>
          <a:chOff x="0" y="0"/>
          <a:chExt cx="0" cy="0"/>
        </a:xfrm>
      </p:grpSpPr>
      <p:sp>
        <p:nvSpPr>
          <p:cNvPr id="300" name="Google Shape;300;p2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301" name="Google Shape;301;p28: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5" name="Shape 305"/>
        <p:cNvGrpSpPr/>
        <p:nvPr/>
      </p:nvGrpSpPr>
      <p:grpSpPr>
        <a:xfrm>
          <a:off x="0" y="0"/>
          <a:ext cx="0" cy="0"/>
          <a:chOff x="0" y="0"/>
          <a:chExt cx="0" cy="0"/>
        </a:xfrm>
      </p:grpSpPr>
      <p:sp>
        <p:nvSpPr>
          <p:cNvPr id="306" name="Google Shape;306;p2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307" name="Google Shape;307;p29: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0" name="Shape 90"/>
        <p:cNvGrpSpPr/>
        <p:nvPr/>
      </p:nvGrpSpPr>
      <p:grpSpPr>
        <a:xfrm>
          <a:off x="0" y="0"/>
          <a:ext cx="0" cy="0"/>
          <a:chOff x="0" y="0"/>
          <a:chExt cx="0" cy="0"/>
        </a:xfrm>
      </p:grpSpPr>
      <p:sp>
        <p:nvSpPr>
          <p:cNvPr id="91" name="Google Shape;91;p5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92" name="Google Shape;92;p53: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2" name="Shape 112"/>
        <p:cNvGrpSpPr/>
        <p:nvPr/>
      </p:nvGrpSpPr>
      <p:grpSpPr>
        <a:xfrm>
          <a:off x="0" y="0"/>
          <a:ext cx="0" cy="0"/>
          <a:chOff x="0" y="0"/>
          <a:chExt cx="0" cy="0"/>
        </a:xfrm>
      </p:grpSpPr>
      <p:sp>
        <p:nvSpPr>
          <p:cNvPr id="113" name="Google Shape;113;p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14" name="Google Shape;114;p7: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1" name="Shape 121"/>
        <p:cNvGrpSpPr/>
        <p:nvPr/>
      </p:nvGrpSpPr>
      <p:grpSpPr>
        <a:xfrm>
          <a:off x="0" y="0"/>
          <a:ext cx="0" cy="0"/>
          <a:chOff x="0" y="0"/>
          <a:chExt cx="0" cy="0"/>
        </a:xfrm>
      </p:grpSpPr>
      <p:sp>
        <p:nvSpPr>
          <p:cNvPr id="122" name="Google Shape;122;p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23" name="Google Shape;123;p8: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5" name="Shape 135"/>
        <p:cNvGrpSpPr/>
        <p:nvPr/>
      </p:nvGrpSpPr>
      <p:grpSpPr>
        <a:xfrm>
          <a:off x="0" y="0"/>
          <a:ext cx="0" cy="0"/>
          <a:chOff x="0" y="0"/>
          <a:chExt cx="0" cy="0"/>
        </a:xfrm>
      </p:grpSpPr>
      <p:sp>
        <p:nvSpPr>
          <p:cNvPr id="136" name="Google Shape;136;p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37" name="Google Shape;137;p9: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2" name="Shape 142"/>
        <p:cNvGrpSpPr/>
        <p:nvPr/>
      </p:nvGrpSpPr>
      <p:grpSpPr>
        <a:xfrm>
          <a:off x="0" y="0"/>
          <a:ext cx="0" cy="0"/>
          <a:chOff x="0" y="0"/>
          <a:chExt cx="0" cy="0"/>
        </a:xfrm>
      </p:grpSpPr>
      <p:sp>
        <p:nvSpPr>
          <p:cNvPr id="143" name="Google Shape;143;p1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44" name="Google Shape;144;p10: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0" name="Shape 150"/>
        <p:cNvGrpSpPr/>
        <p:nvPr/>
      </p:nvGrpSpPr>
      <p:grpSpPr>
        <a:xfrm>
          <a:off x="0" y="0"/>
          <a:ext cx="0" cy="0"/>
          <a:chOff x="0" y="0"/>
          <a:chExt cx="0" cy="0"/>
        </a:xfrm>
      </p:grpSpPr>
      <p:sp>
        <p:nvSpPr>
          <p:cNvPr id="151" name="Google Shape;151;p1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52" name="Google Shape;152;p1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0" name="Shape 160"/>
        <p:cNvGrpSpPr/>
        <p:nvPr/>
      </p:nvGrpSpPr>
      <p:grpSpPr>
        <a:xfrm>
          <a:off x="0" y="0"/>
          <a:ext cx="0" cy="0"/>
          <a:chOff x="0" y="0"/>
          <a:chExt cx="0" cy="0"/>
        </a:xfrm>
      </p:grpSpPr>
      <p:sp>
        <p:nvSpPr>
          <p:cNvPr id="161" name="Google Shape;161;p1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62" name="Google Shape;162;p12: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lajd tytułowy" type="title">
  <p:cSld name="TITLE">
    <p:spTree>
      <p:nvGrpSpPr>
        <p:cNvPr id="11" name="Shape 11"/>
        <p:cNvGrpSpPr/>
        <p:nvPr/>
      </p:nvGrpSpPr>
      <p:grpSpPr>
        <a:xfrm>
          <a:off x="0" y="0"/>
          <a:ext cx="0" cy="0"/>
          <a:chOff x="0" y="0"/>
          <a:chExt cx="0" cy="0"/>
        </a:xfrm>
      </p:grpSpPr>
      <p:sp>
        <p:nvSpPr>
          <p:cNvPr id="12" name="Google Shape;12;p41"/>
          <p:cNvSpPr txBox="1"/>
          <p:nvPr>
            <p:ph type="ctrTitle"/>
          </p:nvPr>
        </p:nvSpPr>
        <p:spPr>
          <a:xfrm>
            <a:off x="1524000" y="1122363"/>
            <a:ext cx="9144000" cy="2387600"/>
          </a:xfrm>
          <a:prstGeom prst="rect">
            <a:avLst/>
          </a:prstGeom>
          <a:noFill/>
          <a:ln>
            <a:noFill/>
          </a:ln>
        </p:spPr>
        <p:txBody>
          <a:bodyPr anchorCtr="0" anchor="b" bIns="45700" lIns="91425" spcFirstLastPara="1" rIns="91425" wrap="square" tIns="45700">
            <a:normAutofit/>
          </a:bodyPr>
          <a:lstStyle>
            <a:lvl1pPr lvl="0" algn="ctr">
              <a:lnSpc>
                <a:spcPct val="90000"/>
              </a:lnSpc>
              <a:spcBef>
                <a:spcPts val="0"/>
              </a:spcBef>
              <a:spcAft>
                <a:spcPts val="0"/>
              </a:spcAft>
              <a:buClr>
                <a:schemeClr val="dk1"/>
              </a:buClr>
              <a:buSzPts val="6000"/>
              <a:buFont typeface="Calibri"/>
              <a:buNone/>
              <a:defRPr sz="60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3" name="Google Shape;13;p41"/>
          <p:cNvSpPr txBox="1"/>
          <p:nvPr>
            <p:ph idx="1" type="subTitle"/>
          </p:nvPr>
        </p:nvSpPr>
        <p:spPr>
          <a:xfrm>
            <a:off x="1524000" y="3602038"/>
            <a:ext cx="9144000" cy="1655762"/>
          </a:xfrm>
          <a:prstGeom prst="rect">
            <a:avLst/>
          </a:prstGeom>
          <a:noFill/>
          <a:ln>
            <a:noFill/>
          </a:ln>
        </p:spPr>
        <p:txBody>
          <a:bodyPr anchorCtr="0" anchor="t" bIns="45700" lIns="91425" spcFirstLastPara="1" rIns="91425" wrap="square" tIns="45700">
            <a:normAutofit/>
          </a:bodyPr>
          <a:lstStyle>
            <a:lvl1pPr lvl="0" algn="ctr">
              <a:lnSpc>
                <a:spcPct val="90000"/>
              </a:lnSpc>
              <a:spcBef>
                <a:spcPts val="1000"/>
              </a:spcBef>
              <a:spcAft>
                <a:spcPts val="0"/>
              </a:spcAft>
              <a:buClr>
                <a:schemeClr val="dk1"/>
              </a:buClr>
              <a:buSzPts val="2400"/>
              <a:buNone/>
              <a:defRPr sz="2400"/>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p:txBody>
      </p:sp>
      <p:sp>
        <p:nvSpPr>
          <p:cNvPr id="14" name="Google Shape;14;p41"/>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5" name="Google Shape;15;p41"/>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6" name="Google Shape;16;p41"/>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ytuł i tekst pionowy" type="vertTx">
  <p:cSld name="VERTICAL_TEXT">
    <p:spTree>
      <p:nvGrpSpPr>
        <p:cNvPr id="68" name="Shape 68"/>
        <p:cNvGrpSpPr/>
        <p:nvPr/>
      </p:nvGrpSpPr>
      <p:grpSpPr>
        <a:xfrm>
          <a:off x="0" y="0"/>
          <a:ext cx="0" cy="0"/>
          <a:chOff x="0" y="0"/>
          <a:chExt cx="0" cy="0"/>
        </a:xfrm>
      </p:grpSpPr>
      <p:sp>
        <p:nvSpPr>
          <p:cNvPr id="69" name="Google Shape;69;p50"/>
          <p:cNvSpPr txBox="1"/>
          <p:nvPr>
            <p:ph type="title"/>
          </p:nvPr>
        </p:nvSpPr>
        <p:spPr>
          <a:xfrm>
            <a:off x="838200" y="556953"/>
            <a:ext cx="10515600" cy="1178978"/>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0" name="Google Shape;70;p50"/>
          <p:cNvSpPr txBox="1"/>
          <p:nvPr>
            <p:ph idx="1" type="body"/>
          </p:nvPr>
        </p:nvSpPr>
        <p:spPr>
          <a:xfrm rot="5400000">
            <a:off x="3920331" y="-1256506"/>
            <a:ext cx="4351338" cy="10515600"/>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71" name="Google Shape;71;p50"/>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2" name="Google Shape;72;p50"/>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3" name="Google Shape;73;p50"/>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ytuł pionowy i tekst" type="vertTitleAndTx">
  <p:cSld name="VERTICAL_TITLE_AND_VERTICAL_TEXT">
    <p:spTree>
      <p:nvGrpSpPr>
        <p:cNvPr id="74" name="Shape 74"/>
        <p:cNvGrpSpPr/>
        <p:nvPr/>
      </p:nvGrpSpPr>
      <p:grpSpPr>
        <a:xfrm>
          <a:off x="0" y="0"/>
          <a:ext cx="0" cy="0"/>
          <a:chOff x="0" y="0"/>
          <a:chExt cx="0" cy="0"/>
        </a:xfrm>
      </p:grpSpPr>
      <p:sp>
        <p:nvSpPr>
          <p:cNvPr id="75" name="Google Shape;75;p51"/>
          <p:cNvSpPr txBox="1"/>
          <p:nvPr>
            <p:ph type="title"/>
          </p:nvPr>
        </p:nvSpPr>
        <p:spPr>
          <a:xfrm rot="5400000">
            <a:off x="7233501" y="2056664"/>
            <a:ext cx="5611698" cy="2628900"/>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6" name="Google Shape;76;p51"/>
          <p:cNvSpPr txBox="1"/>
          <p:nvPr>
            <p:ph idx="1" type="body"/>
          </p:nvPr>
        </p:nvSpPr>
        <p:spPr>
          <a:xfrm rot="5400000">
            <a:off x="1899501" y="-496036"/>
            <a:ext cx="5611698" cy="7734300"/>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77" name="Google Shape;77;p51"/>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8" name="Google Shape;78;p51"/>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9" name="Google Shape;79;p51"/>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Nagłówek sekcji" type="secHead">
  <p:cSld name="SECTION_HEADER">
    <p:spTree>
      <p:nvGrpSpPr>
        <p:cNvPr id="17" name="Shape 17"/>
        <p:cNvGrpSpPr/>
        <p:nvPr/>
      </p:nvGrpSpPr>
      <p:grpSpPr>
        <a:xfrm>
          <a:off x="0" y="0"/>
          <a:ext cx="0" cy="0"/>
          <a:chOff x="0" y="0"/>
          <a:chExt cx="0" cy="0"/>
        </a:xfrm>
      </p:grpSpPr>
      <p:sp>
        <p:nvSpPr>
          <p:cNvPr id="18" name="Google Shape;18;p42"/>
          <p:cNvSpPr txBox="1"/>
          <p:nvPr>
            <p:ph type="title"/>
          </p:nvPr>
        </p:nvSpPr>
        <p:spPr>
          <a:xfrm>
            <a:off x="831850" y="1670858"/>
            <a:ext cx="10515600" cy="2891617"/>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6000"/>
              <a:buFont typeface="Calibri"/>
              <a:buNone/>
              <a:defRPr sz="60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9" name="Google Shape;19;p42"/>
          <p:cNvSpPr txBox="1"/>
          <p:nvPr>
            <p:ph idx="1" type="body"/>
          </p:nvPr>
        </p:nvSpPr>
        <p:spPr>
          <a:xfrm>
            <a:off x="831850" y="4589463"/>
            <a:ext cx="10515600" cy="1500187"/>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rgbClr val="888888"/>
              </a:buClr>
              <a:buSzPts val="2400"/>
              <a:buNone/>
              <a:defRPr sz="2400">
                <a:solidFill>
                  <a:srgbClr val="888888"/>
                </a:solidFill>
              </a:defRPr>
            </a:lvl1pPr>
            <a:lvl2pPr indent="-228600" lvl="1" marL="914400" algn="l">
              <a:lnSpc>
                <a:spcPct val="90000"/>
              </a:lnSpc>
              <a:spcBef>
                <a:spcPts val="500"/>
              </a:spcBef>
              <a:spcAft>
                <a:spcPts val="0"/>
              </a:spcAft>
              <a:buClr>
                <a:srgbClr val="888888"/>
              </a:buClr>
              <a:buSzPts val="2000"/>
              <a:buNone/>
              <a:defRPr sz="2000">
                <a:solidFill>
                  <a:srgbClr val="888888"/>
                </a:solidFill>
              </a:defRPr>
            </a:lvl2pPr>
            <a:lvl3pPr indent="-228600" lvl="2" marL="1371600" algn="l">
              <a:lnSpc>
                <a:spcPct val="90000"/>
              </a:lnSpc>
              <a:spcBef>
                <a:spcPts val="500"/>
              </a:spcBef>
              <a:spcAft>
                <a:spcPts val="0"/>
              </a:spcAft>
              <a:buClr>
                <a:srgbClr val="888888"/>
              </a:buClr>
              <a:buSzPts val="1800"/>
              <a:buNone/>
              <a:defRPr sz="1800">
                <a:solidFill>
                  <a:srgbClr val="888888"/>
                </a:solidFill>
              </a:defRPr>
            </a:lvl3pPr>
            <a:lvl4pPr indent="-228600" lvl="3" marL="1828800" algn="l">
              <a:lnSpc>
                <a:spcPct val="90000"/>
              </a:lnSpc>
              <a:spcBef>
                <a:spcPts val="500"/>
              </a:spcBef>
              <a:spcAft>
                <a:spcPts val="0"/>
              </a:spcAft>
              <a:buClr>
                <a:srgbClr val="888888"/>
              </a:buClr>
              <a:buSzPts val="1600"/>
              <a:buNone/>
              <a:defRPr sz="1600">
                <a:solidFill>
                  <a:srgbClr val="888888"/>
                </a:solidFill>
              </a:defRPr>
            </a:lvl4pPr>
            <a:lvl5pPr indent="-228600" lvl="4" marL="2286000" algn="l">
              <a:lnSpc>
                <a:spcPct val="90000"/>
              </a:lnSpc>
              <a:spcBef>
                <a:spcPts val="500"/>
              </a:spcBef>
              <a:spcAft>
                <a:spcPts val="0"/>
              </a:spcAft>
              <a:buClr>
                <a:srgbClr val="888888"/>
              </a:buClr>
              <a:buSzPts val="1600"/>
              <a:buNone/>
              <a:defRPr sz="1600">
                <a:solidFill>
                  <a:srgbClr val="888888"/>
                </a:solidFill>
              </a:defRPr>
            </a:lvl5pPr>
            <a:lvl6pPr indent="-228600" lvl="5" marL="2743200" algn="l">
              <a:lnSpc>
                <a:spcPct val="90000"/>
              </a:lnSpc>
              <a:spcBef>
                <a:spcPts val="500"/>
              </a:spcBef>
              <a:spcAft>
                <a:spcPts val="0"/>
              </a:spcAft>
              <a:buClr>
                <a:srgbClr val="888888"/>
              </a:buClr>
              <a:buSzPts val="1600"/>
              <a:buNone/>
              <a:defRPr sz="1600">
                <a:solidFill>
                  <a:srgbClr val="888888"/>
                </a:solidFill>
              </a:defRPr>
            </a:lvl6pPr>
            <a:lvl7pPr indent="-228600" lvl="6" marL="3200400" algn="l">
              <a:lnSpc>
                <a:spcPct val="90000"/>
              </a:lnSpc>
              <a:spcBef>
                <a:spcPts val="500"/>
              </a:spcBef>
              <a:spcAft>
                <a:spcPts val="0"/>
              </a:spcAft>
              <a:buClr>
                <a:srgbClr val="888888"/>
              </a:buClr>
              <a:buSzPts val="1600"/>
              <a:buNone/>
              <a:defRPr sz="1600">
                <a:solidFill>
                  <a:srgbClr val="888888"/>
                </a:solidFill>
              </a:defRPr>
            </a:lvl7pPr>
            <a:lvl8pPr indent="-228600" lvl="7" marL="3657600" algn="l">
              <a:lnSpc>
                <a:spcPct val="90000"/>
              </a:lnSpc>
              <a:spcBef>
                <a:spcPts val="500"/>
              </a:spcBef>
              <a:spcAft>
                <a:spcPts val="0"/>
              </a:spcAft>
              <a:buClr>
                <a:srgbClr val="888888"/>
              </a:buClr>
              <a:buSzPts val="1600"/>
              <a:buNone/>
              <a:defRPr sz="1600">
                <a:solidFill>
                  <a:srgbClr val="888888"/>
                </a:solidFill>
              </a:defRPr>
            </a:lvl8pPr>
            <a:lvl9pPr indent="-228600" lvl="8" marL="4114800" algn="l">
              <a:lnSpc>
                <a:spcPct val="90000"/>
              </a:lnSpc>
              <a:spcBef>
                <a:spcPts val="500"/>
              </a:spcBef>
              <a:spcAft>
                <a:spcPts val="0"/>
              </a:spcAft>
              <a:buClr>
                <a:srgbClr val="888888"/>
              </a:buClr>
              <a:buSzPts val="1600"/>
              <a:buNone/>
              <a:defRPr sz="1600">
                <a:solidFill>
                  <a:srgbClr val="888888"/>
                </a:solidFill>
              </a:defRPr>
            </a:lvl9pPr>
          </a:lstStyle>
          <a:p/>
        </p:txBody>
      </p:sp>
      <p:sp>
        <p:nvSpPr>
          <p:cNvPr id="20" name="Google Shape;20;p42"/>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1" name="Google Shape;21;p42"/>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2" name="Google Shape;22;p42"/>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ytuł i zawartość" type="obj">
  <p:cSld name="OBJECT">
    <p:spTree>
      <p:nvGrpSpPr>
        <p:cNvPr id="23" name="Shape 23"/>
        <p:cNvGrpSpPr/>
        <p:nvPr/>
      </p:nvGrpSpPr>
      <p:grpSpPr>
        <a:xfrm>
          <a:off x="0" y="0"/>
          <a:ext cx="0" cy="0"/>
          <a:chOff x="0" y="0"/>
          <a:chExt cx="0" cy="0"/>
        </a:xfrm>
      </p:grpSpPr>
      <p:sp>
        <p:nvSpPr>
          <p:cNvPr id="24" name="Google Shape;24;p43"/>
          <p:cNvSpPr txBox="1"/>
          <p:nvPr>
            <p:ph type="title"/>
          </p:nvPr>
        </p:nvSpPr>
        <p:spPr>
          <a:xfrm>
            <a:off x="838200" y="523701"/>
            <a:ext cx="10515600" cy="123028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5" name="Google Shape;25;p43"/>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26" name="Google Shape;26;p43"/>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7" name="Google Shape;27;p43"/>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8" name="Google Shape;28;p43"/>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orównanie" type="twoTxTwoObj">
  <p:cSld name="TWO_OBJECTS_WITH_TEXT">
    <p:spTree>
      <p:nvGrpSpPr>
        <p:cNvPr id="29" name="Shape 29"/>
        <p:cNvGrpSpPr/>
        <p:nvPr/>
      </p:nvGrpSpPr>
      <p:grpSpPr>
        <a:xfrm>
          <a:off x="0" y="0"/>
          <a:ext cx="0" cy="0"/>
          <a:chOff x="0" y="0"/>
          <a:chExt cx="0" cy="0"/>
        </a:xfrm>
      </p:grpSpPr>
      <p:sp>
        <p:nvSpPr>
          <p:cNvPr id="30" name="Google Shape;30;p44"/>
          <p:cNvSpPr txBox="1"/>
          <p:nvPr>
            <p:ph type="title"/>
          </p:nvPr>
        </p:nvSpPr>
        <p:spPr>
          <a:xfrm>
            <a:off x="839788" y="556953"/>
            <a:ext cx="10515600" cy="1133735"/>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1" name="Google Shape;31;p44"/>
          <p:cNvSpPr txBox="1"/>
          <p:nvPr>
            <p:ph idx="1" type="body"/>
          </p:nvPr>
        </p:nvSpPr>
        <p:spPr>
          <a:xfrm>
            <a:off x="839788" y="1681163"/>
            <a:ext cx="5157787" cy="823912"/>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2400"/>
              <a:buNone/>
              <a:defRPr b="1" sz="2400"/>
            </a:lvl1pPr>
            <a:lvl2pPr indent="-228600" lvl="1" marL="914400" algn="l">
              <a:lnSpc>
                <a:spcPct val="90000"/>
              </a:lnSpc>
              <a:spcBef>
                <a:spcPts val="500"/>
              </a:spcBef>
              <a:spcAft>
                <a:spcPts val="0"/>
              </a:spcAft>
              <a:buClr>
                <a:schemeClr val="dk1"/>
              </a:buClr>
              <a:buSzPts val="2000"/>
              <a:buNone/>
              <a:defRPr b="1" sz="2000"/>
            </a:lvl2pPr>
            <a:lvl3pPr indent="-228600" lvl="2" marL="1371600" algn="l">
              <a:lnSpc>
                <a:spcPct val="90000"/>
              </a:lnSpc>
              <a:spcBef>
                <a:spcPts val="500"/>
              </a:spcBef>
              <a:spcAft>
                <a:spcPts val="0"/>
              </a:spcAft>
              <a:buClr>
                <a:schemeClr val="dk1"/>
              </a:buClr>
              <a:buSzPts val="1800"/>
              <a:buNone/>
              <a:defRPr b="1" sz="1800"/>
            </a:lvl3pPr>
            <a:lvl4pPr indent="-228600" lvl="3" marL="1828800" algn="l">
              <a:lnSpc>
                <a:spcPct val="90000"/>
              </a:lnSpc>
              <a:spcBef>
                <a:spcPts val="500"/>
              </a:spcBef>
              <a:spcAft>
                <a:spcPts val="0"/>
              </a:spcAft>
              <a:buClr>
                <a:schemeClr val="dk1"/>
              </a:buClr>
              <a:buSzPts val="1600"/>
              <a:buNone/>
              <a:defRPr b="1" sz="1600"/>
            </a:lvl4pPr>
            <a:lvl5pPr indent="-228600" lvl="4" marL="2286000" algn="l">
              <a:lnSpc>
                <a:spcPct val="90000"/>
              </a:lnSpc>
              <a:spcBef>
                <a:spcPts val="500"/>
              </a:spcBef>
              <a:spcAft>
                <a:spcPts val="0"/>
              </a:spcAft>
              <a:buClr>
                <a:schemeClr val="dk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32" name="Google Shape;32;p44"/>
          <p:cNvSpPr txBox="1"/>
          <p:nvPr>
            <p:ph idx="2" type="body"/>
          </p:nvPr>
        </p:nvSpPr>
        <p:spPr>
          <a:xfrm>
            <a:off x="839788" y="2505075"/>
            <a:ext cx="5157787" cy="368458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33" name="Google Shape;33;p44"/>
          <p:cNvSpPr txBox="1"/>
          <p:nvPr>
            <p:ph idx="3" type="body"/>
          </p:nvPr>
        </p:nvSpPr>
        <p:spPr>
          <a:xfrm>
            <a:off x="6172200" y="1681163"/>
            <a:ext cx="5183188" cy="823912"/>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2400"/>
              <a:buNone/>
              <a:defRPr b="1" sz="2400"/>
            </a:lvl1pPr>
            <a:lvl2pPr indent="-228600" lvl="1" marL="914400" algn="l">
              <a:lnSpc>
                <a:spcPct val="90000"/>
              </a:lnSpc>
              <a:spcBef>
                <a:spcPts val="500"/>
              </a:spcBef>
              <a:spcAft>
                <a:spcPts val="0"/>
              </a:spcAft>
              <a:buClr>
                <a:schemeClr val="dk1"/>
              </a:buClr>
              <a:buSzPts val="2000"/>
              <a:buNone/>
              <a:defRPr b="1" sz="2000"/>
            </a:lvl2pPr>
            <a:lvl3pPr indent="-228600" lvl="2" marL="1371600" algn="l">
              <a:lnSpc>
                <a:spcPct val="90000"/>
              </a:lnSpc>
              <a:spcBef>
                <a:spcPts val="500"/>
              </a:spcBef>
              <a:spcAft>
                <a:spcPts val="0"/>
              </a:spcAft>
              <a:buClr>
                <a:schemeClr val="dk1"/>
              </a:buClr>
              <a:buSzPts val="1800"/>
              <a:buNone/>
              <a:defRPr b="1" sz="1800"/>
            </a:lvl3pPr>
            <a:lvl4pPr indent="-228600" lvl="3" marL="1828800" algn="l">
              <a:lnSpc>
                <a:spcPct val="90000"/>
              </a:lnSpc>
              <a:spcBef>
                <a:spcPts val="500"/>
              </a:spcBef>
              <a:spcAft>
                <a:spcPts val="0"/>
              </a:spcAft>
              <a:buClr>
                <a:schemeClr val="dk1"/>
              </a:buClr>
              <a:buSzPts val="1600"/>
              <a:buNone/>
              <a:defRPr b="1" sz="1600"/>
            </a:lvl4pPr>
            <a:lvl5pPr indent="-228600" lvl="4" marL="2286000" algn="l">
              <a:lnSpc>
                <a:spcPct val="90000"/>
              </a:lnSpc>
              <a:spcBef>
                <a:spcPts val="500"/>
              </a:spcBef>
              <a:spcAft>
                <a:spcPts val="0"/>
              </a:spcAft>
              <a:buClr>
                <a:schemeClr val="dk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34" name="Google Shape;34;p44"/>
          <p:cNvSpPr txBox="1"/>
          <p:nvPr>
            <p:ph idx="4" type="body"/>
          </p:nvPr>
        </p:nvSpPr>
        <p:spPr>
          <a:xfrm>
            <a:off x="6172200" y="2505075"/>
            <a:ext cx="5183188" cy="368458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35" name="Google Shape;35;p44"/>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6" name="Google Shape;36;p44"/>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7" name="Google Shape;37;p44"/>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wa elementy zawartości" type="twoObj">
  <p:cSld name="TWO_OBJECTS">
    <p:spTree>
      <p:nvGrpSpPr>
        <p:cNvPr id="38" name="Shape 38"/>
        <p:cNvGrpSpPr/>
        <p:nvPr/>
      </p:nvGrpSpPr>
      <p:grpSpPr>
        <a:xfrm>
          <a:off x="0" y="0"/>
          <a:ext cx="0" cy="0"/>
          <a:chOff x="0" y="0"/>
          <a:chExt cx="0" cy="0"/>
        </a:xfrm>
      </p:grpSpPr>
      <p:sp>
        <p:nvSpPr>
          <p:cNvPr id="39" name="Google Shape;39;p45"/>
          <p:cNvSpPr txBox="1"/>
          <p:nvPr>
            <p:ph type="title"/>
          </p:nvPr>
        </p:nvSpPr>
        <p:spPr>
          <a:xfrm>
            <a:off x="838200" y="556953"/>
            <a:ext cx="10515600" cy="1133735"/>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0" name="Google Shape;40;p45"/>
          <p:cNvSpPr txBox="1"/>
          <p:nvPr>
            <p:ph idx="1" type="body"/>
          </p:nvPr>
        </p:nvSpPr>
        <p:spPr>
          <a:xfrm>
            <a:off x="838200" y="1825625"/>
            <a:ext cx="5181600" cy="43513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1" name="Google Shape;41;p45"/>
          <p:cNvSpPr txBox="1"/>
          <p:nvPr>
            <p:ph idx="2" type="body"/>
          </p:nvPr>
        </p:nvSpPr>
        <p:spPr>
          <a:xfrm>
            <a:off x="6172200" y="1825625"/>
            <a:ext cx="5181600" cy="43513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2" name="Google Shape;42;p45"/>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3" name="Google Shape;43;p45"/>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4" name="Google Shape;44;p45"/>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ylko tytuł" type="titleOnly">
  <p:cSld name="TITLE_ONLY">
    <p:spTree>
      <p:nvGrpSpPr>
        <p:cNvPr id="45" name="Shape 45"/>
        <p:cNvGrpSpPr/>
        <p:nvPr/>
      </p:nvGrpSpPr>
      <p:grpSpPr>
        <a:xfrm>
          <a:off x="0" y="0"/>
          <a:ext cx="0" cy="0"/>
          <a:chOff x="0" y="0"/>
          <a:chExt cx="0" cy="0"/>
        </a:xfrm>
      </p:grpSpPr>
      <p:sp>
        <p:nvSpPr>
          <p:cNvPr id="46" name="Google Shape;46;p46"/>
          <p:cNvSpPr txBox="1"/>
          <p:nvPr>
            <p:ph type="title"/>
          </p:nvPr>
        </p:nvSpPr>
        <p:spPr>
          <a:xfrm>
            <a:off x="838200" y="531379"/>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7" name="Google Shape;47;p46"/>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8" name="Google Shape;48;p46"/>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9" name="Google Shape;49;p46"/>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usty" type="blank">
  <p:cSld name="BLANK">
    <p:spTree>
      <p:nvGrpSpPr>
        <p:cNvPr id="50" name="Shape 50"/>
        <p:cNvGrpSpPr/>
        <p:nvPr/>
      </p:nvGrpSpPr>
      <p:grpSpPr>
        <a:xfrm>
          <a:off x="0" y="0"/>
          <a:ext cx="0" cy="0"/>
          <a:chOff x="0" y="0"/>
          <a:chExt cx="0" cy="0"/>
        </a:xfrm>
      </p:grpSpPr>
      <p:sp>
        <p:nvSpPr>
          <p:cNvPr id="51" name="Google Shape;51;p47"/>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2" name="Google Shape;52;p47"/>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3" name="Google Shape;53;p47"/>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Zawartość z podpisem" type="objTx">
  <p:cSld name="OBJECT_WITH_CAPTION_TEXT">
    <p:spTree>
      <p:nvGrpSpPr>
        <p:cNvPr id="54" name="Shape 54"/>
        <p:cNvGrpSpPr/>
        <p:nvPr/>
      </p:nvGrpSpPr>
      <p:grpSpPr>
        <a:xfrm>
          <a:off x="0" y="0"/>
          <a:ext cx="0" cy="0"/>
          <a:chOff x="0" y="0"/>
          <a:chExt cx="0" cy="0"/>
        </a:xfrm>
      </p:grpSpPr>
      <p:sp>
        <p:nvSpPr>
          <p:cNvPr id="55" name="Google Shape;55;p48"/>
          <p:cNvSpPr txBox="1"/>
          <p:nvPr>
            <p:ph type="title"/>
          </p:nvPr>
        </p:nvSpPr>
        <p:spPr>
          <a:xfrm>
            <a:off x="839788" y="457200"/>
            <a:ext cx="3932237" cy="16002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3200"/>
              <a:buFont typeface="Calibri"/>
              <a:buNone/>
              <a:defRPr sz="32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6" name="Google Shape;56;p48"/>
          <p:cNvSpPr txBox="1"/>
          <p:nvPr>
            <p:ph idx="1" type="body"/>
          </p:nvPr>
        </p:nvSpPr>
        <p:spPr>
          <a:xfrm>
            <a:off x="5183188" y="987425"/>
            <a:ext cx="6172200" cy="4873625"/>
          </a:xfrm>
          <a:prstGeom prst="rect">
            <a:avLst/>
          </a:prstGeom>
          <a:noFill/>
          <a:ln>
            <a:noFill/>
          </a:ln>
        </p:spPr>
        <p:txBody>
          <a:bodyPr anchorCtr="0" anchor="t" bIns="45700" lIns="91425" spcFirstLastPara="1" rIns="91425" wrap="square" tIns="45700">
            <a:normAutofit/>
          </a:bodyPr>
          <a:lstStyle>
            <a:lvl1pPr indent="-431800" lvl="0" marL="457200" algn="l">
              <a:lnSpc>
                <a:spcPct val="90000"/>
              </a:lnSpc>
              <a:spcBef>
                <a:spcPts val="1000"/>
              </a:spcBef>
              <a:spcAft>
                <a:spcPts val="0"/>
              </a:spcAft>
              <a:buClr>
                <a:schemeClr val="dk1"/>
              </a:buClr>
              <a:buSzPts val="3200"/>
              <a:buChar char="•"/>
              <a:defRPr sz="3200"/>
            </a:lvl1pPr>
            <a:lvl2pPr indent="-406400" lvl="1" marL="914400" algn="l">
              <a:lnSpc>
                <a:spcPct val="90000"/>
              </a:lnSpc>
              <a:spcBef>
                <a:spcPts val="500"/>
              </a:spcBef>
              <a:spcAft>
                <a:spcPts val="0"/>
              </a:spcAft>
              <a:buClr>
                <a:schemeClr val="dk1"/>
              </a:buClr>
              <a:buSzPts val="2800"/>
              <a:buChar char="•"/>
              <a:defRPr sz="2800"/>
            </a:lvl2pPr>
            <a:lvl3pPr indent="-381000" lvl="2" marL="1371600" algn="l">
              <a:lnSpc>
                <a:spcPct val="90000"/>
              </a:lnSpc>
              <a:spcBef>
                <a:spcPts val="500"/>
              </a:spcBef>
              <a:spcAft>
                <a:spcPts val="0"/>
              </a:spcAft>
              <a:buClr>
                <a:schemeClr val="dk1"/>
              </a:buClr>
              <a:buSzPts val="2400"/>
              <a:buChar char="•"/>
              <a:defRPr sz="2400"/>
            </a:lvl3pPr>
            <a:lvl4pPr indent="-355600" lvl="3" marL="1828800" algn="l">
              <a:lnSpc>
                <a:spcPct val="90000"/>
              </a:lnSpc>
              <a:spcBef>
                <a:spcPts val="500"/>
              </a:spcBef>
              <a:spcAft>
                <a:spcPts val="0"/>
              </a:spcAft>
              <a:buClr>
                <a:schemeClr val="dk1"/>
              </a:buClr>
              <a:buSzPts val="2000"/>
              <a:buChar char="•"/>
              <a:defRPr sz="2000"/>
            </a:lvl4pPr>
            <a:lvl5pPr indent="-355600" lvl="4" marL="2286000" algn="l">
              <a:lnSpc>
                <a:spcPct val="90000"/>
              </a:lnSpc>
              <a:spcBef>
                <a:spcPts val="500"/>
              </a:spcBef>
              <a:spcAft>
                <a:spcPts val="0"/>
              </a:spcAft>
              <a:buClr>
                <a:schemeClr val="dk1"/>
              </a:buClr>
              <a:buSzPts val="2000"/>
              <a:buChar char="•"/>
              <a:defRPr sz="2000"/>
            </a:lvl5pPr>
            <a:lvl6pPr indent="-355600" lvl="5" marL="2743200" algn="l">
              <a:lnSpc>
                <a:spcPct val="90000"/>
              </a:lnSpc>
              <a:spcBef>
                <a:spcPts val="500"/>
              </a:spcBef>
              <a:spcAft>
                <a:spcPts val="0"/>
              </a:spcAft>
              <a:buClr>
                <a:schemeClr val="dk1"/>
              </a:buClr>
              <a:buSzPts val="2000"/>
              <a:buChar char="•"/>
              <a:defRPr sz="2000"/>
            </a:lvl6pPr>
            <a:lvl7pPr indent="-355600" lvl="6" marL="3200400" algn="l">
              <a:lnSpc>
                <a:spcPct val="90000"/>
              </a:lnSpc>
              <a:spcBef>
                <a:spcPts val="500"/>
              </a:spcBef>
              <a:spcAft>
                <a:spcPts val="0"/>
              </a:spcAft>
              <a:buClr>
                <a:schemeClr val="dk1"/>
              </a:buClr>
              <a:buSzPts val="2000"/>
              <a:buChar char="•"/>
              <a:defRPr sz="2000"/>
            </a:lvl7pPr>
            <a:lvl8pPr indent="-355600" lvl="7" marL="3657600" algn="l">
              <a:lnSpc>
                <a:spcPct val="90000"/>
              </a:lnSpc>
              <a:spcBef>
                <a:spcPts val="500"/>
              </a:spcBef>
              <a:spcAft>
                <a:spcPts val="0"/>
              </a:spcAft>
              <a:buClr>
                <a:schemeClr val="dk1"/>
              </a:buClr>
              <a:buSzPts val="2000"/>
              <a:buChar char="•"/>
              <a:defRPr sz="2000"/>
            </a:lvl8pPr>
            <a:lvl9pPr indent="-355600" lvl="8" marL="4114800" algn="l">
              <a:lnSpc>
                <a:spcPct val="90000"/>
              </a:lnSpc>
              <a:spcBef>
                <a:spcPts val="500"/>
              </a:spcBef>
              <a:spcAft>
                <a:spcPts val="0"/>
              </a:spcAft>
              <a:buClr>
                <a:schemeClr val="dk1"/>
              </a:buClr>
              <a:buSzPts val="2000"/>
              <a:buChar char="•"/>
              <a:defRPr sz="2000"/>
            </a:lvl9pPr>
          </a:lstStyle>
          <a:p/>
        </p:txBody>
      </p:sp>
      <p:sp>
        <p:nvSpPr>
          <p:cNvPr id="57" name="Google Shape;57;p48"/>
          <p:cNvSpPr txBox="1"/>
          <p:nvPr>
            <p:ph idx="2" type="body"/>
          </p:nvPr>
        </p:nvSpPr>
        <p:spPr>
          <a:xfrm>
            <a:off x="839788" y="2057400"/>
            <a:ext cx="3932237" cy="3811588"/>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1600"/>
              <a:buNone/>
              <a:defRPr sz="1600"/>
            </a:lvl1pPr>
            <a:lvl2pPr indent="-228600" lvl="1" marL="914400" algn="l">
              <a:lnSpc>
                <a:spcPct val="90000"/>
              </a:lnSpc>
              <a:spcBef>
                <a:spcPts val="500"/>
              </a:spcBef>
              <a:spcAft>
                <a:spcPts val="0"/>
              </a:spcAft>
              <a:buClr>
                <a:schemeClr val="dk1"/>
              </a:buClr>
              <a:buSzPts val="1400"/>
              <a:buNone/>
              <a:defRPr sz="1400"/>
            </a:lvl2pPr>
            <a:lvl3pPr indent="-228600" lvl="2" marL="1371600" algn="l">
              <a:lnSpc>
                <a:spcPct val="90000"/>
              </a:lnSpc>
              <a:spcBef>
                <a:spcPts val="500"/>
              </a:spcBef>
              <a:spcAft>
                <a:spcPts val="0"/>
              </a:spcAft>
              <a:buClr>
                <a:schemeClr val="dk1"/>
              </a:buClr>
              <a:buSzPts val="1200"/>
              <a:buNone/>
              <a:defRPr sz="1200"/>
            </a:lvl3pPr>
            <a:lvl4pPr indent="-228600" lvl="3" marL="1828800" algn="l">
              <a:lnSpc>
                <a:spcPct val="90000"/>
              </a:lnSpc>
              <a:spcBef>
                <a:spcPts val="500"/>
              </a:spcBef>
              <a:spcAft>
                <a:spcPts val="0"/>
              </a:spcAft>
              <a:buClr>
                <a:schemeClr val="dk1"/>
              </a:buClr>
              <a:buSzPts val="1000"/>
              <a:buNone/>
              <a:defRPr sz="1000"/>
            </a:lvl4pPr>
            <a:lvl5pPr indent="-228600" lvl="4" marL="2286000" algn="l">
              <a:lnSpc>
                <a:spcPct val="90000"/>
              </a:lnSpc>
              <a:spcBef>
                <a:spcPts val="500"/>
              </a:spcBef>
              <a:spcAft>
                <a:spcPts val="0"/>
              </a:spcAft>
              <a:buClr>
                <a:schemeClr val="dk1"/>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sp>
        <p:nvSpPr>
          <p:cNvPr id="58" name="Google Shape;58;p48"/>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9" name="Google Shape;59;p48"/>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0" name="Google Shape;60;p48"/>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braz z podpisem" type="picTx">
  <p:cSld name="PICTURE_WITH_CAPTION_TEXT">
    <p:spTree>
      <p:nvGrpSpPr>
        <p:cNvPr id="61" name="Shape 61"/>
        <p:cNvGrpSpPr/>
        <p:nvPr/>
      </p:nvGrpSpPr>
      <p:grpSpPr>
        <a:xfrm>
          <a:off x="0" y="0"/>
          <a:ext cx="0" cy="0"/>
          <a:chOff x="0" y="0"/>
          <a:chExt cx="0" cy="0"/>
        </a:xfrm>
      </p:grpSpPr>
      <p:sp>
        <p:nvSpPr>
          <p:cNvPr id="62" name="Google Shape;62;p49"/>
          <p:cNvSpPr txBox="1"/>
          <p:nvPr>
            <p:ph type="title"/>
          </p:nvPr>
        </p:nvSpPr>
        <p:spPr>
          <a:xfrm>
            <a:off x="839788" y="540326"/>
            <a:ext cx="3932237" cy="1517073"/>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3200"/>
              <a:buFont typeface="Calibri"/>
              <a:buNone/>
              <a:defRPr sz="32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3" name="Google Shape;63;p49"/>
          <p:cNvSpPr/>
          <p:nvPr>
            <p:ph idx="2" type="pic"/>
          </p:nvPr>
        </p:nvSpPr>
        <p:spPr>
          <a:xfrm>
            <a:off x="5183188" y="987425"/>
            <a:ext cx="6172200" cy="4873625"/>
          </a:xfrm>
          <a:prstGeom prst="rect">
            <a:avLst/>
          </a:prstGeom>
          <a:noFill/>
          <a:ln>
            <a:noFill/>
          </a:ln>
        </p:spPr>
      </p:sp>
      <p:sp>
        <p:nvSpPr>
          <p:cNvPr id="64" name="Google Shape;64;p49"/>
          <p:cNvSpPr txBox="1"/>
          <p:nvPr>
            <p:ph idx="1" type="body"/>
          </p:nvPr>
        </p:nvSpPr>
        <p:spPr>
          <a:xfrm>
            <a:off x="839788" y="2057400"/>
            <a:ext cx="3932237" cy="3811588"/>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1600"/>
              <a:buNone/>
              <a:defRPr sz="1600"/>
            </a:lvl1pPr>
            <a:lvl2pPr indent="-228600" lvl="1" marL="914400" algn="l">
              <a:lnSpc>
                <a:spcPct val="90000"/>
              </a:lnSpc>
              <a:spcBef>
                <a:spcPts val="500"/>
              </a:spcBef>
              <a:spcAft>
                <a:spcPts val="0"/>
              </a:spcAft>
              <a:buClr>
                <a:schemeClr val="dk1"/>
              </a:buClr>
              <a:buSzPts val="1400"/>
              <a:buNone/>
              <a:defRPr sz="1400"/>
            </a:lvl2pPr>
            <a:lvl3pPr indent="-228600" lvl="2" marL="1371600" algn="l">
              <a:lnSpc>
                <a:spcPct val="90000"/>
              </a:lnSpc>
              <a:spcBef>
                <a:spcPts val="500"/>
              </a:spcBef>
              <a:spcAft>
                <a:spcPts val="0"/>
              </a:spcAft>
              <a:buClr>
                <a:schemeClr val="dk1"/>
              </a:buClr>
              <a:buSzPts val="1200"/>
              <a:buNone/>
              <a:defRPr sz="1200"/>
            </a:lvl3pPr>
            <a:lvl4pPr indent="-228600" lvl="3" marL="1828800" algn="l">
              <a:lnSpc>
                <a:spcPct val="90000"/>
              </a:lnSpc>
              <a:spcBef>
                <a:spcPts val="500"/>
              </a:spcBef>
              <a:spcAft>
                <a:spcPts val="0"/>
              </a:spcAft>
              <a:buClr>
                <a:schemeClr val="dk1"/>
              </a:buClr>
              <a:buSzPts val="1000"/>
              <a:buNone/>
              <a:defRPr sz="1000"/>
            </a:lvl4pPr>
            <a:lvl5pPr indent="-228600" lvl="4" marL="2286000" algn="l">
              <a:lnSpc>
                <a:spcPct val="90000"/>
              </a:lnSpc>
              <a:spcBef>
                <a:spcPts val="500"/>
              </a:spcBef>
              <a:spcAft>
                <a:spcPts val="0"/>
              </a:spcAft>
              <a:buClr>
                <a:schemeClr val="dk1"/>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sp>
        <p:nvSpPr>
          <p:cNvPr id="65" name="Google Shape;65;p49"/>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6" name="Google Shape;66;p49"/>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7" name="Google Shape;67;p49"/>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0.xml"/><Relationship Id="rId10" Type="http://schemas.openxmlformats.org/officeDocument/2006/relationships/slideLayout" Target="../slideLayouts/slideLayout9.xml"/><Relationship Id="rId13" Type="http://schemas.openxmlformats.org/officeDocument/2006/relationships/theme" Target="../theme/theme1.xml"/><Relationship Id="rId12" Type="http://schemas.openxmlformats.org/officeDocument/2006/relationships/slideLayout" Target="../slideLayouts/slideLayout11.xml"/><Relationship Id="rId1" Type="http://schemas.openxmlformats.org/officeDocument/2006/relationships/image" Target="../media/image23.jpg"/><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9" Type="http://schemas.openxmlformats.org/officeDocument/2006/relationships/slideLayout" Target="../slideLayouts/slideLayout8.xml"/><Relationship Id="rId5" Type="http://schemas.openxmlformats.org/officeDocument/2006/relationships/slideLayout" Target="../slideLayouts/slideLayout4.xml"/><Relationship Id="rId6" Type="http://schemas.openxmlformats.org/officeDocument/2006/relationships/slideLayout" Target="../slideLayouts/slideLayout5.xml"/><Relationship Id="rId7" Type="http://schemas.openxmlformats.org/officeDocument/2006/relationships/slideLayout" Target="../slideLayouts/slideLayout6.xml"/><Relationship Id="rId8" Type="http://schemas.openxmlformats.org/officeDocument/2006/relationships/slideLayout" Target="../slideLayouts/slideLayout7.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1">
            <a:alphaModFix/>
          </a:blip>
          <a:stretch>
            <a:fillRect/>
          </a:stretch>
        </a:blipFill>
      </p:bgPr>
    </p:bg>
    <p:spTree>
      <p:nvGrpSpPr>
        <p:cNvPr id="5" name="Shape 5"/>
        <p:cNvGrpSpPr/>
        <p:nvPr/>
      </p:nvGrpSpPr>
      <p:grpSpPr>
        <a:xfrm>
          <a:off x="0" y="0"/>
          <a:ext cx="0" cy="0"/>
          <a:chOff x="0" y="0"/>
          <a:chExt cx="0" cy="0"/>
        </a:xfrm>
      </p:grpSpPr>
      <p:sp>
        <p:nvSpPr>
          <p:cNvPr id="6" name="Google Shape;6;p40"/>
          <p:cNvSpPr txBox="1"/>
          <p:nvPr>
            <p:ph type="title"/>
          </p:nvPr>
        </p:nvSpPr>
        <p:spPr>
          <a:xfrm>
            <a:off x="838200" y="573577"/>
            <a:ext cx="10515600" cy="1180407"/>
          </a:xfrm>
          <a:prstGeom prst="rect">
            <a:avLst/>
          </a:prstGeom>
          <a:noFill/>
          <a:ln>
            <a:noFill/>
          </a:ln>
        </p:spPr>
        <p:txBody>
          <a:bodyPr anchorCtr="0" anchor="ctr" bIns="45700" lIns="91425" spcFirstLastPara="1" rIns="91425" wrap="square" tIns="45700">
            <a:normAutofit/>
          </a:bodyPr>
          <a:lstStyle>
            <a:lvl1pPr lvl="0" marR="0" rtl="0" algn="l">
              <a:lnSpc>
                <a:spcPct val="90000"/>
              </a:lnSpc>
              <a:spcBef>
                <a:spcPts val="0"/>
              </a:spcBef>
              <a:spcAft>
                <a:spcPts val="0"/>
              </a:spcAft>
              <a:buClr>
                <a:schemeClr val="dk1"/>
              </a:buClr>
              <a:buSzPts val="4400"/>
              <a:buFont typeface="Calibri"/>
              <a:buNone/>
              <a:defRPr b="0" i="0" sz="44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7" name="Google Shape;7;p40"/>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lvl1pPr indent="-406400" lvl="0" marL="45720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1pPr>
            <a:lvl2pPr indent="-381000" lvl="1" marL="914400"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indent="-355600" lvl="2" marL="13716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indent="-342900" lvl="3" marL="1828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indent="-342900" lvl="4" marL="22860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8" name="Google Shape;8;p40"/>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rgbClr val="888888"/>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9" name="Google Shape;9;p40"/>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marR="0" rtl="0" algn="ctr">
              <a:lnSpc>
                <a:spcPct val="100000"/>
              </a:lnSpc>
              <a:spcBef>
                <a:spcPts val="0"/>
              </a:spcBef>
              <a:spcAft>
                <a:spcPts val="0"/>
              </a:spcAft>
              <a:buClr>
                <a:srgbClr val="000000"/>
              </a:buClr>
              <a:buSzPts val="1400"/>
              <a:buFont typeface="Arial"/>
              <a:buNone/>
              <a:defRPr b="0" i="0" sz="1200" u="none" cap="none" strike="noStrike">
                <a:solidFill>
                  <a:srgbClr val="888888"/>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10" name="Google Shape;10;p40"/>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xml"/><Relationship Id="rId3" Type="http://schemas.openxmlformats.org/officeDocument/2006/relationships/image" Target="../media/image24.jp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0.xml"/><Relationship Id="rId3" Type="http://schemas.openxmlformats.org/officeDocument/2006/relationships/hyperlink" Target="https://earthly.org/en-US/how-many-species-are-extinct-due-to-climate-change" TargetMode="External"/><Relationship Id="rId4" Type="http://schemas.openxmlformats.org/officeDocument/2006/relationships/image" Target="../media/image11.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1.xml"/><Relationship Id="rId3" Type="http://schemas.openxmlformats.org/officeDocument/2006/relationships/hyperlink" Target="https://www2.deloitte.com/us/en/insights/topics/strategy/impact-and-opportunities-of-climate-change-on-business.html" TargetMode="External"/><Relationship Id="rId4" Type="http://schemas.openxmlformats.org/officeDocument/2006/relationships/image" Target="../media/image12.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2.xml"/><Relationship Id="rId3" Type="http://schemas.openxmlformats.org/officeDocument/2006/relationships/image" Target="../media/image10.png"/><Relationship Id="rId4" Type="http://schemas.openxmlformats.org/officeDocument/2006/relationships/hyperlink" Target="https://www.europarl.europa.eu/RegData/etudes/etudes/join/2007/393511/IPOL-ENVI_ET(2007)393511_EN.pdf" TargetMode="Externa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4.xml"/><Relationship Id="rId3" Type="http://schemas.openxmlformats.org/officeDocument/2006/relationships/hyperlink" Target="https://www.ipcc.ch/site/assets/uploads/2018/03/ar4_wg2_full_report.pdf" TargetMode="External"/><Relationship Id="rId4" Type="http://schemas.openxmlformats.org/officeDocument/2006/relationships/image" Target="../media/image9.jp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5.xml"/><Relationship Id="rId3" Type="http://schemas.openxmlformats.org/officeDocument/2006/relationships/slide" Target="/ppt/slides/slide20.xml"/><Relationship Id="rId4" Type="http://schemas.openxmlformats.org/officeDocument/2006/relationships/hyperlink" Target="https://climate.nasa.gov/solutions/adaptation-mitigation/" TargetMode="External"/><Relationship Id="rId5" Type="http://schemas.openxmlformats.org/officeDocument/2006/relationships/hyperlink" Target="https://ec.europa.eu/clima/eu-action/adaptation-climate-change_en" TargetMode="Externa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6.xml"/><Relationship Id="rId3" Type="http://schemas.openxmlformats.org/officeDocument/2006/relationships/image" Target="../media/image7.jpg"/><Relationship Id="rId4" Type="http://schemas.openxmlformats.org/officeDocument/2006/relationships/image" Target="../media/image1.jpg"/><Relationship Id="rId5" Type="http://schemas.openxmlformats.org/officeDocument/2006/relationships/image" Target="../media/image6.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8.xml"/><Relationship Id="rId3" Type="http://schemas.openxmlformats.org/officeDocument/2006/relationships/hyperlink" Target="https://climate-adapt.eea.europa.eu/metadata/adaptation-options/establishment-of-early-warning-systems" TargetMode="External"/><Relationship Id="rId4" Type="http://schemas.openxmlformats.org/officeDocument/2006/relationships/hyperlink" Target="https://www.oecd.org/environment/cc/policy-perspectives-climate-resilient-infrastructure.pdf" TargetMode="External"/><Relationship Id="rId5" Type="http://schemas.openxmlformats.org/officeDocument/2006/relationships/hyperlink" Target="https://www.worldbank.org/en/news/feature/2021/07/26/mangrove-conservation-and-restoration-protecting-indonesia-climate-guardians" TargetMode="Externa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9.xml"/><Relationship Id="rId3" Type="http://schemas.openxmlformats.org/officeDocument/2006/relationships/hyperlink" Target="http://www.moa.gov.cy/moa/environment/environmentnew.nsf/All/5932A0A0421E41CDC22583770034AE72?OpenDocument"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0.xml"/><Relationship Id="rId3" Type="http://schemas.openxmlformats.org/officeDocument/2006/relationships/hyperlink" Target="https://ec.europa.eu/jrc/en/research-topic/climate-change-mitigation" TargetMode="External"/><Relationship Id="rId4" Type="http://schemas.openxmlformats.org/officeDocument/2006/relationships/image" Target="../media/image13.jpg"/><Relationship Id="rId5" Type="http://schemas.openxmlformats.org/officeDocument/2006/relationships/image" Target="../media/image3.jp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1.xml"/><Relationship Id="rId3" Type="http://schemas.openxmlformats.org/officeDocument/2006/relationships/hyperlink" Target="https://ec.europa.eu/jrc/en/research-topic/climate-change-mitigation" TargetMode="External"/><Relationship Id="rId4" Type="http://schemas.openxmlformats.org/officeDocument/2006/relationships/image" Target="../media/image14.png"/><Relationship Id="rId5" Type="http://schemas.openxmlformats.org/officeDocument/2006/relationships/image" Target="../media/image19.png"/></Relationships>
</file>

<file path=ppt/slides/_rels/slide22.xml.rels><?xml version="1.0" encoding="UTF-8" standalone="yes"?><Relationships xmlns="http://schemas.openxmlformats.org/package/2006/relationships"><Relationship Id="rId11" Type="http://schemas.openxmlformats.org/officeDocument/2006/relationships/hyperlink" Target="https://climate-adapt.eea.europa.eu/about" TargetMode="External"/><Relationship Id="rId10" Type="http://schemas.openxmlformats.org/officeDocument/2006/relationships/image" Target="../media/image20.jpg"/><Relationship Id="rId1" Type="http://schemas.openxmlformats.org/officeDocument/2006/relationships/slideLayout" Target="../slideLayouts/slideLayout3.xml"/><Relationship Id="rId2" Type="http://schemas.openxmlformats.org/officeDocument/2006/relationships/notesSlide" Target="../notesSlides/notesSlide22.xml"/><Relationship Id="rId3" Type="http://schemas.openxmlformats.org/officeDocument/2006/relationships/hyperlink" Target="https://ec.europa.eu/clima/eu-action/adaptation-climate-change_en" TargetMode="External"/><Relationship Id="rId4" Type="http://schemas.openxmlformats.org/officeDocument/2006/relationships/hyperlink" Target="https://ec.europa.eu/info/strategy/priorities-2019-2024/european-green-deal_en" TargetMode="External"/><Relationship Id="rId9" Type="http://schemas.openxmlformats.org/officeDocument/2006/relationships/image" Target="../media/image18.png"/><Relationship Id="rId5" Type="http://schemas.openxmlformats.org/officeDocument/2006/relationships/hyperlink" Target="https://ec.europa.eu/clima/eu-action/adaptation-climate-change/eu-adaptation-strategy_en" TargetMode="External"/><Relationship Id="rId6" Type="http://schemas.openxmlformats.org/officeDocument/2006/relationships/hyperlink" Target="https://ec.europa.eu/clima/eu-action/adaptation-climate-change/eu-adaptation-strategy_en" TargetMode="External"/><Relationship Id="rId7" Type="http://schemas.openxmlformats.org/officeDocument/2006/relationships/hyperlink" Target="https://ec.europa.eu/clima/eu-action/adaptation-climate-change/eu-adaptation-strategy_en" TargetMode="External"/><Relationship Id="rId8" Type="http://schemas.openxmlformats.org/officeDocument/2006/relationships/hyperlink" Target="https://ec.europa.eu/clima/eu-action/adaptation-climate-change/eu-adaptation-strategy_en" TargetMode="Externa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3.xml"/><Relationship Id="rId3" Type="http://schemas.openxmlformats.org/officeDocument/2006/relationships/hyperlink" Target="https://www.consilium.europa.eu/en/press/press-releases/2021/06/28/council-adopts-european-climate-law/" TargetMode="External"/><Relationship Id="rId4" Type="http://schemas.openxmlformats.org/officeDocument/2006/relationships/hyperlink" Target="https://www.consilium.europa.eu/en/5-facts-eu-climate-neutrality/" TargetMode="External"/><Relationship Id="rId5" Type="http://schemas.openxmlformats.org/officeDocument/2006/relationships/image" Target="../media/image22.jp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4.xml"/><Relationship Id="rId3" Type="http://schemas.openxmlformats.org/officeDocument/2006/relationships/hyperlink" Target="https://www.climateambitionsummit2020.org/" TargetMode="External"/><Relationship Id="rId4" Type="http://schemas.openxmlformats.org/officeDocument/2006/relationships/hyperlink" Target="https://www.climateambitionsummit2020.org/" TargetMode="External"/><Relationship Id="rId5" Type="http://schemas.openxmlformats.org/officeDocument/2006/relationships/hyperlink" Target="https://unfccc.int/process-and-meetings/the-paris-agreement/the-paris-agreement" TargetMode="External"/><Relationship Id="rId6" Type="http://schemas.openxmlformats.org/officeDocument/2006/relationships/hyperlink" Target="https://ukcop26.org/" TargetMode="Externa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5.xml"/><Relationship Id="rId3" Type="http://schemas.openxmlformats.org/officeDocument/2006/relationships/hyperlink" Target="https://gca.org/about-us/the-global-commission-on-adaptation/" TargetMode="External"/><Relationship Id="rId4" Type="http://schemas.openxmlformats.org/officeDocument/2006/relationships/hyperlink" Target="https://files.wri.org/s3fs-public/uploads/GlobalCommission_Report_FINAL.pdf" TargetMode="Externa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6.xml"/><Relationship Id="rId3" Type="http://schemas.openxmlformats.org/officeDocument/2006/relationships/image" Target="../media/image21.jp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 Id="rId3" Type="http://schemas.openxmlformats.org/officeDocument/2006/relationships/hyperlink" Target="https://climate.nasa.gov/resources/global-warming-vs-climate-change/" TargetMode="External"/><Relationship Id="rId4" Type="http://schemas.openxmlformats.org/officeDocument/2006/relationships/image" Target="../media/image5.jpg"/><Relationship Id="rId5" Type="http://schemas.openxmlformats.org/officeDocument/2006/relationships/image" Target="../media/image15.jpg"/><Relationship Id="rId6" Type="http://schemas.openxmlformats.org/officeDocument/2006/relationships/image" Target="../media/image2.jp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xml"/><Relationship Id="rId3" Type="http://schemas.openxmlformats.org/officeDocument/2006/relationships/hyperlink" Target="https://www.nature.com/articles/nature19082" TargetMode="Externa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xml"/><Relationship Id="rId3" Type="http://schemas.openxmlformats.org/officeDocument/2006/relationships/hyperlink" Target="https://youmatter.world/en/greenhouse-effect-definition/" TargetMode="External"/><Relationship Id="rId4" Type="http://schemas.openxmlformats.org/officeDocument/2006/relationships/image" Target="../media/image16.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xml"/><Relationship Id="rId3" Type="http://schemas.openxmlformats.org/officeDocument/2006/relationships/image" Target="../media/image17.png"/><Relationship Id="rId4" Type="http://schemas.openxmlformats.org/officeDocument/2006/relationships/hyperlink" Target="https://data.giss.nasa.gov/gistemp/" TargetMode="External"/></Relationships>
</file>

<file path=ppt/slides/_rels/slide8.xml.rels><?xml version="1.0" encoding="UTF-8" standalone="yes"?><Relationships xmlns="http://schemas.openxmlformats.org/package/2006/relationships"><Relationship Id="rId11" Type="http://schemas.openxmlformats.org/officeDocument/2006/relationships/hyperlink" Target="https://www.iucn.org/resources/issues-briefs/ocean-acidification" TargetMode="External"/><Relationship Id="rId10" Type="http://schemas.openxmlformats.org/officeDocument/2006/relationships/hyperlink" Target="https://www.carbonbrief.org/mapped-how-climate-change-affects-extreme-weather-around-the-world" TargetMode="External"/><Relationship Id="rId13" Type="http://schemas.openxmlformats.org/officeDocument/2006/relationships/hyperlink" Target="https://www.climate.gov/news-features/featured-images/which-mountain-snowpacks-are-most-vulnerable-global-warming" TargetMode="External"/><Relationship Id="rId12" Type="http://schemas.openxmlformats.org/officeDocument/2006/relationships/hyperlink" Target="https://www.nationalgeographic.com/environment/article/big-thaw" TargetMode="External"/><Relationship Id="rId1" Type="http://schemas.openxmlformats.org/officeDocument/2006/relationships/slideLayout" Target="../slideLayouts/slideLayout4.xml"/><Relationship Id="rId2" Type="http://schemas.openxmlformats.org/officeDocument/2006/relationships/notesSlide" Target="../notesSlides/notesSlide8.xml"/><Relationship Id="rId3" Type="http://schemas.openxmlformats.org/officeDocument/2006/relationships/hyperlink" Target="https://earthobservatory.nasa.gov/world-of-change/global-temperatures" TargetMode="External"/><Relationship Id="rId4" Type="http://schemas.openxmlformats.org/officeDocument/2006/relationships/hyperlink" Target="https://gpm.nasa.gov/resources/faq/how-does-climate-change-affect-precipitation" TargetMode="External"/><Relationship Id="rId9" Type="http://schemas.openxmlformats.org/officeDocument/2006/relationships/hyperlink" Target="https://www.climate.gov/news-features/understanding-climate/climate-change-global-sea-level" TargetMode="External"/><Relationship Id="rId15" Type="http://schemas.openxmlformats.org/officeDocument/2006/relationships/hyperlink" Target="https://www.iucn.org/theme/marine-and-polar/our-work/climate-change-and-oceans/ocean-deoxygenation" TargetMode="External"/><Relationship Id="rId14" Type="http://schemas.openxmlformats.org/officeDocument/2006/relationships/hyperlink" Target="https://www.thearcticinstitute.org/permafrost-thaw-warming-world-arctic-institute-permafrost-series-fall-winter-2020/" TargetMode="External"/><Relationship Id="rId5" Type="http://schemas.openxmlformats.org/officeDocument/2006/relationships/hyperlink" Target="https://www.c2es.org/content/drought-and-climate-change/" TargetMode="External"/><Relationship Id="rId6" Type="http://schemas.openxmlformats.org/officeDocument/2006/relationships/hyperlink" Target="https://archive.epa.gov/climatechange/kids/impacts/signs/sea-ice.html" TargetMode="External"/><Relationship Id="rId7" Type="http://schemas.openxmlformats.org/officeDocument/2006/relationships/image" Target="../media/image8.png"/><Relationship Id="rId8" Type="http://schemas.openxmlformats.org/officeDocument/2006/relationships/hyperlink" Target="https://www.climate.gov/news-features/understanding-climate/climate-change-ocean-heat-content" TargetMode="Externa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9.xml"/><Relationship Id="rId3" Type="http://schemas.openxmlformats.org/officeDocument/2006/relationships/hyperlink" Target="https://www.ipcc.ch/" TargetMode="External"/><Relationship Id="rId4" Type="http://schemas.openxmlformats.org/officeDocument/2006/relationships/image" Target="../media/image4.jp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83" name="Shape 83"/>
        <p:cNvGrpSpPr/>
        <p:nvPr/>
      </p:nvGrpSpPr>
      <p:grpSpPr>
        <a:xfrm>
          <a:off x="0" y="0"/>
          <a:ext cx="0" cy="0"/>
          <a:chOff x="0" y="0"/>
          <a:chExt cx="0" cy="0"/>
        </a:xfrm>
      </p:grpSpPr>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1" name="Shape 171"/>
        <p:cNvGrpSpPr/>
        <p:nvPr/>
      </p:nvGrpSpPr>
      <p:grpSpPr>
        <a:xfrm>
          <a:off x="0" y="0"/>
          <a:ext cx="0" cy="0"/>
          <a:chOff x="0" y="0"/>
          <a:chExt cx="0" cy="0"/>
        </a:xfrm>
      </p:grpSpPr>
      <p:sp>
        <p:nvSpPr>
          <p:cNvPr id="172" name="Google Shape;172;p13"/>
          <p:cNvSpPr txBox="1"/>
          <p:nvPr>
            <p:ph type="title"/>
          </p:nvPr>
        </p:nvSpPr>
        <p:spPr>
          <a:xfrm>
            <a:off x="219075" y="271204"/>
            <a:ext cx="10515600" cy="938472"/>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2800"/>
              <a:buFont typeface="Calibri"/>
              <a:buNone/>
            </a:pPr>
            <a:r>
              <a:rPr b="1" lang="en-US" sz="2800" u="sng"/>
              <a:t>Climate change consequences</a:t>
            </a:r>
            <a:endParaRPr/>
          </a:p>
        </p:txBody>
      </p:sp>
      <p:sp>
        <p:nvSpPr>
          <p:cNvPr id="173" name="Google Shape;173;p13"/>
          <p:cNvSpPr txBox="1"/>
          <p:nvPr>
            <p:ph idx="1" type="body"/>
          </p:nvPr>
        </p:nvSpPr>
        <p:spPr>
          <a:xfrm>
            <a:off x="114300" y="1209676"/>
            <a:ext cx="5715000" cy="4495799"/>
          </a:xfrm>
          <a:prstGeom prst="rect">
            <a:avLst/>
          </a:prstGeom>
          <a:noFill/>
          <a:ln>
            <a:noFill/>
          </a:ln>
        </p:spPr>
        <p:txBody>
          <a:bodyPr anchorCtr="0" anchor="t" bIns="45700" lIns="91425" spcFirstLastPara="1" rIns="91425" wrap="square" tIns="45700">
            <a:normAutofit fontScale="40000" lnSpcReduction="20000"/>
          </a:bodyPr>
          <a:lstStyle/>
          <a:p>
            <a:pPr indent="-200025" lvl="0" marL="228600" rtl="0" algn="l">
              <a:lnSpc>
                <a:spcPct val="90000"/>
              </a:lnSpc>
              <a:spcBef>
                <a:spcPts val="0"/>
              </a:spcBef>
              <a:spcAft>
                <a:spcPts val="0"/>
              </a:spcAft>
              <a:buClr>
                <a:srgbClr val="FF0000"/>
              </a:buClr>
              <a:buSzPct val="100000"/>
              <a:buChar char="•"/>
            </a:pPr>
            <a:r>
              <a:rPr lang="en-US" sz="6000">
                <a:solidFill>
                  <a:srgbClr val="FF0000"/>
                </a:solidFill>
              </a:rPr>
              <a:t>Ecosystem degradation </a:t>
            </a:r>
            <a:r>
              <a:rPr lang="en-US" sz="6000"/>
              <a:t>(flora and fauna) </a:t>
            </a:r>
            <a:endParaRPr/>
          </a:p>
          <a:p>
            <a:pPr indent="0" lvl="0" marL="0" rtl="0" algn="l">
              <a:lnSpc>
                <a:spcPct val="90000"/>
              </a:lnSpc>
              <a:spcBef>
                <a:spcPts val="1000"/>
              </a:spcBef>
              <a:spcAft>
                <a:spcPts val="0"/>
              </a:spcAft>
              <a:buClr>
                <a:schemeClr val="dk1"/>
              </a:buClr>
              <a:buSzPct val="100000"/>
              <a:buNone/>
            </a:pPr>
            <a:r>
              <a:t/>
            </a:r>
            <a:endParaRPr sz="6000"/>
          </a:p>
          <a:p>
            <a:pPr indent="-200025" lvl="0" marL="228600" rtl="0" algn="l">
              <a:lnSpc>
                <a:spcPct val="90000"/>
              </a:lnSpc>
              <a:spcBef>
                <a:spcPts val="1000"/>
              </a:spcBef>
              <a:spcAft>
                <a:spcPts val="0"/>
              </a:spcAft>
              <a:buClr>
                <a:srgbClr val="FF0000"/>
              </a:buClr>
              <a:buSzPct val="100000"/>
              <a:buChar char="•"/>
            </a:pPr>
            <a:r>
              <a:rPr lang="en-US" sz="6000" u="sng">
                <a:solidFill>
                  <a:schemeClr val="hlink"/>
                </a:solidFill>
                <a:hlinkClick r:id="rId3"/>
              </a:rPr>
              <a:t>Species extinction</a:t>
            </a:r>
            <a:endParaRPr sz="6000"/>
          </a:p>
          <a:p>
            <a:pPr indent="0" lvl="0" marL="0" rtl="0" algn="l">
              <a:lnSpc>
                <a:spcPct val="90000"/>
              </a:lnSpc>
              <a:spcBef>
                <a:spcPts val="1000"/>
              </a:spcBef>
              <a:spcAft>
                <a:spcPts val="0"/>
              </a:spcAft>
              <a:buClr>
                <a:schemeClr val="dk1"/>
              </a:buClr>
              <a:buSzPct val="100000"/>
              <a:buNone/>
            </a:pPr>
            <a:r>
              <a:t/>
            </a:r>
            <a:endParaRPr sz="6000"/>
          </a:p>
          <a:p>
            <a:pPr indent="-200025" lvl="0" marL="228600" rtl="0" algn="l">
              <a:lnSpc>
                <a:spcPct val="90000"/>
              </a:lnSpc>
              <a:spcBef>
                <a:spcPts val="1000"/>
              </a:spcBef>
              <a:spcAft>
                <a:spcPts val="0"/>
              </a:spcAft>
              <a:buClr>
                <a:schemeClr val="dk1"/>
              </a:buClr>
              <a:buSzPct val="100000"/>
              <a:buChar char="•"/>
            </a:pPr>
            <a:r>
              <a:rPr lang="en-US" sz="6000"/>
              <a:t>Intensive and aggressive </a:t>
            </a:r>
            <a:r>
              <a:rPr lang="en-US" sz="6000">
                <a:solidFill>
                  <a:srgbClr val="FF0000"/>
                </a:solidFill>
              </a:rPr>
              <a:t>weather patterns </a:t>
            </a:r>
            <a:r>
              <a:rPr lang="en-US" sz="6000"/>
              <a:t>with more energy</a:t>
            </a:r>
            <a:endParaRPr/>
          </a:p>
          <a:p>
            <a:pPr indent="0" lvl="0" marL="0" rtl="0" algn="l">
              <a:lnSpc>
                <a:spcPct val="90000"/>
              </a:lnSpc>
              <a:spcBef>
                <a:spcPts val="1000"/>
              </a:spcBef>
              <a:spcAft>
                <a:spcPts val="0"/>
              </a:spcAft>
              <a:buClr>
                <a:schemeClr val="dk1"/>
              </a:buClr>
              <a:buSzPct val="100000"/>
              <a:buNone/>
            </a:pPr>
            <a:r>
              <a:t/>
            </a:r>
            <a:endParaRPr sz="6000"/>
          </a:p>
          <a:p>
            <a:pPr indent="-200025" lvl="0" marL="228600" rtl="0" algn="l">
              <a:lnSpc>
                <a:spcPct val="90000"/>
              </a:lnSpc>
              <a:spcBef>
                <a:spcPts val="1000"/>
              </a:spcBef>
              <a:spcAft>
                <a:spcPts val="0"/>
              </a:spcAft>
              <a:buClr>
                <a:schemeClr val="dk1"/>
              </a:buClr>
              <a:buSzPct val="100000"/>
              <a:buChar char="•"/>
            </a:pPr>
            <a:r>
              <a:rPr lang="en-US" sz="6000"/>
              <a:t>Rise in </a:t>
            </a:r>
            <a:r>
              <a:rPr lang="en-US" sz="6000">
                <a:solidFill>
                  <a:srgbClr val="FF0000"/>
                </a:solidFill>
              </a:rPr>
              <a:t>ocean levels and coastal erosion rates</a:t>
            </a:r>
            <a:endParaRPr sz="6000"/>
          </a:p>
          <a:p>
            <a:pPr indent="0" lvl="0" marL="0" rtl="0" algn="l">
              <a:lnSpc>
                <a:spcPct val="90000"/>
              </a:lnSpc>
              <a:spcBef>
                <a:spcPts val="1000"/>
              </a:spcBef>
              <a:spcAft>
                <a:spcPts val="0"/>
              </a:spcAft>
              <a:buClr>
                <a:schemeClr val="dk1"/>
              </a:buClr>
              <a:buSzPct val="100000"/>
              <a:buNone/>
            </a:pPr>
            <a:r>
              <a:t/>
            </a:r>
            <a:endParaRPr sz="6000"/>
          </a:p>
          <a:p>
            <a:pPr indent="-200025" lvl="0" marL="228600" rtl="0" algn="l">
              <a:lnSpc>
                <a:spcPct val="90000"/>
              </a:lnSpc>
              <a:spcBef>
                <a:spcPts val="1000"/>
              </a:spcBef>
              <a:spcAft>
                <a:spcPts val="0"/>
              </a:spcAft>
              <a:buClr>
                <a:srgbClr val="FF0000"/>
              </a:buClr>
              <a:buSzPct val="100000"/>
              <a:buChar char="•"/>
            </a:pPr>
            <a:r>
              <a:rPr lang="en-US" sz="6000">
                <a:solidFill>
                  <a:srgbClr val="FF0000"/>
                </a:solidFill>
              </a:rPr>
              <a:t>Under</a:t>
            </a:r>
            <a:r>
              <a:rPr lang="en-US" sz="6000"/>
              <a:t> </a:t>
            </a:r>
            <a:r>
              <a:rPr lang="en-US" sz="6000">
                <a:solidFill>
                  <a:srgbClr val="FF0000"/>
                </a:solidFill>
              </a:rPr>
              <a:t>threat</a:t>
            </a:r>
            <a:r>
              <a:rPr lang="en-US" sz="6000"/>
              <a:t>: Forest areas (eg. rainforests), coral reefs, and biodiversity (e.g. corals, insects, mammals), etc.</a:t>
            </a:r>
            <a:endParaRPr/>
          </a:p>
          <a:p>
            <a:pPr indent="0" lvl="0" marL="0" rtl="0" algn="l">
              <a:lnSpc>
                <a:spcPct val="90000"/>
              </a:lnSpc>
              <a:spcBef>
                <a:spcPts val="1000"/>
              </a:spcBef>
              <a:spcAft>
                <a:spcPts val="0"/>
              </a:spcAft>
              <a:buClr>
                <a:schemeClr val="dk1"/>
              </a:buClr>
              <a:buSzPct val="100000"/>
              <a:buNone/>
            </a:pPr>
            <a:r>
              <a:t/>
            </a:r>
            <a:endParaRPr/>
          </a:p>
        </p:txBody>
      </p:sp>
      <p:sp>
        <p:nvSpPr>
          <p:cNvPr id="174" name="Google Shape;174;p13"/>
          <p:cNvSpPr/>
          <p:nvPr/>
        </p:nvSpPr>
        <p:spPr>
          <a:xfrm>
            <a:off x="390525" y="5711070"/>
            <a:ext cx="4147033" cy="276999"/>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200"/>
              <a:buFont typeface="Arial"/>
              <a:buNone/>
            </a:pPr>
            <a:r>
              <a:rPr b="0" i="0" lang="en-US" sz="1200" u="none" cap="none" strike="noStrike">
                <a:solidFill>
                  <a:srgbClr val="A5A5A5"/>
                </a:solidFill>
                <a:latin typeface="Calibri"/>
                <a:ea typeface="Calibri"/>
                <a:cs typeface="Calibri"/>
                <a:sym typeface="Calibri"/>
              </a:rPr>
              <a:t>(Source: https://ec.europa.eu/clima/change/consequences_en)</a:t>
            </a:r>
            <a:endParaRPr b="0" i="0" sz="1400" u="none" cap="none" strike="noStrike">
              <a:solidFill>
                <a:srgbClr val="000000"/>
              </a:solidFill>
              <a:latin typeface="Arial"/>
              <a:ea typeface="Arial"/>
              <a:cs typeface="Arial"/>
              <a:sym typeface="Arial"/>
            </a:endParaRPr>
          </a:p>
        </p:txBody>
      </p:sp>
      <p:pic>
        <p:nvPicPr>
          <p:cNvPr id="175" name="Google Shape;175;p13"/>
          <p:cNvPicPr preferRelativeResize="0"/>
          <p:nvPr>
            <p:ph idx="2" type="body"/>
          </p:nvPr>
        </p:nvPicPr>
        <p:blipFill rotWithShape="1">
          <a:blip r:embed="rId4">
            <a:alphaModFix/>
          </a:blip>
          <a:srcRect b="0" l="0" r="0" t="0"/>
          <a:stretch/>
        </p:blipFill>
        <p:spPr>
          <a:xfrm>
            <a:off x="7150327" y="597257"/>
            <a:ext cx="4047619" cy="4047619"/>
          </a:xfrm>
          <a:prstGeom prst="rect">
            <a:avLst/>
          </a:prstGeom>
          <a:noFill/>
          <a:ln>
            <a:noFill/>
          </a:ln>
        </p:spPr>
      </p:pic>
      <p:sp>
        <p:nvSpPr>
          <p:cNvPr id="176" name="Google Shape;176;p13"/>
          <p:cNvSpPr txBox="1"/>
          <p:nvPr/>
        </p:nvSpPr>
        <p:spPr>
          <a:xfrm>
            <a:off x="6745745" y="4707598"/>
            <a:ext cx="4856781" cy="2178395"/>
          </a:xfrm>
          <a:prstGeom prst="rect">
            <a:avLst/>
          </a:prstGeom>
          <a:noFill/>
          <a:ln>
            <a:noFill/>
          </a:ln>
        </p:spPr>
        <p:txBody>
          <a:bodyPr anchorCtr="0" anchor="t" bIns="45700" lIns="91425" spcFirstLastPara="1" rIns="91425" wrap="square" tIns="45700">
            <a:normAutofit/>
          </a:bodyPr>
          <a:lstStyle/>
          <a:p>
            <a:pPr indent="0" lvl="0" marL="0" marR="0" rtl="0" algn="just">
              <a:lnSpc>
                <a:spcPct val="90000"/>
              </a:lnSpc>
              <a:spcBef>
                <a:spcPts val="0"/>
              </a:spcBef>
              <a:spcAft>
                <a:spcPts val="0"/>
              </a:spcAft>
              <a:buClr>
                <a:schemeClr val="dk1"/>
              </a:buClr>
              <a:buSzPts val="2200"/>
              <a:buFont typeface="Arial"/>
              <a:buNone/>
            </a:pPr>
            <a:r>
              <a:rPr b="0" i="0" lang="en-US" sz="2200" u="sng" cap="none" strike="noStrike">
                <a:solidFill>
                  <a:schemeClr val="dk1"/>
                </a:solidFill>
                <a:latin typeface="Calibri"/>
                <a:ea typeface="Calibri"/>
                <a:cs typeface="Calibri"/>
                <a:sym typeface="Calibri"/>
              </a:rPr>
              <a:t>Figure 5: </a:t>
            </a:r>
            <a:r>
              <a:rPr b="0" i="0" lang="en-US" sz="2200" u="none" cap="none" strike="noStrike">
                <a:solidFill>
                  <a:schemeClr val="dk1"/>
                </a:solidFill>
                <a:latin typeface="Calibri"/>
                <a:ea typeface="Calibri"/>
                <a:cs typeface="Calibri"/>
                <a:sym typeface="Calibri"/>
              </a:rPr>
              <a:t>Climate risks, extreme events and related impacts</a:t>
            </a:r>
            <a:endParaRPr b="0" i="0" sz="1400" u="none" cap="none" strike="noStrike">
              <a:solidFill>
                <a:srgbClr val="000000"/>
              </a:solidFill>
              <a:latin typeface="Arial"/>
              <a:ea typeface="Arial"/>
              <a:cs typeface="Arial"/>
              <a:sym typeface="Arial"/>
            </a:endParaRPr>
          </a:p>
          <a:p>
            <a:pPr indent="0" lvl="0" marL="0" marR="0" rtl="0" algn="just">
              <a:lnSpc>
                <a:spcPct val="90000"/>
              </a:lnSpc>
              <a:spcBef>
                <a:spcPts val="1000"/>
              </a:spcBef>
              <a:spcAft>
                <a:spcPts val="0"/>
              </a:spcAft>
              <a:buClr>
                <a:srgbClr val="7F7F7F"/>
              </a:buClr>
              <a:buSzPts val="1400"/>
              <a:buFont typeface="Arial"/>
              <a:buNone/>
            </a:pPr>
            <a:r>
              <a:rPr b="0" i="0" lang="en-US" sz="1400" u="none" cap="none" strike="noStrike">
                <a:solidFill>
                  <a:srgbClr val="7F7F7F"/>
                </a:solidFill>
                <a:latin typeface="Calibri"/>
                <a:ea typeface="Calibri"/>
                <a:cs typeface="Calibri"/>
                <a:sym typeface="Calibri"/>
              </a:rPr>
              <a:t>(Source: https://public.wmo.int/en/media/press-release/state-of-climate-2018-shows-accelerating-climate-change-impacts)</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0" name="Shape 180"/>
        <p:cNvGrpSpPr/>
        <p:nvPr/>
      </p:nvGrpSpPr>
      <p:grpSpPr>
        <a:xfrm>
          <a:off x="0" y="0"/>
          <a:ext cx="0" cy="0"/>
          <a:chOff x="0" y="0"/>
          <a:chExt cx="0" cy="0"/>
        </a:xfrm>
      </p:grpSpPr>
      <p:sp>
        <p:nvSpPr>
          <p:cNvPr id="181" name="Google Shape;181;p14"/>
          <p:cNvSpPr txBox="1"/>
          <p:nvPr>
            <p:ph idx="1" type="body"/>
          </p:nvPr>
        </p:nvSpPr>
        <p:spPr>
          <a:xfrm>
            <a:off x="85725" y="711200"/>
            <a:ext cx="5743575" cy="5270500"/>
          </a:xfrm>
          <a:prstGeom prst="rect">
            <a:avLst/>
          </a:prstGeom>
          <a:noFill/>
          <a:ln>
            <a:noFill/>
          </a:ln>
        </p:spPr>
        <p:txBody>
          <a:bodyPr anchorCtr="0" anchor="t" bIns="45700" lIns="91425" spcFirstLastPara="1" rIns="91425" wrap="square" tIns="45700">
            <a:normAutofit/>
          </a:bodyPr>
          <a:lstStyle/>
          <a:p>
            <a:pPr indent="-228600" lvl="0" marL="228600" rtl="0" algn="l">
              <a:lnSpc>
                <a:spcPct val="90000"/>
              </a:lnSpc>
              <a:spcBef>
                <a:spcPts val="0"/>
              </a:spcBef>
              <a:spcAft>
                <a:spcPts val="0"/>
              </a:spcAft>
              <a:buClr>
                <a:schemeClr val="dk1"/>
              </a:buClr>
              <a:buSzPts val="2400"/>
              <a:buChar char="•"/>
            </a:pPr>
            <a:r>
              <a:rPr lang="en-US" sz="2400"/>
              <a:t>Climate change and extreme weather events (such as hurricanes, floods and fires) have a </a:t>
            </a:r>
            <a:r>
              <a:rPr b="1" lang="en-US" sz="2400">
                <a:solidFill>
                  <a:srgbClr val="FF0000"/>
                </a:solidFill>
              </a:rPr>
              <a:t>direct impact </a:t>
            </a:r>
            <a:r>
              <a:rPr lang="en-US" sz="2400"/>
              <a:t>on 70% of all economic sectors worldwide </a:t>
            </a:r>
            <a:r>
              <a:rPr lang="en-US" sz="1600">
                <a:solidFill>
                  <a:srgbClr val="A5A5A5"/>
                </a:solidFill>
              </a:rPr>
              <a:t>(Smerdon J., 2018).</a:t>
            </a:r>
            <a:endParaRPr sz="1600">
              <a:solidFill>
                <a:srgbClr val="A5A5A5"/>
              </a:solidFill>
            </a:endParaRPr>
          </a:p>
          <a:p>
            <a:pPr indent="-228600" lvl="0" marL="228600" rtl="0" algn="l">
              <a:lnSpc>
                <a:spcPct val="90000"/>
              </a:lnSpc>
              <a:spcBef>
                <a:spcPts val="1000"/>
              </a:spcBef>
              <a:spcAft>
                <a:spcPts val="0"/>
              </a:spcAft>
              <a:buClr>
                <a:schemeClr val="dk1"/>
              </a:buClr>
              <a:buSzPts val="2400"/>
              <a:buChar char="•"/>
            </a:pPr>
            <a:r>
              <a:rPr lang="en-US" sz="2400"/>
              <a:t>According to an </a:t>
            </a:r>
            <a:r>
              <a:rPr lang="en-US" sz="2400" u="sng">
                <a:solidFill>
                  <a:srgbClr val="00B0F0"/>
                </a:solidFill>
                <a:hlinkClick r:id="rId3">
                  <a:extLst>
                    <a:ext uri="{A12FA001-AC4F-418D-AE19-62706E023703}">
                      <ahyp:hlinkClr val="tx"/>
                    </a:ext>
                  </a:extLst>
                </a:hlinkClick>
              </a:rPr>
              <a:t>article by Deloitte </a:t>
            </a:r>
            <a:r>
              <a:rPr lang="en-US" sz="2400"/>
              <a:t>“Central banks and other supervisory authorities are considering climate change as </a:t>
            </a:r>
            <a:r>
              <a:rPr lang="en-US" sz="2400">
                <a:solidFill>
                  <a:srgbClr val="FF0000"/>
                </a:solidFill>
              </a:rPr>
              <a:t>a risk to financial stability</a:t>
            </a:r>
            <a:r>
              <a:rPr lang="en-US" sz="2400"/>
              <a:t>” while “the climate change creates a series of new business risks, such as the operational impacts of extreme weather events, or supply shortages caused by water scarcity, changes in technologies, markets and regulation that can increase business costs or affect asset values”.  </a:t>
            </a:r>
            <a:endParaRPr/>
          </a:p>
        </p:txBody>
      </p:sp>
      <p:pic>
        <p:nvPicPr>
          <p:cNvPr id="182" name="Google Shape;182;p14"/>
          <p:cNvPicPr preferRelativeResize="0"/>
          <p:nvPr/>
        </p:nvPicPr>
        <p:blipFill rotWithShape="1">
          <a:blip r:embed="rId4">
            <a:alphaModFix/>
          </a:blip>
          <a:srcRect b="0" l="0" r="0" t="0"/>
          <a:stretch/>
        </p:blipFill>
        <p:spPr>
          <a:xfrm>
            <a:off x="7135513" y="1019175"/>
            <a:ext cx="3865642" cy="2743200"/>
          </a:xfrm>
          <a:prstGeom prst="rect">
            <a:avLst/>
          </a:prstGeom>
          <a:noFill/>
          <a:ln>
            <a:noFill/>
          </a:ln>
        </p:spPr>
      </p:pic>
      <p:sp>
        <p:nvSpPr>
          <p:cNvPr id="183" name="Google Shape;183;p14"/>
          <p:cNvSpPr txBox="1"/>
          <p:nvPr/>
        </p:nvSpPr>
        <p:spPr>
          <a:xfrm>
            <a:off x="5924550" y="3957638"/>
            <a:ext cx="6656686" cy="2178395"/>
          </a:xfrm>
          <a:prstGeom prst="rect">
            <a:avLst/>
          </a:prstGeom>
          <a:noFill/>
          <a:ln>
            <a:noFill/>
          </a:ln>
        </p:spPr>
        <p:txBody>
          <a:bodyPr anchorCtr="0" anchor="t" bIns="45700" lIns="91425" spcFirstLastPara="1" rIns="91425" wrap="square" tIns="45700">
            <a:normAutofit/>
          </a:bodyPr>
          <a:lstStyle/>
          <a:p>
            <a:pPr indent="0" lvl="0" marL="0" marR="0" rtl="0" algn="just">
              <a:lnSpc>
                <a:spcPct val="90000"/>
              </a:lnSpc>
              <a:spcBef>
                <a:spcPts val="0"/>
              </a:spcBef>
              <a:spcAft>
                <a:spcPts val="0"/>
              </a:spcAft>
              <a:buClr>
                <a:schemeClr val="dk1"/>
              </a:buClr>
              <a:buSzPts val="2200"/>
              <a:buFont typeface="Arial"/>
              <a:buNone/>
            </a:pPr>
            <a:r>
              <a:rPr b="0" i="0" lang="en-US" sz="2200" u="sng" cap="none" strike="noStrike">
                <a:solidFill>
                  <a:schemeClr val="dk1"/>
                </a:solidFill>
                <a:latin typeface="Calibri"/>
                <a:ea typeface="Calibri"/>
                <a:cs typeface="Calibri"/>
                <a:sym typeface="Calibri"/>
              </a:rPr>
              <a:t>Figure 6: </a:t>
            </a:r>
            <a:r>
              <a:rPr b="0" i="0" lang="en-US" sz="2200" u="none" cap="none" strike="noStrike">
                <a:solidFill>
                  <a:schemeClr val="dk1"/>
                </a:solidFill>
                <a:latin typeface="Calibri"/>
                <a:ea typeface="Calibri"/>
                <a:cs typeface="Calibri"/>
                <a:sym typeface="Calibri"/>
              </a:rPr>
              <a:t>Causes and Effects of Climate Change</a:t>
            </a:r>
            <a:endParaRPr b="0" i="0" sz="1400" u="none" cap="none" strike="noStrike">
              <a:solidFill>
                <a:srgbClr val="000000"/>
              </a:solidFill>
              <a:latin typeface="Arial"/>
              <a:ea typeface="Arial"/>
              <a:cs typeface="Arial"/>
              <a:sym typeface="Arial"/>
            </a:endParaRPr>
          </a:p>
          <a:p>
            <a:pPr indent="0" lvl="0" marL="0" marR="0" rtl="0" algn="just">
              <a:lnSpc>
                <a:spcPct val="90000"/>
              </a:lnSpc>
              <a:spcBef>
                <a:spcPts val="1000"/>
              </a:spcBef>
              <a:spcAft>
                <a:spcPts val="0"/>
              </a:spcAft>
              <a:buClr>
                <a:srgbClr val="A5A5A5"/>
              </a:buClr>
              <a:buSzPts val="1600"/>
              <a:buFont typeface="Arial"/>
              <a:buNone/>
            </a:pPr>
            <a:r>
              <a:rPr b="0" i="0" lang="en-US" sz="1600" u="none" cap="none" strike="noStrike">
                <a:solidFill>
                  <a:srgbClr val="A5A5A5"/>
                </a:solidFill>
                <a:latin typeface="Calibri"/>
                <a:ea typeface="Calibri"/>
                <a:cs typeface="Calibri"/>
                <a:sym typeface="Calibri"/>
              </a:rPr>
              <a:t>(Source: </a:t>
            </a:r>
            <a:r>
              <a:rPr b="0" i="0" lang="en-US" sz="1600" u="sng" cap="none" strike="noStrike">
                <a:solidFill>
                  <a:srgbClr val="A5A5A5"/>
                </a:solidFill>
                <a:latin typeface="Calibri"/>
                <a:ea typeface="Calibri"/>
                <a:cs typeface="Calibri"/>
                <a:sym typeface="Calibri"/>
              </a:rPr>
              <a:t>https://www.globalgiving.org/learn/cost-to-end-climate-change/</a:t>
            </a:r>
            <a:r>
              <a:rPr b="0" i="0" lang="en-US" sz="1600" u="none" cap="none" strike="noStrike">
                <a:solidFill>
                  <a:srgbClr val="A5A5A5"/>
                </a:solidFill>
                <a:latin typeface="Calibri"/>
                <a:ea typeface="Calibri"/>
                <a:cs typeface="Calibri"/>
                <a:sym typeface="Calibri"/>
              </a:rPr>
              <a:t>)</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7" name="Shape 187"/>
        <p:cNvGrpSpPr/>
        <p:nvPr/>
      </p:nvGrpSpPr>
      <p:grpSpPr>
        <a:xfrm>
          <a:off x="0" y="0"/>
          <a:ext cx="0" cy="0"/>
          <a:chOff x="0" y="0"/>
          <a:chExt cx="0" cy="0"/>
        </a:xfrm>
      </p:grpSpPr>
      <p:pic>
        <p:nvPicPr>
          <p:cNvPr id="188" name="Google Shape;188;p15"/>
          <p:cNvPicPr preferRelativeResize="0"/>
          <p:nvPr>
            <p:ph idx="1" type="body"/>
          </p:nvPr>
        </p:nvPicPr>
        <p:blipFill rotWithShape="1">
          <a:blip r:embed="rId3">
            <a:alphaModFix/>
          </a:blip>
          <a:srcRect b="0" l="0" r="0" t="0"/>
          <a:stretch/>
        </p:blipFill>
        <p:spPr>
          <a:xfrm>
            <a:off x="756007" y="617927"/>
            <a:ext cx="4259100" cy="4351200"/>
          </a:xfrm>
          <a:prstGeom prst="rect">
            <a:avLst/>
          </a:prstGeom>
          <a:noFill/>
          <a:ln>
            <a:noFill/>
          </a:ln>
        </p:spPr>
      </p:pic>
      <p:sp>
        <p:nvSpPr>
          <p:cNvPr id="189" name="Google Shape;189;p15"/>
          <p:cNvSpPr txBox="1"/>
          <p:nvPr/>
        </p:nvSpPr>
        <p:spPr>
          <a:xfrm>
            <a:off x="6391275" y="895352"/>
            <a:ext cx="5315100" cy="4351200"/>
          </a:xfrm>
          <a:prstGeom prst="rect">
            <a:avLst/>
          </a:prstGeom>
          <a:noFill/>
          <a:ln>
            <a:noFill/>
          </a:ln>
        </p:spPr>
        <p:txBody>
          <a:bodyPr anchorCtr="0" anchor="t" bIns="45700" lIns="91425" spcFirstLastPara="1" rIns="91425" wrap="square" tIns="45700">
            <a:normAutofit fontScale="32500" lnSpcReduction="20000"/>
          </a:bodyPr>
          <a:lstStyle/>
          <a:p>
            <a:pPr indent="-228600" lvl="0" marL="228600" marR="0" rtl="0" algn="l">
              <a:lnSpc>
                <a:spcPct val="90000"/>
              </a:lnSpc>
              <a:spcBef>
                <a:spcPts val="0"/>
              </a:spcBef>
              <a:spcAft>
                <a:spcPts val="0"/>
              </a:spcAft>
              <a:buClr>
                <a:schemeClr val="dk1"/>
              </a:buClr>
              <a:buSzPct val="100000"/>
              <a:buFont typeface="Arial"/>
              <a:buChar char="•"/>
            </a:pPr>
            <a:r>
              <a:rPr b="0" i="0" lang="en-US" sz="6000" u="none" cap="none" strike="noStrike">
                <a:solidFill>
                  <a:schemeClr val="dk1"/>
                </a:solidFill>
                <a:latin typeface="Calibri"/>
                <a:ea typeface="Calibri"/>
                <a:cs typeface="Calibri"/>
                <a:sym typeface="Calibri"/>
              </a:rPr>
              <a:t>Risks for </a:t>
            </a:r>
            <a:r>
              <a:rPr b="0" i="0" lang="en-US" sz="6000" u="none" cap="none" strike="noStrike">
                <a:solidFill>
                  <a:srgbClr val="FF0000"/>
                </a:solidFill>
                <a:latin typeface="Calibri"/>
                <a:ea typeface="Calibri"/>
                <a:cs typeface="Calibri"/>
                <a:sym typeface="Calibri"/>
              </a:rPr>
              <a:t>human health</a:t>
            </a:r>
            <a:endParaRPr b="0" i="0" sz="1400" u="none" cap="none" strike="noStrike">
              <a:solidFill>
                <a:srgbClr val="000000"/>
              </a:solidFill>
              <a:latin typeface="Arial"/>
              <a:ea typeface="Arial"/>
              <a:cs typeface="Arial"/>
              <a:sym typeface="Arial"/>
            </a:endParaRPr>
          </a:p>
          <a:p>
            <a:pPr indent="0" lvl="0" marL="0" marR="0" rtl="0" algn="l">
              <a:lnSpc>
                <a:spcPct val="90000"/>
              </a:lnSpc>
              <a:spcBef>
                <a:spcPts val="1000"/>
              </a:spcBef>
              <a:spcAft>
                <a:spcPts val="0"/>
              </a:spcAft>
              <a:buClr>
                <a:schemeClr val="dk1"/>
              </a:buClr>
              <a:buSzPct val="100000"/>
              <a:buFont typeface="Arial"/>
              <a:buNone/>
            </a:pPr>
            <a:r>
              <a:t/>
            </a:r>
            <a:endParaRPr b="0" i="0" sz="6000" u="none" cap="none" strike="noStrike">
              <a:solidFill>
                <a:schemeClr val="dk1"/>
              </a:solidFill>
              <a:latin typeface="Calibri"/>
              <a:ea typeface="Calibri"/>
              <a:cs typeface="Calibri"/>
              <a:sym typeface="Calibri"/>
            </a:endParaRPr>
          </a:p>
          <a:p>
            <a:pPr indent="-228600" lvl="0" marL="228600" marR="0" rtl="0" algn="l">
              <a:lnSpc>
                <a:spcPct val="90000"/>
              </a:lnSpc>
              <a:spcBef>
                <a:spcPts val="1000"/>
              </a:spcBef>
              <a:spcAft>
                <a:spcPts val="0"/>
              </a:spcAft>
              <a:buClr>
                <a:schemeClr val="dk1"/>
              </a:buClr>
              <a:buSzPct val="100000"/>
              <a:buFont typeface="Arial"/>
              <a:buChar char="•"/>
            </a:pPr>
            <a:r>
              <a:rPr b="0" i="0" lang="en-US" sz="6000" u="none" cap="none" strike="noStrike">
                <a:solidFill>
                  <a:schemeClr val="dk1"/>
                </a:solidFill>
                <a:latin typeface="Calibri"/>
                <a:ea typeface="Calibri"/>
                <a:cs typeface="Calibri"/>
                <a:sym typeface="Calibri"/>
              </a:rPr>
              <a:t>Costs for </a:t>
            </a:r>
            <a:r>
              <a:rPr b="0" i="0" lang="en-US" sz="6000" u="none" cap="none" strike="noStrike">
                <a:solidFill>
                  <a:srgbClr val="FF0000"/>
                </a:solidFill>
                <a:latin typeface="Calibri"/>
                <a:ea typeface="Calibri"/>
                <a:cs typeface="Calibri"/>
                <a:sym typeface="Calibri"/>
              </a:rPr>
              <a:t>society</a:t>
            </a:r>
            <a:r>
              <a:rPr b="0" i="0" lang="en-US" sz="6000" u="none" cap="none" strike="noStrike">
                <a:solidFill>
                  <a:schemeClr val="dk1"/>
                </a:solidFill>
                <a:latin typeface="Calibri"/>
                <a:ea typeface="Calibri"/>
                <a:cs typeface="Calibri"/>
                <a:sym typeface="Calibri"/>
              </a:rPr>
              <a:t> and </a:t>
            </a:r>
            <a:r>
              <a:rPr b="0" i="0" lang="en-US" sz="6000" u="none" cap="none" strike="noStrike">
                <a:solidFill>
                  <a:srgbClr val="FF0000"/>
                </a:solidFill>
                <a:latin typeface="Calibri"/>
                <a:ea typeface="Calibri"/>
                <a:cs typeface="Calibri"/>
                <a:sym typeface="Calibri"/>
              </a:rPr>
              <a:t>economy (agriculture, fisheries, aquaculture, tourism, energy, infrastructure, networks) </a:t>
            </a:r>
            <a:endParaRPr b="0" i="0" sz="1400" u="none" cap="none" strike="noStrike">
              <a:solidFill>
                <a:srgbClr val="000000"/>
              </a:solidFill>
              <a:latin typeface="Arial"/>
              <a:ea typeface="Arial"/>
              <a:cs typeface="Arial"/>
              <a:sym typeface="Arial"/>
            </a:endParaRPr>
          </a:p>
          <a:p>
            <a:pPr indent="0" lvl="0" marL="0" marR="0" rtl="0" algn="l">
              <a:lnSpc>
                <a:spcPct val="90000"/>
              </a:lnSpc>
              <a:spcBef>
                <a:spcPts val="1000"/>
              </a:spcBef>
              <a:spcAft>
                <a:spcPts val="0"/>
              </a:spcAft>
              <a:buClr>
                <a:schemeClr val="dk1"/>
              </a:buClr>
              <a:buSzPct val="100000"/>
              <a:buFont typeface="Arial"/>
              <a:buNone/>
            </a:pPr>
            <a:r>
              <a:t/>
            </a:r>
            <a:endParaRPr b="0" i="0" sz="6000" u="none" cap="none" strike="noStrike">
              <a:solidFill>
                <a:schemeClr val="dk1"/>
              </a:solidFill>
              <a:latin typeface="Calibri"/>
              <a:ea typeface="Calibri"/>
              <a:cs typeface="Calibri"/>
              <a:sym typeface="Calibri"/>
            </a:endParaRPr>
          </a:p>
          <a:p>
            <a:pPr indent="-228600" lvl="0" marL="228600" marR="0" rtl="0" algn="l">
              <a:lnSpc>
                <a:spcPct val="90000"/>
              </a:lnSpc>
              <a:spcBef>
                <a:spcPts val="1000"/>
              </a:spcBef>
              <a:spcAft>
                <a:spcPts val="0"/>
              </a:spcAft>
              <a:buClr>
                <a:schemeClr val="dk1"/>
              </a:buClr>
              <a:buSzPct val="100000"/>
              <a:buFont typeface="Arial"/>
              <a:buChar char="•"/>
            </a:pPr>
            <a:r>
              <a:rPr b="0" i="0" lang="en-US" sz="6000" u="none" cap="none" strike="noStrike">
                <a:solidFill>
                  <a:schemeClr val="dk1"/>
                </a:solidFill>
                <a:latin typeface="Calibri"/>
                <a:ea typeface="Calibri"/>
                <a:cs typeface="Calibri"/>
                <a:sym typeface="Calibri"/>
              </a:rPr>
              <a:t>Limited </a:t>
            </a:r>
            <a:r>
              <a:rPr b="0" i="0" lang="en-US" sz="6000" u="none" cap="none" strike="noStrike">
                <a:solidFill>
                  <a:srgbClr val="FF0000"/>
                </a:solidFill>
                <a:latin typeface="Calibri"/>
                <a:ea typeface="Calibri"/>
                <a:cs typeface="Calibri"/>
                <a:sym typeface="Calibri"/>
              </a:rPr>
              <a:t>natural</a:t>
            </a:r>
            <a:r>
              <a:rPr b="0" i="0" lang="en-US" sz="6000" u="none" cap="none" strike="noStrike">
                <a:solidFill>
                  <a:schemeClr val="dk1"/>
                </a:solidFill>
                <a:latin typeface="Calibri"/>
                <a:ea typeface="Calibri"/>
                <a:cs typeface="Calibri"/>
                <a:sym typeface="Calibri"/>
              </a:rPr>
              <a:t> </a:t>
            </a:r>
            <a:r>
              <a:rPr b="0" i="0" lang="en-US" sz="6000" u="none" cap="none" strike="noStrike">
                <a:solidFill>
                  <a:srgbClr val="FF0000"/>
                </a:solidFill>
                <a:latin typeface="Calibri"/>
                <a:ea typeface="Calibri"/>
                <a:cs typeface="Calibri"/>
                <a:sym typeface="Calibri"/>
              </a:rPr>
              <a:t>resources</a:t>
            </a:r>
            <a:endParaRPr b="0" i="0" sz="1400" u="none" cap="none" strike="noStrike">
              <a:solidFill>
                <a:srgbClr val="000000"/>
              </a:solidFill>
              <a:latin typeface="Arial"/>
              <a:ea typeface="Arial"/>
              <a:cs typeface="Arial"/>
              <a:sym typeface="Arial"/>
            </a:endParaRPr>
          </a:p>
          <a:p>
            <a:pPr indent="0" lvl="0" marL="0" marR="0" rtl="0" algn="l">
              <a:lnSpc>
                <a:spcPct val="90000"/>
              </a:lnSpc>
              <a:spcBef>
                <a:spcPts val="1000"/>
              </a:spcBef>
              <a:spcAft>
                <a:spcPts val="0"/>
              </a:spcAft>
              <a:buClr>
                <a:schemeClr val="dk1"/>
              </a:buClr>
              <a:buSzPct val="100000"/>
              <a:buFont typeface="Arial"/>
              <a:buNone/>
            </a:pPr>
            <a:r>
              <a:t/>
            </a:r>
            <a:endParaRPr b="0" i="0" sz="6000" u="none" cap="none" strike="noStrike">
              <a:solidFill>
                <a:schemeClr val="dk1"/>
              </a:solidFill>
              <a:latin typeface="Calibri"/>
              <a:ea typeface="Calibri"/>
              <a:cs typeface="Calibri"/>
              <a:sym typeface="Calibri"/>
            </a:endParaRPr>
          </a:p>
          <a:p>
            <a:pPr indent="-228600" lvl="0" marL="228600" marR="0" rtl="0" algn="l">
              <a:lnSpc>
                <a:spcPct val="90000"/>
              </a:lnSpc>
              <a:spcBef>
                <a:spcPts val="1000"/>
              </a:spcBef>
              <a:spcAft>
                <a:spcPts val="0"/>
              </a:spcAft>
              <a:buClr>
                <a:schemeClr val="dk1"/>
              </a:buClr>
              <a:buSzPct val="100000"/>
              <a:buFont typeface="Arial"/>
              <a:buChar char="•"/>
            </a:pPr>
            <a:r>
              <a:rPr b="0" i="0" lang="en-US" sz="6000" u="none" cap="none" strike="noStrike">
                <a:solidFill>
                  <a:schemeClr val="dk1"/>
                </a:solidFill>
                <a:latin typeface="Calibri"/>
                <a:ea typeface="Calibri"/>
                <a:cs typeface="Calibri"/>
                <a:sym typeface="Calibri"/>
              </a:rPr>
              <a:t>Climate </a:t>
            </a:r>
            <a:r>
              <a:rPr b="0" i="0" lang="en-US" sz="6000" u="none" cap="none" strike="noStrike">
                <a:solidFill>
                  <a:srgbClr val="FF0000"/>
                </a:solidFill>
                <a:latin typeface="Calibri"/>
                <a:ea typeface="Calibri"/>
                <a:cs typeface="Calibri"/>
                <a:sym typeface="Calibri"/>
              </a:rPr>
              <a:t>refugees</a:t>
            </a:r>
            <a:endParaRPr b="0" i="0" sz="1400" u="none" cap="none" strike="noStrike">
              <a:solidFill>
                <a:srgbClr val="000000"/>
              </a:solidFill>
              <a:latin typeface="Arial"/>
              <a:ea typeface="Arial"/>
              <a:cs typeface="Arial"/>
              <a:sym typeface="Arial"/>
            </a:endParaRPr>
          </a:p>
          <a:p>
            <a:pPr indent="0" lvl="0" marL="0" marR="0" rtl="0" algn="l">
              <a:lnSpc>
                <a:spcPct val="90000"/>
              </a:lnSpc>
              <a:spcBef>
                <a:spcPts val="1000"/>
              </a:spcBef>
              <a:spcAft>
                <a:spcPts val="0"/>
              </a:spcAft>
              <a:buClr>
                <a:schemeClr val="dk1"/>
              </a:buClr>
              <a:buSzPct val="100000"/>
              <a:buFont typeface="Arial"/>
              <a:buNone/>
            </a:pPr>
            <a:r>
              <a:t/>
            </a:r>
            <a:endParaRPr b="0" i="0" sz="6000" u="none" cap="none" strike="noStrike">
              <a:solidFill>
                <a:schemeClr val="dk1"/>
              </a:solidFill>
              <a:latin typeface="Calibri"/>
              <a:ea typeface="Calibri"/>
              <a:cs typeface="Calibri"/>
              <a:sym typeface="Calibri"/>
            </a:endParaRPr>
          </a:p>
          <a:p>
            <a:pPr indent="-228600" lvl="0" marL="228600" marR="0" rtl="0" algn="l">
              <a:lnSpc>
                <a:spcPct val="90000"/>
              </a:lnSpc>
              <a:spcBef>
                <a:spcPts val="1000"/>
              </a:spcBef>
              <a:spcAft>
                <a:spcPts val="0"/>
              </a:spcAft>
              <a:buClr>
                <a:srgbClr val="FF0000"/>
              </a:buClr>
              <a:buSzPct val="100000"/>
              <a:buFont typeface="Arial"/>
              <a:buChar char="•"/>
            </a:pPr>
            <a:r>
              <a:rPr b="0" i="0" lang="en-US" sz="6000" u="sng" cap="none" strike="noStrike">
                <a:solidFill>
                  <a:srgbClr val="FF0000"/>
                </a:solidFill>
                <a:latin typeface="Calibri"/>
                <a:ea typeface="Calibri"/>
                <a:cs typeface="Calibri"/>
                <a:sym typeface="Calibri"/>
                <a:hlinkClick r:id="rId4">
                  <a:extLst>
                    <a:ext uri="{A12FA001-AC4F-418D-AE19-62706E023703}">
                      <ahyp:hlinkClr val="tx"/>
                    </a:ext>
                  </a:extLst>
                </a:hlinkClick>
              </a:rPr>
              <a:t>Developing countries </a:t>
            </a:r>
            <a:r>
              <a:rPr b="0" i="0" lang="en-US" sz="6000" u="none" cap="none" strike="noStrike">
                <a:solidFill>
                  <a:schemeClr val="dk1"/>
                </a:solidFill>
                <a:latin typeface="Calibri"/>
                <a:ea typeface="Calibri"/>
                <a:cs typeface="Calibri"/>
                <a:sym typeface="Calibri"/>
              </a:rPr>
              <a:t>(more vulnerable)</a:t>
            </a:r>
            <a:endParaRPr b="0" i="0" sz="1400" u="none" cap="none" strike="noStrike">
              <a:solidFill>
                <a:srgbClr val="000000"/>
              </a:solidFill>
              <a:latin typeface="Arial"/>
              <a:ea typeface="Arial"/>
              <a:cs typeface="Arial"/>
              <a:sym typeface="Arial"/>
            </a:endParaRPr>
          </a:p>
          <a:p>
            <a:pPr indent="-76200" lvl="0" marL="228600" marR="0" rtl="0" algn="l">
              <a:lnSpc>
                <a:spcPct val="90000"/>
              </a:lnSpc>
              <a:spcBef>
                <a:spcPts val="1000"/>
              </a:spcBef>
              <a:spcAft>
                <a:spcPts val="0"/>
              </a:spcAft>
              <a:buClr>
                <a:schemeClr val="dk1"/>
              </a:buClr>
              <a:buSzPct val="100000"/>
              <a:buFont typeface="Arial"/>
              <a:buNone/>
            </a:pPr>
            <a:r>
              <a:t/>
            </a:r>
            <a:endParaRPr b="0" i="0" sz="6000" u="none" cap="none" strike="noStrike">
              <a:solidFill>
                <a:srgbClr val="FF0000"/>
              </a:solidFill>
              <a:latin typeface="Calibri"/>
              <a:ea typeface="Calibri"/>
              <a:cs typeface="Calibri"/>
              <a:sym typeface="Calibri"/>
            </a:endParaRPr>
          </a:p>
          <a:p>
            <a:pPr indent="0" lvl="0" marL="0" marR="0" rtl="0" algn="l">
              <a:lnSpc>
                <a:spcPct val="90000"/>
              </a:lnSpc>
              <a:spcBef>
                <a:spcPts val="1000"/>
              </a:spcBef>
              <a:spcAft>
                <a:spcPts val="0"/>
              </a:spcAft>
              <a:buClr>
                <a:schemeClr val="dk1"/>
              </a:buClr>
              <a:buSzPct val="100000"/>
              <a:buFont typeface="Arial"/>
              <a:buNone/>
            </a:pPr>
            <a:r>
              <a:t/>
            </a:r>
            <a:endParaRPr b="0" i="0" sz="6000" u="none" cap="none" strike="noStrike">
              <a:solidFill>
                <a:srgbClr val="FF0000"/>
              </a:solidFill>
              <a:latin typeface="Calibri"/>
              <a:ea typeface="Calibri"/>
              <a:cs typeface="Calibri"/>
              <a:sym typeface="Calibri"/>
            </a:endParaRPr>
          </a:p>
          <a:p>
            <a:pPr indent="0" lvl="0" marL="0" marR="0" rtl="0" algn="l">
              <a:lnSpc>
                <a:spcPct val="90000"/>
              </a:lnSpc>
              <a:spcBef>
                <a:spcPts val="1000"/>
              </a:spcBef>
              <a:spcAft>
                <a:spcPts val="0"/>
              </a:spcAft>
              <a:buClr>
                <a:schemeClr val="dk1"/>
              </a:buClr>
              <a:buSzPct val="100000"/>
              <a:buFont typeface="Arial"/>
              <a:buNone/>
            </a:pPr>
            <a:r>
              <a:t/>
            </a:r>
            <a:endParaRPr b="0" i="0" sz="6000" u="none" cap="none" strike="noStrike">
              <a:solidFill>
                <a:schemeClr val="dk1"/>
              </a:solidFill>
              <a:latin typeface="Calibri"/>
              <a:ea typeface="Calibri"/>
              <a:cs typeface="Calibri"/>
              <a:sym typeface="Calibri"/>
            </a:endParaRPr>
          </a:p>
          <a:p>
            <a:pPr indent="0" lvl="0" marL="0" marR="0" rtl="0" algn="l">
              <a:lnSpc>
                <a:spcPct val="90000"/>
              </a:lnSpc>
              <a:spcBef>
                <a:spcPts val="1000"/>
              </a:spcBef>
              <a:spcAft>
                <a:spcPts val="0"/>
              </a:spcAft>
              <a:buClr>
                <a:schemeClr val="dk1"/>
              </a:buClr>
              <a:buSzPct val="100000"/>
              <a:buFont typeface="Arial"/>
              <a:buNone/>
            </a:pPr>
            <a:r>
              <a:t/>
            </a:r>
            <a:endParaRPr b="0" i="0" sz="6000" u="none" cap="none" strike="noStrike">
              <a:solidFill>
                <a:schemeClr val="dk1"/>
              </a:solidFill>
              <a:latin typeface="Calibri"/>
              <a:ea typeface="Calibri"/>
              <a:cs typeface="Calibri"/>
              <a:sym typeface="Calibri"/>
            </a:endParaRPr>
          </a:p>
          <a:p>
            <a:pPr indent="-76200" lvl="0" marL="228600" marR="0" rtl="0" algn="l">
              <a:lnSpc>
                <a:spcPct val="90000"/>
              </a:lnSpc>
              <a:spcBef>
                <a:spcPts val="1000"/>
              </a:spcBef>
              <a:spcAft>
                <a:spcPts val="0"/>
              </a:spcAft>
              <a:buClr>
                <a:schemeClr val="dk1"/>
              </a:buClr>
              <a:buSzPct val="100000"/>
              <a:buFont typeface="Arial"/>
              <a:buNone/>
            </a:pPr>
            <a:r>
              <a:t/>
            </a:r>
            <a:endParaRPr b="0" i="0" sz="6000" u="none" cap="none" strike="noStrike">
              <a:solidFill>
                <a:schemeClr val="dk1"/>
              </a:solidFill>
              <a:latin typeface="Calibri"/>
              <a:ea typeface="Calibri"/>
              <a:cs typeface="Calibri"/>
              <a:sym typeface="Calibri"/>
            </a:endParaRPr>
          </a:p>
          <a:p>
            <a:pPr indent="-157480" lvl="0" marL="228600" marR="0" rtl="0" algn="l">
              <a:lnSpc>
                <a:spcPct val="90000"/>
              </a:lnSpc>
              <a:spcBef>
                <a:spcPts val="1000"/>
              </a:spcBef>
              <a:spcAft>
                <a:spcPts val="0"/>
              </a:spcAft>
              <a:buClr>
                <a:schemeClr val="dk1"/>
              </a:buClr>
              <a:buSzPct val="100000"/>
              <a:buFont typeface="Arial"/>
              <a:buNone/>
            </a:pPr>
            <a:r>
              <a:t/>
            </a:r>
            <a:endParaRPr b="0" i="0" sz="2800" u="none" cap="none" strike="noStrike">
              <a:solidFill>
                <a:schemeClr val="dk1"/>
              </a:solidFill>
              <a:latin typeface="Calibri"/>
              <a:ea typeface="Calibri"/>
              <a:cs typeface="Calibri"/>
              <a:sym typeface="Calibri"/>
            </a:endParaRPr>
          </a:p>
        </p:txBody>
      </p:sp>
      <p:sp>
        <p:nvSpPr>
          <p:cNvPr id="190" name="Google Shape;190;p15"/>
          <p:cNvSpPr txBox="1"/>
          <p:nvPr/>
        </p:nvSpPr>
        <p:spPr>
          <a:xfrm>
            <a:off x="756000" y="5246700"/>
            <a:ext cx="7010700" cy="870600"/>
          </a:xfrm>
          <a:prstGeom prst="rect">
            <a:avLst/>
          </a:prstGeom>
          <a:noFill/>
          <a:ln>
            <a:noFill/>
          </a:ln>
        </p:spPr>
        <p:txBody>
          <a:bodyPr anchorCtr="0" anchor="t" bIns="45700" lIns="91425" spcFirstLastPara="1" rIns="91425" wrap="square" tIns="45700">
            <a:normAutofit/>
          </a:bodyPr>
          <a:lstStyle/>
          <a:p>
            <a:pPr indent="0" lvl="0" marL="0" marR="0" rtl="0" algn="just">
              <a:lnSpc>
                <a:spcPct val="90000"/>
              </a:lnSpc>
              <a:spcBef>
                <a:spcPts val="0"/>
              </a:spcBef>
              <a:spcAft>
                <a:spcPts val="0"/>
              </a:spcAft>
              <a:buClr>
                <a:schemeClr val="dk1"/>
              </a:buClr>
              <a:buSzPts val="2200"/>
              <a:buFont typeface="Arial"/>
              <a:buNone/>
            </a:pPr>
            <a:r>
              <a:rPr b="0" i="0" lang="en-US" sz="2200" u="sng" cap="none" strike="noStrike">
                <a:solidFill>
                  <a:schemeClr val="dk1"/>
                </a:solidFill>
                <a:latin typeface="Calibri"/>
                <a:ea typeface="Calibri"/>
                <a:cs typeface="Calibri"/>
                <a:sym typeface="Calibri"/>
              </a:rPr>
              <a:t>Figure 7:</a:t>
            </a:r>
            <a:r>
              <a:rPr b="0" i="0" lang="en-US" sz="2200" u="none" cap="none" strike="noStrike">
                <a:solidFill>
                  <a:schemeClr val="dk1"/>
                </a:solidFill>
                <a:latin typeface="Calibri"/>
                <a:ea typeface="Calibri"/>
                <a:cs typeface="Calibri"/>
                <a:sym typeface="Calibri"/>
              </a:rPr>
              <a:t> Potential Effects of Climate Change</a:t>
            </a:r>
            <a:endParaRPr b="0" i="0" sz="1400" u="none" cap="none" strike="noStrike">
              <a:solidFill>
                <a:srgbClr val="000000"/>
              </a:solidFill>
              <a:latin typeface="Arial"/>
              <a:ea typeface="Arial"/>
              <a:cs typeface="Arial"/>
              <a:sym typeface="Arial"/>
            </a:endParaRPr>
          </a:p>
          <a:p>
            <a:pPr indent="0" lvl="0" marL="0" marR="0" rtl="0" algn="just">
              <a:lnSpc>
                <a:spcPct val="90000"/>
              </a:lnSpc>
              <a:spcBef>
                <a:spcPts val="1000"/>
              </a:spcBef>
              <a:spcAft>
                <a:spcPts val="0"/>
              </a:spcAft>
              <a:buClr>
                <a:srgbClr val="7F7F7F"/>
              </a:buClr>
              <a:buSzPts val="1400"/>
              <a:buFont typeface="Arial"/>
              <a:buNone/>
            </a:pPr>
            <a:r>
              <a:rPr b="0" i="0" lang="en-US" sz="1400" u="none" cap="none" strike="noStrike">
                <a:solidFill>
                  <a:srgbClr val="7F7F7F"/>
                </a:solidFill>
                <a:latin typeface="Calibri"/>
                <a:ea typeface="Calibri"/>
                <a:cs typeface="Calibri"/>
                <a:sym typeface="Calibri"/>
              </a:rPr>
              <a:t>(Source: https://www.globalchange.gov/browse/multimedia/potential-effects-climate-change)</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4" name="Shape 194"/>
        <p:cNvGrpSpPr/>
        <p:nvPr/>
      </p:nvGrpSpPr>
      <p:grpSpPr>
        <a:xfrm>
          <a:off x="0" y="0"/>
          <a:ext cx="0" cy="0"/>
          <a:chOff x="0" y="0"/>
          <a:chExt cx="0" cy="0"/>
        </a:xfrm>
      </p:grpSpPr>
      <p:sp>
        <p:nvSpPr>
          <p:cNvPr id="195" name="Google Shape;195;p16"/>
          <p:cNvSpPr txBox="1"/>
          <p:nvPr>
            <p:ph idx="1" type="body"/>
          </p:nvPr>
        </p:nvSpPr>
        <p:spPr>
          <a:xfrm>
            <a:off x="1636202" y="2147346"/>
            <a:ext cx="8919600" cy="3245100"/>
          </a:xfrm>
          <a:prstGeom prst="rect">
            <a:avLst/>
          </a:prstGeom>
          <a:noFill/>
          <a:ln>
            <a:noFill/>
          </a:ln>
        </p:spPr>
        <p:txBody>
          <a:bodyPr anchorCtr="0" anchor="t" bIns="45700" lIns="91425" spcFirstLastPara="1" rIns="91425" wrap="square" tIns="45700">
            <a:normAutofit fontScale="32500" lnSpcReduction="20000"/>
          </a:bodyPr>
          <a:lstStyle/>
          <a:p>
            <a:pPr indent="-217217" lvl="0" marL="228600" rtl="0" algn="l">
              <a:lnSpc>
                <a:spcPct val="90000"/>
              </a:lnSpc>
              <a:spcBef>
                <a:spcPts val="0"/>
              </a:spcBef>
              <a:spcAft>
                <a:spcPts val="0"/>
              </a:spcAft>
              <a:buClr>
                <a:schemeClr val="dk1"/>
              </a:buClr>
              <a:buSzPct val="100000"/>
              <a:buChar char="•"/>
            </a:pPr>
            <a:r>
              <a:rPr lang="en-US" sz="6830"/>
              <a:t>While there is a good understanding of the main effects of climate change, there is less certainty as to how quickly these will happen, and which will be </a:t>
            </a:r>
            <a:r>
              <a:rPr b="1" lang="en-US" sz="6830">
                <a:solidFill>
                  <a:srgbClr val="FF0000"/>
                </a:solidFill>
              </a:rPr>
              <a:t>chain effects</a:t>
            </a:r>
            <a:r>
              <a:rPr lang="en-US" sz="6830"/>
              <a:t>. </a:t>
            </a:r>
            <a:endParaRPr sz="6830"/>
          </a:p>
          <a:p>
            <a:pPr indent="0" lvl="0" marL="457200" rtl="0" algn="l">
              <a:lnSpc>
                <a:spcPct val="90000"/>
              </a:lnSpc>
              <a:spcBef>
                <a:spcPts val="0"/>
              </a:spcBef>
              <a:spcAft>
                <a:spcPts val="0"/>
              </a:spcAft>
              <a:buSzPct val="81090"/>
              <a:buNone/>
            </a:pPr>
            <a:r>
              <a:t/>
            </a:r>
            <a:endParaRPr sz="6830"/>
          </a:p>
          <a:p>
            <a:pPr indent="-217217" lvl="0" marL="228600" rtl="0" algn="l">
              <a:lnSpc>
                <a:spcPct val="90000"/>
              </a:lnSpc>
              <a:spcBef>
                <a:spcPts val="1000"/>
              </a:spcBef>
              <a:spcAft>
                <a:spcPts val="0"/>
              </a:spcAft>
              <a:buClr>
                <a:schemeClr val="dk1"/>
              </a:buClr>
              <a:buSzPct val="100000"/>
              <a:buChar char="•"/>
            </a:pPr>
            <a:r>
              <a:rPr lang="en-US" sz="6830"/>
              <a:t>Research on the impact of climate change on the various regions is at an early stage. As </a:t>
            </a:r>
            <a:r>
              <a:rPr b="1" lang="en-US" sz="6830">
                <a:solidFill>
                  <a:srgbClr val="FF0000"/>
                </a:solidFill>
              </a:rPr>
              <a:t>adaptation policies </a:t>
            </a:r>
            <a:r>
              <a:rPr lang="en-US" sz="6830"/>
              <a:t>need to be put into action at the local level, we need to know more about each specific effect.</a:t>
            </a:r>
            <a:endParaRPr sz="6830"/>
          </a:p>
          <a:p>
            <a:pPr indent="0" lvl="0" marL="0" rtl="0" algn="l">
              <a:lnSpc>
                <a:spcPct val="90000"/>
              </a:lnSpc>
              <a:spcBef>
                <a:spcPts val="1000"/>
              </a:spcBef>
              <a:spcAft>
                <a:spcPts val="0"/>
              </a:spcAft>
              <a:buSzPct val="230769"/>
              <a:buNone/>
            </a:pPr>
            <a:r>
              <a:t/>
            </a:r>
            <a:endParaRPr sz="2400"/>
          </a:p>
          <a:p>
            <a:pPr indent="0" lvl="0" marL="0" rtl="0" algn="l">
              <a:lnSpc>
                <a:spcPct val="90000"/>
              </a:lnSpc>
              <a:spcBef>
                <a:spcPts val="1000"/>
              </a:spcBef>
              <a:spcAft>
                <a:spcPts val="0"/>
              </a:spcAft>
              <a:buSzPct val="230769"/>
              <a:buNone/>
            </a:pPr>
            <a:r>
              <a:t/>
            </a:r>
            <a:endParaRPr sz="2400"/>
          </a:p>
          <a:p>
            <a:pPr indent="0" lvl="0" marL="0" rtl="0" algn="l">
              <a:lnSpc>
                <a:spcPct val="90000"/>
              </a:lnSpc>
              <a:spcBef>
                <a:spcPts val="1000"/>
              </a:spcBef>
              <a:spcAft>
                <a:spcPts val="0"/>
              </a:spcAft>
              <a:buSzPct val="230769"/>
              <a:buNone/>
            </a:pPr>
            <a:r>
              <a:t/>
            </a:r>
            <a:endParaRPr sz="2400"/>
          </a:p>
          <a:p>
            <a:pPr indent="0" lvl="0" marL="0" rtl="0" algn="l">
              <a:lnSpc>
                <a:spcPct val="90000"/>
              </a:lnSpc>
              <a:spcBef>
                <a:spcPts val="1000"/>
              </a:spcBef>
              <a:spcAft>
                <a:spcPts val="0"/>
              </a:spcAft>
              <a:buClr>
                <a:srgbClr val="7F7F7F"/>
              </a:buClr>
              <a:buSzPct val="42622"/>
              <a:buNone/>
            </a:pPr>
            <a:r>
              <a:rPr lang="en-US" sz="3753">
                <a:solidFill>
                  <a:srgbClr val="7F7F7F"/>
                </a:solidFill>
              </a:rPr>
              <a:t>(Source:http://www.moa.gov.cy/moa/environment/environmentnew.nsf/All/60AEE60E369E5F0DC225837700349693?OpenDocument)</a:t>
            </a:r>
            <a:endParaRPr sz="4953"/>
          </a:p>
          <a:p>
            <a:pPr indent="0" lvl="0" marL="0" rtl="0" algn="l">
              <a:lnSpc>
                <a:spcPct val="90000"/>
              </a:lnSpc>
              <a:spcBef>
                <a:spcPts val="1000"/>
              </a:spcBef>
              <a:spcAft>
                <a:spcPts val="0"/>
              </a:spcAft>
              <a:buClr>
                <a:schemeClr val="dk1"/>
              </a:buClr>
              <a:buSzPct val="100000"/>
              <a:buNone/>
            </a:pPr>
            <a:r>
              <a:t/>
            </a:r>
            <a:endParaRPr/>
          </a:p>
          <a:p>
            <a:pPr indent="0" lvl="0" marL="0" rtl="0" algn="l">
              <a:lnSpc>
                <a:spcPct val="90000"/>
              </a:lnSpc>
              <a:spcBef>
                <a:spcPts val="1000"/>
              </a:spcBef>
              <a:spcAft>
                <a:spcPts val="0"/>
              </a:spcAft>
              <a:buClr>
                <a:schemeClr val="dk1"/>
              </a:buClr>
              <a:buSzPct val="100000"/>
              <a:buNone/>
            </a:pPr>
            <a:r>
              <a:t/>
            </a:r>
            <a:endParaRPr/>
          </a:p>
        </p:txBody>
      </p:sp>
      <p:sp>
        <p:nvSpPr>
          <p:cNvPr id="196" name="Google Shape;196;p16"/>
          <p:cNvSpPr txBox="1"/>
          <p:nvPr>
            <p:ph type="title"/>
          </p:nvPr>
        </p:nvSpPr>
        <p:spPr>
          <a:xfrm>
            <a:off x="1676400" y="910729"/>
            <a:ext cx="10515600" cy="93840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2800"/>
              <a:buFont typeface="Calibri"/>
              <a:buNone/>
            </a:pPr>
            <a:r>
              <a:rPr b="1" lang="en-US" sz="2800" u="sng"/>
              <a:t>Conclusion</a:t>
            </a:r>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0" name="Shape 200"/>
        <p:cNvGrpSpPr/>
        <p:nvPr/>
      </p:nvGrpSpPr>
      <p:grpSpPr>
        <a:xfrm>
          <a:off x="0" y="0"/>
          <a:ext cx="0" cy="0"/>
          <a:chOff x="0" y="0"/>
          <a:chExt cx="0" cy="0"/>
        </a:xfrm>
      </p:grpSpPr>
      <p:sp>
        <p:nvSpPr>
          <p:cNvPr id="201" name="Google Shape;201;p17"/>
          <p:cNvSpPr txBox="1"/>
          <p:nvPr>
            <p:ph type="title"/>
          </p:nvPr>
        </p:nvSpPr>
        <p:spPr>
          <a:xfrm>
            <a:off x="171450" y="216318"/>
            <a:ext cx="10515600" cy="123028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2800"/>
              <a:buFont typeface="Calibri"/>
              <a:buNone/>
            </a:pPr>
            <a:r>
              <a:rPr b="1" lang="en-US" sz="2800" u="sng"/>
              <a:t>What is adaptation?</a:t>
            </a:r>
            <a:endParaRPr/>
          </a:p>
        </p:txBody>
      </p:sp>
      <p:sp>
        <p:nvSpPr>
          <p:cNvPr id="202" name="Google Shape;202;p17"/>
          <p:cNvSpPr txBox="1"/>
          <p:nvPr>
            <p:ph idx="1" type="body"/>
          </p:nvPr>
        </p:nvSpPr>
        <p:spPr>
          <a:xfrm>
            <a:off x="0" y="1081027"/>
            <a:ext cx="5926347" cy="4695945"/>
          </a:xfrm>
          <a:prstGeom prst="rect">
            <a:avLst/>
          </a:prstGeom>
          <a:noFill/>
          <a:ln>
            <a:noFill/>
          </a:ln>
        </p:spPr>
        <p:txBody>
          <a:bodyPr anchorCtr="0" anchor="t" bIns="45700" lIns="91425" spcFirstLastPara="1" rIns="91425" wrap="square" tIns="45700">
            <a:normAutofit/>
          </a:bodyPr>
          <a:lstStyle/>
          <a:p>
            <a:pPr indent="-228600" lvl="0" marL="228600" rtl="0" algn="l">
              <a:lnSpc>
                <a:spcPct val="90000"/>
              </a:lnSpc>
              <a:spcBef>
                <a:spcPts val="0"/>
              </a:spcBef>
              <a:spcAft>
                <a:spcPts val="0"/>
              </a:spcAft>
              <a:buClr>
                <a:schemeClr val="dk1"/>
              </a:buClr>
              <a:buSzPts val="2400"/>
              <a:buChar char="•"/>
            </a:pPr>
            <a:r>
              <a:rPr lang="en-US" sz="2400"/>
              <a:t>According to the IPCC’s report on “</a:t>
            </a:r>
            <a:r>
              <a:rPr i="1" lang="en-US" sz="2400" u="sng">
                <a:solidFill>
                  <a:schemeClr val="hlink"/>
                </a:solidFill>
                <a:hlinkClick r:id="rId3"/>
              </a:rPr>
              <a:t>Climate Change 2007 – Impacts, Adaptation and Vulnerability</a:t>
            </a:r>
            <a:r>
              <a:rPr lang="en-US" sz="2400"/>
              <a:t>” adaptation is the ability of a system to absorb disturbances while maintaining the same basic structure and modes of operation. It</a:t>
            </a:r>
            <a:r>
              <a:rPr b="1" lang="en-US" sz="2400"/>
              <a:t> </a:t>
            </a:r>
            <a:r>
              <a:rPr lang="en-US" sz="2400"/>
              <a:t>is the extensive action and practical measures to adapt the system to these changes. </a:t>
            </a:r>
            <a:endParaRPr/>
          </a:p>
          <a:p>
            <a:pPr indent="-228600" lvl="0" marL="228600" rtl="0" algn="l">
              <a:lnSpc>
                <a:spcPct val="90000"/>
              </a:lnSpc>
              <a:spcBef>
                <a:spcPts val="1000"/>
              </a:spcBef>
              <a:spcAft>
                <a:spcPts val="0"/>
              </a:spcAft>
              <a:buClr>
                <a:schemeClr val="dk1"/>
              </a:buClr>
              <a:buSzPts val="2400"/>
              <a:buChar char="•"/>
            </a:pPr>
            <a:r>
              <a:rPr lang="en-US" sz="2400"/>
              <a:t>It may include both national and regional strategies, in addition to practical measures at community level or by individuals. </a:t>
            </a:r>
            <a:endParaRPr/>
          </a:p>
          <a:p>
            <a:pPr indent="-228600" lvl="0" marL="228600" rtl="0" algn="l">
              <a:lnSpc>
                <a:spcPct val="90000"/>
              </a:lnSpc>
              <a:spcBef>
                <a:spcPts val="1000"/>
              </a:spcBef>
              <a:spcAft>
                <a:spcPts val="0"/>
              </a:spcAft>
              <a:buClr>
                <a:schemeClr val="dk1"/>
              </a:buClr>
              <a:buSzPts val="2400"/>
              <a:buChar char="•"/>
            </a:pPr>
            <a:r>
              <a:rPr lang="en-US" sz="2400"/>
              <a:t>It concerns both natural and man-made systems. </a:t>
            </a:r>
            <a:endParaRPr/>
          </a:p>
        </p:txBody>
      </p:sp>
      <p:pic>
        <p:nvPicPr>
          <p:cNvPr id="203" name="Google Shape;203;p17"/>
          <p:cNvPicPr preferRelativeResize="0"/>
          <p:nvPr/>
        </p:nvPicPr>
        <p:blipFill rotWithShape="1">
          <a:blip r:embed="rId4">
            <a:alphaModFix/>
          </a:blip>
          <a:srcRect b="0" l="0" r="0" t="0"/>
          <a:stretch/>
        </p:blipFill>
        <p:spPr>
          <a:xfrm>
            <a:off x="6963725" y="1081027"/>
            <a:ext cx="4647894" cy="2377440"/>
          </a:xfrm>
          <a:prstGeom prst="rect">
            <a:avLst/>
          </a:prstGeom>
          <a:noFill/>
          <a:ln>
            <a:noFill/>
          </a:ln>
        </p:spPr>
      </p:pic>
      <p:sp>
        <p:nvSpPr>
          <p:cNvPr id="204" name="Google Shape;204;p17"/>
          <p:cNvSpPr txBox="1"/>
          <p:nvPr/>
        </p:nvSpPr>
        <p:spPr>
          <a:xfrm>
            <a:off x="6339839" y="3711390"/>
            <a:ext cx="5852161" cy="2178395"/>
          </a:xfrm>
          <a:prstGeom prst="rect">
            <a:avLst/>
          </a:prstGeom>
          <a:noFill/>
          <a:ln>
            <a:noFill/>
          </a:ln>
        </p:spPr>
        <p:txBody>
          <a:bodyPr anchorCtr="0" anchor="t" bIns="45700" lIns="91425" spcFirstLastPara="1" rIns="91425" wrap="square" tIns="45700">
            <a:normAutofit/>
          </a:bodyPr>
          <a:lstStyle/>
          <a:p>
            <a:pPr indent="0" lvl="0" marL="0" marR="0" rtl="0" algn="just">
              <a:lnSpc>
                <a:spcPct val="90000"/>
              </a:lnSpc>
              <a:spcBef>
                <a:spcPts val="0"/>
              </a:spcBef>
              <a:spcAft>
                <a:spcPts val="0"/>
              </a:spcAft>
              <a:buClr>
                <a:schemeClr val="dk1"/>
              </a:buClr>
              <a:buSzPts val="2200"/>
              <a:buFont typeface="Arial"/>
              <a:buNone/>
            </a:pPr>
            <a:r>
              <a:rPr b="0" i="0" lang="en-US" sz="2200" u="sng" cap="none" strike="noStrike">
                <a:solidFill>
                  <a:schemeClr val="dk1"/>
                </a:solidFill>
                <a:latin typeface="Calibri"/>
                <a:ea typeface="Calibri"/>
                <a:cs typeface="Calibri"/>
                <a:sym typeface="Calibri"/>
              </a:rPr>
              <a:t>Figure 8:</a:t>
            </a:r>
            <a:r>
              <a:rPr b="0" i="0" lang="en-US" sz="2200" u="none" cap="none" strike="noStrike">
                <a:solidFill>
                  <a:schemeClr val="dk1"/>
                </a:solidFill>
                <a:latin typeface="Calibri"/>
                <a:ea typeface="Calibri"/>
                <a:cs typeface="Calibri"/>
                <a:sym typeface="Calibri"/>
              </a:rPr>
              <a:t> Local Adaptation Strategies</a:t>
            </a:r>
            <a:endParaRPr b="0" i="0" sz="1400" u="none" cap="none" strike="noStrike">
              <a:solidFill>
                <a:srgbClr val="000000"/>
              </a:solidFill>
              <a:latin typeface="Arial"/>
              <a:ea typeface="Arial"/>
              <a:cs typeface="Arial"/>
              <a:sym typeface="Arial"/>
            </a:endParaRPr>
          </a:p>
          <a:p>
            <a:pPr indent="0" lvl="0" marL="0" marR="0" rtl="0" algn="just">
              <a:lnSpc>
                <a:spcPct val="90000"/>
              </a:lnSpc>
              <a:spcBef>
                <a:spcPts val="1000"/>
              </a:spcBef>
              <a:spcAft>
                <a:spcPts val="0"/>
              </a:spcAft>
              <a:buClr>
                <a:srgbClr val="A5A5A5"/>
              </a:buClr>
              <a:buSzPts val="1200"/>
              <a:buFont typeface="Arial"/>
              <a:buNone/>
            </a:pPr>
            <a:r>
              <a:rPr b="0" i="0" lang="en-US" sz="1200" u="none" cap="none" strike="noStrike">
                <a:solidFill>
                  <a:srgbClr val="A5A5A5"/>
                </a:solidFill>
                <a:latin typeface="Calibri"/>
                <a:ea typeface="Calibri"/>
                <a:cs typeface="Calibri"/>
                <a:sym typeface="Calibri"/>
              </a:rPr>
              <a:t>(Source: </a:t>
            </a:r>
            <a:r>
              <a:rPr b="0" i="0" lang="en-US" sz="1200" u="sng" cap="none" strike="noStrike">
                <a:solidFill>
                  <a:srgbClr val="A5A5A5"/>
                </a:solidFill>
                <a:latin typeface="Calibri"/>
                <a:ea typeface="Calibri"/>
                <a:cs typeface="Calibri"/>
                <a:sym typeface="Calibri"/>
              </a:rPr>
              <a:t>https://www.sciencedirect.com/science/article/abs/pii/S146290111731153X</a:t>
            </a:r>
            <a:r>
              <a:rPr b="0" i="0" lang="en-US" sz="1200" u="none" cap="none" strike="noStrike">
                <a:solidFill>
                  <a:srgbClr val="A5A5A5"/>
                </a:solidFill>
                <a:latin typeface="Calibri"/>
                <a:ea typeface="Calibri"/>
                <a:cs typeface="Calibri"/>
                <a:sym typeface="Calibri"/>
              </a:rPr>
              <a:t>)</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8" name="Shape 208"/>
        <p:cNvGrpSpPr/>
        <p:nvPr/>
      </p:nvGrpSpPr>
      <p:grpSpPr>
        <a:xfrm>
          <a:off x="0" y="0"/>
          <a:ext cx="0" cy="0"/>
          <a:chOff x="0" y="0"/>
          <a:chExt cx="0" cy="0"/>
        </a:xfrm>
      </p:grpSpPr>
      <p:sp>
        <p:nvSpPr>
          <p:cNvPr id="209" name="Google Shape;209;p18"/>
          <p:cNvSpPr txBox="1"/>
          <p:nvPr>
            <p:ph type="title"/>
          </p:nvPr>
        </p:nvSpPr>
        <p:spPr>
          <a:xfrm>
            <a:off x="276225" y="523702"/>
            <a:ext cx="10515600" cy="571674"/>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2800"/>
              <a:buFont typeface="Calibri"/>
              <a:buNone/>
            </a:pPr>
            <a:r>
              <a:rPr b="1" lang="en-US" sz="2800" u="sng"/>
              <a:t>Adaptation to climate change</a:t>
            </a:r>
            <a:endParaRPr/>
          </a:p>
        </p:txBody>
      </p:sp>
      <p:sp>
        <p:nvSpPr>
          <p:cNvPr id="210" name="Google Shape;210;p18"/>
          <p:cNvSpPr txBox="1"/>
          <p:nvPr>
            <p:ph idx="1" type="body"/>
          </p:nvPr>
        </p:nvSpPr>
        <p:spPr>
          <a:xfrm>
            <a:off x="200025" y="1095375"/>
            <a:ext cx="11715750" cy="4819649"/>
          </a:xfrm>
          <a:prstGeom prst="rect">
            <a:avLst/>
          </a:prstGeom>
          <a:noFill/>
          <a:ln>
            <a:noFill/>
          </a:ln>
        </p:spPr>
        <p:txBody>
          <a:bodyPr anchorCtr="0" anchor="t" bIns="45700" lIns="91425" spcFirstLastPara="1" rIns="91425" wrap="square" tIns="45700">
            <a:normAutofit fontScale="85000" lnSpcReduction="20000"/>
          </a:bodyPr>
          <a:lstStyle/>
          <a:p>
            <a:pPr indent="-228600" lvl="0" marL="228600" rtl="0" algn="just">
              <a:lnSpc>
                <a:spcPct val="90000"/>
              </a:lnSpc>
              <a:spcBef>
                <a:spcPts val="0"/>
              </a:spcBef>
              <a:spcAft>
                <a:spcPts val="0"/>
              </a:spcAft>
              <a:buClr>
                <a:schemeClr val="dk1"/>
              </a:buClr>
              <a:buSzPct val="100000"/>
              <a:buChar char="•"/>
            </a:pPr>
            <a:r>
              <a:rPr lang="en-US"/>
              <a:t>A dual challenge regarding climate change has been addressed by the international community and each individual State.</a:t>
            </a:r>
            <a:endParaRPr/>
          </a:p>
          <a:p>
            <a:pPr indent="0" lvl="0" marL="0" rtl="0" algn="l">
              <a:lnSpc>
                <a:spcPct val="90000"/>
              </a:lnSpc>
              <a:spcBef>
                <a:spcPts val="1000"/>
              </a:spcBef>
              <a:spcAft>
                <a:spcPts val="0"/>
              </a:spcAft>
              <a:buClr>
                <a:schemeClr val="dk1"/>
              </a:buClr>
              <a:buSzPct val="100000"/>
              <a:buNone/>
            </a:pPr>
            <a:r>
              <a:t/>
            </a:r>
            <a:endParaRPr/>
          </a:p>
          <a:p>
            <a:pPr indent="-228600" lvl="0" marL="228600" rtl="0" algn="just">
              <a:lnSpc>
                <a:spcPct val="90000"/>
              </a:lnSpc>
              <a:spcBef>
                <a:spcPts val="1000"/>
              </a:spcBef>
              <a:spcAft>
                <a:spcPts val="0"/>
              </a:spcAft>
              <a:buClr>
                <a:schemeClr val="dk1"/>
              </a:buClr>
              <a:buSzPct val="100000"/>
              <a:buChar char="•"/>
            </a:pPr>
            <a:r>
              <a:rPr lang="en-US"/>
              <a:t>Climate change </a:t>
            </a:r>
            <a:r>
              <a:rPr b="1" lang="en-US" u="sng">
                <a:solidFill>
                  <a:schemeClr val="hlink"/>
                </a:solidFill>
                <a:hlinkClick action="ppaction://hlinksldjump" r:id="rId3"/>
              </a:rPr>
              <a:t>mitigation measures </a:t>
            </a:r>
            <a:r>
              <a:rPr lang="en-US"/>
              <a:t>must be implemented to </a:t>
            </a:r>
            <a:r>
              <a:rPr lang="en-US">
                <a:solidFill>
                  <a:srgbClr val="FF0000"/>
                </a:solidFill>
              </a:rPr>
              <a:t>drastically reduce </a:t>
            </a:r>
            <a:r>
              <a:rPr lang="en-US"/>
              <a:t>the greenhouse gas emissions worldwide, hence global warming will not take devastating dimensions within this century.</a:t>
            </a:r>
            <a:endParaRPr/>
          </a:p>
          <a:p>
            <a:pPr indent="0" lvl="0" marL="0" rtl="0" algn="l">
              <a:lnSpc>
                <a:spcPct val="90000"/>
              </a:lnSpc>
              <a:spcBef>
                <a:spcPts val="1000"/>
              </a:spcBef>
              <a:spcAft>
                <a:spcPts val="0"/>
              </a:spcAft>
              <a:buClr>
                <a:schemeClr val="dk1"/>
              </a:buClr>
              <a:buSzPct val="100000"/>
              <a:buNone/>
            </a:pPr>
            <a:r>
              <a:t/>
            </a:r>
            <a:endParaRPr/>
          </a:p>
          <a:p>
            <a:pPr indent="-228600" lvl="0" marL="228600" rtl="0" algn="just">
              <a:lnSpc>
                <a:spcPct val="90000"/>
              </a:lnSpc>
              <a:spcBef>
                <a:spcPts val="1000"/>
              </a:spcBef>
              <a:spcAft>
                <a:spcPts val="0"/>
              </a:spcAft>
              <a:buClr>
                <a:schemeClr val="dk1"/>
              </a:buClr>
              <a:buSzPct val="100000"/>
              <a:buChar char="•"/>
            </a:pPr>
            <a:r>
              <a:rPr lang="en-US"/>
              <a:t>However, measures must be also taken </a:t>
            </a:r>
            <a:r>
              <a:rPr b="1" lang="en-US"/>
              <a:t>to adapt to the current and future climate changes</a:t>
            </a:r>
            <a:r>
              <a:rPr lang="en-US"/>
              <a:t> that can no longer be prevented, even if all targets for reducing emissions are achieved, in order to decrease the negative impact on  humans’ lives, the economy and the environment. (</a:t>
            </a:r>
            <a:r>
              <a:rPr lang="en-US" u="sng">
                <a:solidFill>
                  <a:schemeClr val="hlink"/>
                </a:solidFill>
                <a:hlinkClick r:id="rId4"/>
              </a:rPr>
              <a:t>https://climate.nasa.gov/solutions/adaptation-mitigation/</a:t>
            </a:r>
            <a:r>
              <a:rPr lang="en-US"/>
              <a:t>)</a:t>
            </a:r>
            <a:endParaRPr/>
          </a:p>
          <a:p>
            <a:pPr indent="0" lvl="0" marL="0" rtl="0" algn="l">
              <a:lnSpc>
                <a:spcPct val="90000"/>
              </a:lnSpc>
              <a:spcBef>
                <a:spcPts val="1000"/>
              </a:spcBef>
              <a:spcAft>
                <a:spcPts val="0"/>
              </a:spcAft>
              <a:buClr>
                <a:schemeClr val="dk1"/>
              </a:buClr>
              <a:buSzPct val="100000"/>
              <a:buNone/>
            </a:pPr>
            <a:r>
              <a:t/>
            </a:r>
            <a:endParaRPr/>
          </a:p>
          <a:p>
            <a:pPr indent="-228600" lvl="0" marL="228600" rtl="0" algn="just">
              <a:lnSpc>
                <a:spcPct val="90000"/>
              </a:lnSpc>
              <a:spcBef>
                <a:spcPts val="1000"/>
              </a:spcBef>
              <a:spcAft>
                <a:spcPts val="0"/>
              </a:spcAft>
              <a:buClr>
                <a:schemeClr val="dk1"/>
              </a:buClr>
              <a:buSzPct val="100000"/>
              <a:buChar char="•"/>
            </a:pPr>
            <a:r>
              <a:rPr lang="en-US" u="sng">
                <a:solidFill>
                  <a:schemeClr val="hlink"/>
                </a:solidFill>
                <a:hlinkClick r:id="rId5"/>
              </a:rPr>
              <a:t>Adaptation to climate change </a:t>
            </a:r>
            <a:r>
              <a:rPr lang="en-US"/>
              <a:t>means </a:t>
            </a:r>
            <a:r>
              <a:rPr lang="en-US">
                <a:solidFill>
                  <a:srgbClr val="FF0000"/>
                </a:solidFill>
              </a:rPr>
              <a:t>taking action </a:t>
            </a:r>
            <a:r>
              <a:rPr lang="en-US"/>
              <a:t>to prepare for and adjust to both the current effects of climate change the predicted impacts in the future. </a:t>
            </a:r>
            <a:endParaRPr/>
          </a:p>
          <a:p>
            <a:pPr indent="0" lvl="0" marL="0" rtl="0" algn="l">
              <a:lnSpc>
                <a:spcPct val="90000"/>
              </a:lnSpc>
              <a:spcBef>
                <a:spcPts val="1000"/>
              </a:spcBef>
              <a:spcAft>
                <a:spcPts val="0"/>
              </a:spcAft>
              <a:buClr>
                <a:schemeClr val="dk1"/>
              </a:buClr>
              <a:buSzPct val="100000"/>
              <a:buNone/>
            </a:pPr>
            <a:r>
              <a:t/>
            </a:r>
            <a:endParaRPr sz="2600"/>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4" name="Shape 214"/>
        <p:cNvGrpSpPr/>
        <p:nvPr/>
      </p:nvGrpSpPr>
      <p:grpSpPr>
        <a:xfrm>
          <a:off x="0" y="0"/>
          <a:ext cx="0" cy="0"/>
          <a:chOff x="0" y="0"/>
          <a:chExt cx="0" cy="0"/>
        </a:xfrm>
      </p:grpSpPr>
      <p:sp>
        <p:nvSpPr>
          <p:cNvPr id="215" name="Google Shape;215;p19"/>
          <p:cNvSpPr txBox="1"/>
          <p:nvPr>
            <p:ph type="title"/>
          </p:nvPr>
        </p:nvSpPr>
        <p:spPr>
          <a:xfrm>
            <a:off x="190500" y="523702"/>
            <a:ext cx="10515600" cy="552624"/>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2800"/>
              <a:buFont typeface="Calibri"/>
              <a:buNone/>
            </a:pPr>
            <a:r>
              <a:rPr b="1" lang="en-US" sz="2800" u="sng"/>
              <a:t>The importance of climate change adaptation</a:t>
            </a:r>
            <a:endParaRPr/>
          </a:p>
        </p:txBody>
      </p:sp>
      <p:sp>
        <p:nvSpPr>
          <p:cNvPr id="216" name="Google Shape;216;p19"/>
          <p:cNvSpPr txBox="1"/>
          <p:nvPr>
            <p:ph idx="1" type="body"/>
          </p:nvPr>
        </p:nvSpPr>
        <p:spPr>
          <a:xfrm>
            <a:off x="133350" y="1005681"/>
            <a:ext cx="11925300" cy="4351338"/>
          </a:xfrm>
          <a:prstGeom prst="rect">
            <a:avLst/>
          </a:prstGeom>
          <a:noFill/>
          <a:ln>
            <a:noFill/>
          </a:ln>
        </p:spPr>
        <p:txBody>
          <a:bodyPr anchorCtr="0" anchor="t" bIns="45700" lIns="91425" spcFirstLastPara="1" rIns="91425" wrap="square" tIns="45700">
            <a:normAutofit/>
          </a:bodyPr>
          <a:lstStyle/>
          <a:p>
            <a:pPr indent="-228600" lvl="0" marL="228600" rtl="0" algn="just">
              <a:lnSpc>
                <a:spcPct val="90000"/>
              </a:lnSpc>
              <a:spcBef>
                <a:spcPts val="0"/>
              </a:spcBef>
              <a:spcAft>
                <a:spcPts val="0"/>
              </a:spcAft>
              <a:buClr>
                <a:srgbClr val="FF0000"/>
              </a:buClr>
              <a:buSzPts val="2200"/>
              <a:buChar char="•"/>
            </a:pPr>
            <a:r>
              <a:rPr lang="en-US" sz="2200">
                <a:solidFill>
                  <a:srgbClr val="FF0000"/>
                </a:solidFill>
              </a:rPr>
              <a:t>Climate change adaptation </a:t>
            </a:r>
            <a:r>
              <a:rPr lang="en-US" sz="2200"/>
              <a:t>assists individuals, communities, organisations and natural systems to deal with the climate change’s effects that cannot be avoided </a:t>
            </a:r>
            <a:r>
              <a:rPr lang="en-US" sz="1600">
                <a:solidFill>
                  <a:srgbClr val="A5A5A5"/>
                </a:solidFill>
              </a:rPr>
              <a:t>(Rosales, J., 2019)</a:t>
            </a:r>
            <a:r>
              <a:rPr lang="en-US" sz="2200"/>
              <a:t>. </a:t>
            </a:r>
            <a:endParaRPr/>
          </a:p>
          <a:p>
            <a:pPr indent="-228600" lvl="0" marL="228600" rtl="0" algn="just">
              <a:lnSpc>
                <a:spcPct val="90000"/>
              </a:lnSpc>
              <a:spcBef>
                <a:spcPts val="1000"/>
              </a:spcBef>
              <a:spcAft>
                <a:spcPts val="0"/>
              </a:spcAft>
              <a:buClr>
                <a:schemeClr val="dk1"/>
              </a:buClr>
              <a:buSzPts val="2200"/>
              <a:buChar char="•"/>
            </a:pPr>
            <a:r>
              <a:rPr lang="en-US" sz="2200"/>
              <a:t>It concerns </a:t>
            </a:r>
            <a:r>
              <a:rPr b="1" lang="en-US" sz="2200">
                <a:solidFill>
                  <a:srgbClr val="FF0000"/>
                </a:solidFill>
              </a:rPr>
              <a:t>taking action in a practical way to manage the risks from climate impacts</a:t>
            </a:r>
            <a:r>
              <a:rPr lang="en-US" sz="2200"/>
              <a:t>, to protect communities and to strengthen the economy’s resilience.</a:t>
            </a:r>
            <a:endParaRPr/>
          </a:p>
          <a:p>
            <a:pPr indent="0" lvl="0" marL="0" rtl="0" algn="l">
              <a:lnSpc>
                <a:spcPct val="90000"/>
              </a:lnSpc>
              <a:spcBef>
                <a:spcPts val="1000"/>
              </a:spcBef>
              <a:spcAft>
                <a:spcPts val="0"/>
              </a:spcAft>
              <a:buClr>
                <a:schemeClr val="dk1"/>
              </a:buClr>
              <a:buSzPts val="2800"/>
              <a:buNone/>
            </a:pPr>
            <a:r>
              <a:rPr lang="en-US" u="sng"/>
              <a:t>                                                           </a:t>
            </a:r>
            <a:endParaRPr/>
          </a:p>
          <a:p>
            <a:pPr indent="0" lvl="0" marL="0" rtl="0" algn="l">
              <a:lnSpc>
                <a:spcPct val="90000"/>
              </a:lnSpc>
              <a:spcBef>
                <a:spcPts val="1000"/>
              </a:spcBef>
              <a:spcAft>
                <a:spcPts val="0"/>
              </a:spcAft>
              <a:buClr>
                <a:schemeClr val="dk1"/>
              </a:buClr>
              <a:buSzPts val="2800"/>
              <a:buNone/>
            </a:pPr>
            <a:r>
              <a:t/>
            </a:r>
            <a:endParaRPr/>
          </a:p>
        </p:txBody>
      </p:sp>
      <p:sp>
        <p:nvSpPr>
          <p:cNvPr id="217" name="Google Shape;217;p19"/>
          <p:cNvSpPr txBox="1"/>
          <p:nvPr/>
        </p:nvSpPr>
        <p:spPr>
          <a:xfrm>
            <a:off x="2247899" y="2886075"/>
            <a:ext cx="6400801" cy="2560320"/>
          </a:xfrm>
          <a:prstGeom prst="rect">
            <a:avLst/>
          </a:prstGeom>
          <a:noFill/>
          <a:ln>
            <a:noFill/>
          </a:ln>
        </p:spPr>
        <p:txBody>
          <a:bodyPr anchorCtr="0" anchor="t" bIns="45700" lIns="91425" spcFirstLastPara="1" rIns="91425" wrap="square" tIns="45700">
            <a:normAutofit/>
          </a:bodyPr>
          <a:lstStyle/>
          <a:p>
            <a:pPr indent="-228600" lvl="0" marL="228600" marR="0" rtl="0" algn="just">
              <a:lnSpc>
                <a:spcPct val="90000"/>
              </a:lnSpc>
              <a:spcBef>
                <a:spcPts val="0"/>
              </a:spcBef>
              <a:spcAft>
                <a:spcPts val="0"/>
              </a:spcAft>
              <a:buClr>
                <a:schemeClr val="dk1"/>
              </a:buClr>
              <a:buSzPts val="2200"/>
              <a:buFont typeface="Arial"/>
              <a:buChar char="•"/>
            </a:pPr>
            <a:r>
              <a:rPr b="0" i="0" lang="en-US" sz="2200" u="none" cap="none" strike="noStrike">
                <a:solidFill>
                  <a:schemeClr val="dk1"/>
                </a:solidFill>
                <a:latin typeface="Calibri"/>
                <a:ea typeface="Calibri"/>
                <a:cs typeface="Calibri"/>
                <a:sym typeface="Calibri"/>
              </a:rPr>
              <a:t>Buildings and infrastructure must be able to deal with floods or heatwaves. </a:t>
            </a:r>
            <a:endParaRPr b="0" i="0" sz="1400" u="none" cap="none" strike="noStrike">
              <a:solidFill>
                <a:srgbClr val="000000"/>
              </a:solidFill>
              <a:latin typeface="Arial"/>
              <a:ea typeface="Arial"/>
              <a:cs typeface="Arial"/>
              <a:sym typeface="Arial"/>
            </a:endParaRPr>
          </a:p>
          <a:p>
            <a:pPr indent="-228600" lvl="0" marL="228600" marR="0" rtl="0" algn="just">
              <a:lnSpc>
                <a:spcPct val="90000"/>
              </a:lnSpc>
              <a:spcBef>
                <a:spcPts val="1000"/>
              </a:spcBef>
              <a:spcAft>
                <a:spcPts val="0"/>
              </a:spcAft>
              <a:buClr>
                <a:schemeClr val="dk1"/>
              </a:buClr>
              <a:buSzPts val="2200"/>
              <a:buFont typeface="Arial"/>
              <a:buChar char="•"/>
            </a:pPr>
            <a:r>
              <a:rPr b="0" i="0" lang="en-US" sz="2200" u="none" cap="none" strike="noStrike">
                <a:solidFill>
                  <a:schemeClr val="dk1"/>
                </a:solidFill>
                <a:latin typeface="Calibri"/>
                <a:ea typeface="Calibri"/>
                <a:cs typeface="Calibri"/>
                <a:sym typeface="Calibri"/>
              </a:rPr>
              <a:t>Coastal or estuary rivers must be ready to deal with higher water levels.</a:t>
            </a:r>
            <a:endParaRPr b="0" i="0" sz="1400" u="none" cap="none" strike="noStrike">
              <a:solidFill>
                <a:srgbClr val="000000"/>
              </a:solidFill>
              <a:latin typeface="Arial"/>
              <a:ea typeface="Arial"/>
              <a:cs typeface="Arial"/>
              <a:sym typeface="Arial"/>
            </a:endParaRPr>
          </a:p>
          <a:p>
            <a:pPr indent="-228600" lvl="0" marL="228600" marR="0" rtl="0" algn="just">
              <a:lnSpc>
                <a:spcPct val="90000"/>
              </a:lnSpc>
              <a:spcBef>
                <a:spcPts val="1000"/>
              </a:spcBef>
              <a:spcAft>
                <a:spcPts val="0"/>
              </a:spcAft>
              <a:buClr>
                <a:schemeClr val="dk1"/>
              </a:buClr>
              <a:buSzPts val="2200"/>
              <a:buFont typeface="Arial"/>
              <a:buChar char="•"/>
            </a:pPr>
            <a:r>
              <a:rPr b="0" i="0" lang="en-US" sz="2200" u="none" cap="none" strike="noStrike">
                <a:solidFill>
                  <a:schemeClr val="dk1"/>
                </a:solidFill>
                <a:latin typeface="Calibri"/>
                <a:ea typeface="Calibri"/>
                <a:cs typeface="Calibri"/>
                <a:sym typeface="Calibri"/>
              </a:rPr>
              <a:t>Agriculture needs to adapt to diverse weather conditions, especially in southern countries where farmers will have to face the longest droughts.</a:t>
            </a:r>
            <a:endParaRPr b="0" i="0" sz="1400" u="none" cap="none" strike="noStrike">
              <a:solidFill>
                <a:srgbClr val="000000"/>
              </a:solidFill>
              <a:latin typeface="Arial"/>
              <a:ea typeface="Arial"/>
              <a:cs typeface="Arial"/>
              <a:sym typeface="Arial"/>
            </a:endParaRPr>
          </a:p>
          <a:p>
            <a:pPr indent="-50800" lvl="0" marL="228600" marR="0" rtl="0" algn="l">
              <a:lnSpc>
                <a:spcPct val="90000"/>
              </a:lnSpc>
              <a:spcBef>
                <a:spcPts val="1000"/>
              </a:spcBef>
              <a:spcAft>
                <a:spcPts val="0"/>
              </a:spcAft>
              <a:buClr>
                <a:schemeClr val="dk1"/>
              </a:buClr>
              <a:buSzPts val="2800"/>
              <a:buFont typeface="Arial"/>
              <a:buNone/>
            </a:pPr>
            <a:r>
              <a:t/>
            </a:r>
            <a:endParaRPr b="0" i="0" sz="2800" u="none" cap="none" strike="noStrike">
              <a:solidFill>
                <a:schemeClr val="dk1"/>
              </a:solidFill>
              <a:latin typeface="Calibri"/>
              <a:ea typeface="Calibri"/>
              <a:cs typeface="Calibri"/>
              <a:sym typeface="Calibri"/>
            </a:endParaRPr>
          </a:p>
        </p:txBody>
      </p:sp>
      <p:pic>
        <p:nvPicPr>
          <p:cNvPr id="218" name="Google Shape;218;p19"/>
          <p:cNvPicPr preferRelativeResize="0"/>
          <p:nvPr/>
        </p:nvPicPr>
        <p:blipFill rotWithShape="1">
          <a:blip r:embed="rId3">
            <a:alphaModFix/>
          </a:blip>
          <a:srcRect b="12662" l="46664" r="6352" t="23889"/>
          <a:stretch/>
        </p:blipFill>
        <p:spPr>
          <a:xfrm>
            <a:off x="1097526" y="2428875"/>
            <a:ext cx="902724" cy="914400"/>
          </a:xfrm>
          <a:prstGeom prst="rect">
            <a:avLst/>
          </a:prstGeom>
          <a:noFill/>
          <a:ln>
            <a:noFill/>
          </a:ln>
        </p:spPr>
      </p:pic>
      <p:pic>
        <p:nvPicPr>
          <p:cNvPr id="219" name="Google Shape;219;p19"/>
          <p:cNvPicPr preferRelativeResize="0"/>
          <p:nvPr/>
        </p:nvPicPr>
        <p:blipFill rotWithShape="1">
          <a:blip r:embed="rId4">
            <a:alphaModFix/>
          </a:blip>
          <a:srcRect b="22500" l="0" r="13846" t="12500"/>
          <a:stretch/>
        </p:blipFill>
        <p:spPr>
          <a:xfrm>
            <a:off x="986180" y="3435747"/>
            <a:ext cx="1125415" cy="914400"/>
          </a:xfrm>
          <a:prstGeom prst="rect">
            <a:avLst/>
          </a:prstGeom>
          <a:noFill/>
          <a:ln>
            <a:noFill/>
          </a:ln>
        </p:spPr>
      </p:pic>
      <p:pic>
        <p:nvPicPr>
          <p:cNvPr id="220" name="Google Shape;220;p19"/>
          <p:cNvPicPr preferRelativeResize="0"/>
          <p:nvPr/>
        </p:nvPicPr>
        <p:blipFill rotWithShape="1">
          <a:blip r:embed="rId5">
            <a:alphaModFix/>
          </a:blip>
          <a:srcRect b="0" l="0" r="0" t="0"/>
          <a:stretch/>
        </p:blipFill>
        <p:spPr>
          <a:xfrm>
            <a:off x="1197195" y="4374926"/>
            <a:ext cx="914400" cy="914400"/>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4" name="Shape 224"/>
        <p:cNvGrpSpPr/>
        <p:nvPr/>
      </p:nvGrpSpPr>
      <p:grpSpPr>
        <a:xfrm>
          <a:off x="0" y="0"/>
          <a:ext cx="0" cy="0"/>
          <a:chOff x="0" y="0"/>
          <a:chExt cx="0" cy="0"/>
        </a:xfrm>
      </p:grpSpPr>
      <p:sp>
        <p:nvSpPr>
          <p:cNvPr id="225" name="Google Shape;225;p20"/>
          <p:cNvSpPr txBox="1"/>
          <p:nvPr>
            <p:ph type="title"/>
          </p:nvPr>
        </p:nvSpPr>
        <p:spPr>
          <a:xfrm>
            <a:off x="142875" y="599902"/>
            <a:ext cx="10515600" cy="400313"/>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chemeClr val="dk1"/>
              </a:buClr>
              <a:buSzPts val="2800"/>
              <a:buFont typeface="Calibri"/>
              <a:buNone/>
            </a:pPr>
            <a:r>
              <a:rPr b="1" lang="en-US" sz="2800" u="sng"/>
              <a:t>Adaptation measures</a:t>
            </a:r>
            <a:endParaRPr/>
          </a:p>
        </p:txBody>
      </p:sp>
      <p:sp>
        <p:nvSpPr>
          <p:cNvPr id="226" name="Google Shape;226;p20"/>
          <p:cNvSpPr txBox="1"/>
          <p:nvPr>
            <p:ph idx="1" type="body"/>
          </p:nvPr>
        </p:nvSpPr>
        <p:spPr>
          <a:xfrm>
            <a:off x="142874" y="1106134"/>
            <a:ext cx="11896725" cy="4351338"/>
          </a:xfrm>
          <a:prstGeom prst="rect">
            <a:avLst/>
          </a:prstGeom>
          <a:noFill/>
          <a:ln>
            <a:noFill/>
          </a:ln>
        </p:spPr>
        <p:txBody>
          <a:bodyPr anchorCtr="0" anchor="t" bIns="45700" lIns="91425" spcFirstLastPara="1" rIns="91425" wrap="square" tIns="45700">
            <a:normAutofit/>
          </a:bodyPr>
          <a:lstStyle/>
          <a:p>
            <a:pPr indent="-228600" lvl="0" marL="228600" rtl="0" algn="just">
              <a:lnSpc>
                <a:spcPct val="90000"/>
              </a:lnSpc>
              <a:spcBef>
                <a:spcPts val="0"/>
              </a:spcBef>
              <a:spcAft>
                <a:spcPts val="0"/>
              </a:spcAft>
              <a:buClr>
                <a:schemeClr val="dk1"/>
              </a:buClr>
              <a:buSzPts val="2400"/>
              <a:buChar char="•"/>
            </a:pPr>
            <a:r>
              <a:rPr lang="en-US" sz="2400"/>
              <a:t>Assessment of the </a:t>
            </a:r>
            <a:r>
              <a:rPr b="1" lang="en-US" sz="2400">
                <a:solidFill>
                  <a:srgbClr val="FF0000"/>
                </a:solidFill>
              </a:rPr>
              <a:t>impact of climate change </a:t>
            </a:r>
            <a:r>
              <a:rPr lang="en-US" sz="2400"/>
              <a:t>on the economy, social and environmental activities. </a:t>
            </a:r>
            <a:endParaRPr/>
          </a:p>
          <a:p>
            <a:pPr indent="-228600" lvl="0" marL="228600" rtl="0" algn="l">
              <a:lnSpc>
                <a:spcPct val="90000"/>
              </a:lnSpc>
              <a:spcBef>
                <a:spcPts val="1000"/>
              </a:spcBef>
              <a:spcAft>
                <a:spcPts val="0"/>
              </a:spcAft>
              <a:buClr>
                <a:schemeClr val="dk1"/>
              </a:buClr>
              <a:buSzPts val="2400"/>
              <a:buChar char="•"/>
            </a:pPr>
            <a:r>
              <a:rPr lang="en-US" sz="2400"/>
              <a:t>Determination of the economic magnitude of the aforementioned impacts. </a:t>
            </a:r>
            <a:endParaRPr/>
          </a:p>
          <a:p>
            <a:pPr indent="-228600" lvl="0" marL="228600" rtl="0" algn="just">
              <a:lnSpc>
                <a:spcPct val="90000"/>
              </a:lnSpc>
              <a:spcBef>
                <a:spcPts val="1000"/>
              </a:spcBef>
              <a:spcAft>
                <a:spcPts val="0"/>
              </a:spcAft>
              <a:buClr>
                <a:schemeClr val="dk1"/>
              </a:buClr>
              <a:buSzPts val="2400"/>
              <a:buChar char="•"/>
            </a:pPr>
            <a:r>
              <a:rPr lang="en-US" sz="2400"/>
              <a:t>The adaptation actions should be tailored to the specific circumstances in every region.</a:t>
            </a:r>
            <a:endParaRPr/>
          </a:p>
          <a:p>
            <a:pPr indent="-228600" lvl="0" marL="228600" rtl="0" algn="just">
              <a:lnSpc>
                <a:spcPct val="90000"/>
              </a:lnSpc>
              <a:spcBef>
                <a:spcPts val="1000"/>
              </a:spcBef>
              <a:spcAft>
                <a:spcPts val="0"/>
              </a:spcAft>
              <a:buClr>
                <a:schemeClr val="dk1"/>
              </a:buClr>
              <a:buSzPts val="2400"/>
              <a:buChar char="•"/>
            </a:pPr>
            <a:r>
              <a:rPr lang="en-US" sz="2400"/>
              <a:t>The need for adaptation is essential for all natural processes and human activities based on the current weather conditions. </a:t>
            </a:r>
            <a:endParaRPr/>
          </a:p>
          <a:p>
            <a:pPr indent="-228600" lvl="0" marL="228600" rtl="0" algn="just">
              <a:lnSpc>
                <a:spcPct val="90000"/>
              </a:lnSpc>
              <a:spcBef>
                <a:spcPts val="1000"/>
              </a:spcBef>
              <a:spcAft>
                <a:spcPts val="0"/>
              </a:spcAft>
              <a:buClr>
                <a:schemeClr val="dk1"/>
              </a:buClr>
              <a:buSzPts val="2400"/>
              <a:buChar char="•"/>
            </a:pPr>
            <a:r>
              <a:rPr lang="en-US" sz="2400" u="sng"/>
              <a:t>Aim:</a:t>
            </a:r>
            <a:r>
              <a:rPr lang="en-US" sz="2400"/>
              <a:t> to reduce vulnerability to the harmful effects of climate change (e.g. sea-level encroachment, more intense extreme weather events, food insecurity).</a:t>
            </a:r>
            <a:endParaRPr/>
          </a:p>
        </p:txBody>
      </p:sp>
      <p:sp>
        <p:nvSpPr>
          <p:cNvPr id="227" name="Google Shape;227;p20"/>
          <p:cNvSpPr/>
          <p:nvPr/>
        </p:nvSpPr>
        <p:spPr>
          <a:xfrm>
            <a:off x="785004" y="4813540"/>
            <a:ext cx="1949570" cy="810883"/>
          </a:xfrm>
          <a:prstGeom prst="rect">
            <a:avLst/>
          </a:prstGeom>
          <a:solidFill>
            <a:schemeClr val="accent5"/>
          </a:solidFill>
          <a:ln cap="flat" cmpd="sng" w="12700">
            <a:solidFill>
              <a:srgbClr val="5A9347"/>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rPr b="0" i="0" lang="en-US" sz="1800" u="none" cap="none" strike="noStrike">
                <a:solidFill>
                  <a:schemeClr val="dk1"/>
                </a:solidFill>
                <a:latin typeface="Calibri"/>
                <a:ea typeface="Calibri"/>
                <a:cs typeface="Calibri"/>
                <a:sym typeface="Calibri"/>
              </a:rPr>
              <a:t>ASSESSMENT</a:t>
            </a:r>
            <a:endParaRPr b="0" i="0" sz="1400" u="none" cap="none" strike="noStrike">
              <a:solidFill>
                <a:srgbClr val="000000"/>
              </a:solidFill>
              <a:latin typeface="Arial"/>
              <a:ea typeface="Arial"/>
              <a:cs typeface="Arial"/>
              <a:sym typeface="Arial"/>
            </a:endParaRPr>
          </a:p>
        </p:txBody>
      </p:sp>
      <p:sp>
        <p:nvSpPr>
          <p:cNvPr id="228" name="Google Shape;228;p20"/>
          <p:cNvSpPr/>
          <p:nvPr/>
        </p:nvSpPr>
        <p:spPr>
          <a:xfrm>
            <a:off x="4580177" y="4813540"/>
            <a:ext cx="1949570" cy="810883"/>
          </a:xfrm>
          <a:prstGeom prst="rect">
            <a:avLst/>
          </a:prstGeom>
          <a:solidFill>
            <a:schemeClr val="accent5"/>
          </a:solidFill>
          <a:ln cap="flat" cmpd="sng" w="12700">
            <a:solidFill>
              <a:srgbClr val="5A9347"/>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rPr b="0" i="0" lang="en-US" sz="1800" u="none" cap="none" strike="noStrike">
                <a:solidFill>
                  <a:schemeClr val="dk1"/>
                </a:solidFill>
                <a:latin typeface="Calibri"/>
                <a:ea typeface="Calibri"/>
                <a:cs typeface="Calibri"/>
                <a:sym typeface="Calibri"/>
              </a:rPr>
              <a:t>DETERMINATION</a:t>
            </a:r>
            <a:endParaRPr b="0" i="0" sz="1400" u="none" cap="none" strike="noStrike">
              <a:solidFill>
                <a:srgbClr val="000000"/>
              </a:solidFill>
              <a:latin typeface="Arial"/>
              <a:ea typeface="Arial"/>
              <a:cs typeface="Arial"/>
              <a:sym typeface="Arial"/>
            </a:endParaRPr>
          </a:p>
        </p:txBody>
      </p:sp>
      <p:sp>
        <p:nvSpPr>
          <p:cNvPr id="229" name="Google Shape;229;p20"/>
          <p:cNvSpPr/>
          <p:nvPr/>
        </p:nvSpPr>
        <p:spPr>
          <a:xfrm>
            <a:off x="8375350" y="4813540"/>
            <a:ext cx="1949570" cy="810883"/>
          </a:xfrm>
          <a:prstGeom prst="rect">
            <a:avLst/>
          </a:prstGeom>
          <a:solidFill>
            <a:schemeClr val="accent5"/>
          </a:solidFill>
          <a:ln cap="flat" cmpd="sng" w="12700">
            <a:solidFill>
              <a:srgbClr val="5A9347"/>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rPr b="0" i="0" lang="en-US" sz="1800" u="none" cap="none" strike="noStrike">
                <a:solidFill>
                  <a:schemeClr val="dk1"/>
                </a:solidFill>
                <a:latin typeface="Calibri"/>
                <a:ea typeface="Calibri"/>
                <a:cs typeface="Calibri"/>
                <a:sym typeface="Calibri"/>
              </a:rPr>
              <a:t>ACTION</a:t>
            </a:r>
            <a:endParaRPr b="0" i="0" sz="1400" u="none" cap="none" strike="noStrike">
              <a:solidFill>
                <a:srgbClr val="000000"/>
              </a:solidFill>
              <a:latin typeface="Arial"/>
              <a:ea typeface="Arial"/>
              <a:cs typeface="Arial"/>
              <a:sym typeface="Arial"/>
            </a:endParaRPr>
          </a:p>
        </p:txBody>
      </p:sp>
      <p:sp>
        <p:nvSpPr>
          <p:cNvPr id="230" name="Google Shape;230;p20"/>
          <p:cNvSpPr/>
          <p:nvPr/>
        </p:nvSpPr>
        <p:spPr>
          <a:xfrm>
            <a:off x="3165894" y="5149970"/>
            <a:ext cx="879895" cy="241539"/>
          </a:xfrm>
          <a:prstGeom prst="rightArrow">
            <a:avLst>
              <a:gd fmla="val 50000" name="adj1"/>
              <a:gd fmla="val 50000" name="adj2"/>
            </a:avLst>
          </a:prstGeom>
          <a:solidFill>
            <a:schemeClr val="accent2"/>
          </a:solidFill>
          <a:ln cap="flat" cmpd="sng" w="12700">
            <a:solidFill>
              <a:srgbClr val="00729E"/>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231" name="Google Shape;231;p20"/>
          <p:cNvSpPr/>
          <p:nvPr/>
        </p:nvSpPr>
        <p:spPr>
          <a:xfrm>
            <a:off x="7064135" y="5149970"/>
            <a:ext cx="879895" cy="241539"/>
          </a:xfrm>
          <a:prstGeom prst="rightArrow">
            <a:avLst>
              <a:gd fmla="val 50000" name="adj1"/>
              <a:gd fmla="val 50000" name="adj2"/>
            </a:avLst>
          </a:prstGeom>
          <a:solidFill>
            <a:schemeClr val="accent2"/>
          </a:solidFill>
          <a:ln cap="flat" cmpd="sng" w="12700">
            <a:solidFill>
              <a:srgbClr val="00729E"/>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5" name="Shape 235"/>
        <p:cNvGrpSpPr/>
        <p:nvPr/>
      </p:nvGrpSpPr>
      <p:grpSpPr>
        <a:xfrm>
          <a:off x="0" y="0"/>
          <a:ext cx="0" cy="0"/>
          <a:chOff x="0" y="0"/>
          <a:chExt cx="0" cy="0"/>
        </a:xfrm>
      </p:grpSpPr>
      <p:sp>
        <p:nvSpPr>
          <p:cNvPr id="236" name="Google Shape;236;p21"/>
          <p:cNvSpPr txBox="1"/>
          <p:nvPr>
            <p:ph type="title"/>
          </p:nvPr>
        </p:nvSpPr>
        <p:spPr>
          <a:xfrm>
            <a:off x="95250" y="523701"/>
            <a:ext cx="11258550" cy="81339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2800"/>
              <a:buFont typeface="Calibri"/>
              <a:buNone/>
            </a:pPr>
            <a:r>
              <a:rPr b="1" lang="en-US" sz="2800" u="sng"/>
              <a:t>Investments in adaptation measures</a:t>
            </a:r>
            <a:endParaRPr/>
          </a:p>
        </p:txBody>
      </p:sp>
      <p:sp>
        <p:nvSpPr>
          <p:cNvPr id="237" name="Google Shape;237;p21"/>
          <p:cNvSpPr txBox="1"/>
          <p:nvPr>
            <p:ph idx="1" type="body"/>
          </p:nvPr>
        </p:nvSpPr>
        <p:spPr>
          <a:xfrm>
            <a:off x="95249" y="1437437"/>
            <a:ext cx="11649075" cy="4351338"/>
          </a:xfrm>
          <a:prstGeom prst="rect">
            <a:avLst/>
          </a:prstGeom>
          <a:noFill/>
          <a:ln>
            <a:noFill/>
          </a:ln>
        </p:spPr>
        <p:txBody>
          <a:bodyPr anchorCtr="0" anchor="t" bIns="45700" lIns="91425" spcFirstLastPara="1" rIns="91425" wrap="square" tIns="45700">
            <a:normAutofit fontScale="92500" lnSpcReduction="10000"/>
          </a:bodyPr>
          <a:lstStyle/>
          <a:p>
            <a:pPr indent="-228600" lvl="0" marL="228600" rtl="0" algn="just">
              <a:lnSpc>
                <a:spcPct val="90000"/>
              </a:lnSpc>
              <a:spcBef>
                <a:spcPts val="0"/>
              </a:spcBef>
              <a:spcAft>
                <a:spcPts val="0"/>
              </a:spcAft>
              <a:buClr>
                <a:schemeClr val="dk1"/>
              </a:buClr>
              <a:buSzPct val="100000"/>
              <a:buChar char="•"/>
            </a:pPr>
            <a:r>
              <a:rPr b="1" lang="en-US" u="sng">
                <a:solidFill>
                  <a:schemeClr val="hlink"/>
                </a:solidFill>
                <a:hlinkClick r:id="rId3"/>
              </a:rPr>
              <a:t>Early warning systems (EWS):</a:t>
            </a:r>
            <a:r>
              <a:rPr lang="en-US"/>
              <a:t> technologies that can accurately forecast when a storm, heatwave, or other adverse weather event is incoming. </a:t>
            </a:r>
            <a:endParaRPr/>
          </a:p>
          <a:p>
            <a:pPr indent="-228600" lvl="0" marL="228600" rtl="0" algn="just">
              <a:lnSpc>
                <a:spcPct val="90000"/>
              </a:lnSpc>
              <a:spcBef>
                <a:spcPts val="1000"/>
              </a:spcBef>
              <a:spcAft>
                <a:spcPts val="0"/>
              </a:spcAft>
              <a:buClr>
                <a:schemeClr val="dk1"/>
              </a:buClr>
              <a:buSzPct val="100000"/>
              <a:buChar char="•"/>
            </a:pPr>
            <a:r>
              <a:rPr b="1" lang="en-US" u="sng">
                <a:solidFill>
                  <a:schemeClr val="hlink"/>
                </a:solidFill>
                <a:hlinkClick r:id="rId4"/>
              </a:rPr>
              <a:t>Climate-resilient infrastructure</a:t>
            </a:r>
            <a:r>
              <a:rPr b="1" lang="en-US"/>
              <a:t>: </a:t>
            </a:r>
            <a:r>
              <a:rPr lang="en-US"/>
              <a:t>upgrading the living conditions in vulnerable communities so to strengthen their adaptive capacity.</a:t>
            </a:r>
            <a:endParaRPr/>
          </a:p>
          <a:p>
            <a:pPr indent="-228600" lvl="0" marL="228600" rtl="0" algn="just">
              <a:lnSpc>
                <a:spcPct val="90000"/>
              </a:lnSpc>
              <a:spcBef>
                <a:spcPts val="1000"/>
              </a:spcBef>
              <a:spcAft>
                <a:spcPts val="0"/>
              </a:spcAft>
              <a:buClr>
                <a:schemeClr val="dk1"/>
              </a:buClr>
              <a:buSzPct val="100000"/>
              <a:buChar char="•"/>
            </a:pPr>
            <a:r>
              <a:rPr b="1" lang="en-US"/>
              <a:t>Improved dryland agriculture</a:t>
            </a:r>
            <a:r>
              <a:rPr lang="en-US"/>
              <a:t>: drought-resistant crops and modernizing irrigation systems could help protect small-scale farms from rising temperatures. </a:t>
            </a:r>
            <a:endParaRPr/>
          </a:p>
          <a:p>
            <a:pPr indent="-228600" lvl="0" marL="228600" rtl="0" algn="just">
              <a:lnSpc>
                <a:spcPct val="90000"/>
              </a:lnSpc>
              <a:spcBef>
                <a:spcPts val="1000"/>
              </a:spcBef>
              <a:spcAft>
                <a:spcPts val="0"/>
              </a:spcAft>
              <a:buClr>
                <a:schemeClr val="dk1"/>
              </a:buClr>
              <a:buSzPct val="100000"/>
              <a:buChar char="•"/>
            </a:pPr>
            <a:r>
              <a:rPr b="1" lang="en-US" u="sng">
                <a:solidFill>
                  <a:schemeClr val="hlink"/>
                </a:solidFill>
                <a:hlinkClick r:id="rId5"/>
              </a:rPr>
              <a:t>Mangrove protection</a:t>
            </a:r>
            <a:r>
              <a:rPr lang="en-US"/>
              <a:t>: they reduce the impact of storm surges that threaten coastal communities.</a:t>
            </a:r>
            <a:endParaRPr/>
          </a:p>
          <a:p>
            <a:pPr indent="-228600" lvl="0" marL="228600" rtl="0" algn="just">
              <a:lnSpc>
                <a:spcPct val="90000"/>
              </a:lnSpc>
              <a:spcBef>
                <a:spcPts val="1000"/>
              </a:spcBef>
              <a:spcAft>
                <a:spcPts val="0"/>
              </a:spcAft>
              <a:buClr>
                <a:schemeClr val="dk1"/>
              </a:buClr>
              <a:buSzPct val="100000"/>
              <a:buChar char="•"/>
            </a:pPr>
            <a:r>
              <a:rPr b="1" lang="en-US"/>
              <a:t>Making water resources more resilient</a:t>
            </a:r>
            <a:r>
              <a:rPr lang="en-US"/>
              <a:t>: water infrastructure and natural watersheds could expand access to clean water. </a:t>
            </a:r>
            <a:endParaRPr/>
          </a:p>
          <a:p>
            <a:pPr indent="0" lvl="0" marL="0" rtl="0" algn="l">
              <a:lnSpc>
                <a:spcPct val="90000"/>
              </a:lnSpc>
              <a:spcBef>
                <a:spcPts val="1000"/>
              </a:spcBef>
              <a:spcAft>
                <a:spcPts val="0"/>
              </a:spcAft>
              <a:buClr>
                <a:srgbClr val="A5A5A5"/>
              </a:buClr>
              <a:buSzPct val="100000"/>
              <a:buNone/>
            </a:pPr>
            <a:r>
              <a:rPr lang="en-US" sz="1500">
                <a:solidFill>
                  <a:srgbClr val="A5A5A5"/>
                </a:solidFill>
              </a:rPr>
              <a:t>(Source: https://grist.org/article/5-ways-we-need-to-adapt-to-climate-change-or-pay-the-price/)</a:t>
            </a:r>
            <a:endParaRPr/>
          </a:p>
          <a:p>
            <a:pPr indent="0" lvl="0" marL="0" rtl="0" algn="l">
              <a:lnSpc>
                <a:spcPct val="90000"/>
              </a:lnSpc>
              <a:spcBef>
                <a:spcPts val="1000"/>
              </a:spcBef>
              <a:spcAft>
                <a:spcPts val="0"/>
              </a:spcAft>
              <a:buClr>
                <a:schemeClr val="dk1"/>
              </a:buClr>
              <a:buSzPct val="100000"/>
              <a:buNone/>
            </a:pPr>
            <a:r>
              <a:t/>
            </a:r>
            <a:endParaRPr/>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1" name="Shape 241"/>
        <p:cNvGrpSpPr/>
        <p:nvPr/>
      </p:nvGrpSpPr>
      <p:grpSpPr>
        <a:xfrm>
          <a:off x="0" y="0"/>
          <a:ext cx="0" cy="0"/>
          <a:chOff x="0" y="0"/>
          <a:chExt cx="0" cy="0"/>
        </a:xfrm>
      </p:grpSpPr>
      <p:sp>
        <p:nvSpPr>
          <p:cNvPr id="242" name="Google Shape;242;p22"/>
          <p:cNvSpPr txBox="1"/>
          <p:nvPr>
            <p:ph idx="1" type="body"/>
          </p:nvPr>
        </p:nvSpPr>
        <p:spPr>
          <a:xfrm>
            <a:off x="228600" y="474453"/>
            <a:ext cx="11887200" cy="5607170"/>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chemeClr val="dk1"/>
              </a:buClr>
              <a:buSzPts val="2400"/>
              <a:buNone/>
            </a:pPr>
            <a:r>
              <a:t/>
            </a:r>
            <a:endParaRPr b="1" sz="2400" u="sng"/>
          </a:p>
          <a:p>
            <a:pPr indent="0" lvl="0" marL="0" rtl="0" algn="l">
              <a:lnSpc>
                <a:spcPct val="90000"/>
              </a:lnSpc>
              <a:spcBef>
                <a:spcPts val="1000"/>
              </a:spcBef>
              <a:spcAft>
                <a:spcPts val="0"/>
              </a:spcAft>
              <a:buClr>
                <a:schemeClr val="dk1"/>
              </a:buClr>
              <a:buSzPts val="2400"/>
              <a:buNone/>
            </a:pPr>
            <a:r>
              <a:rPr lang="en-US" sz="2400"/>
              <a:t> </a:t>
            </a:r>
            <a:endParaRPr/>
          </a:p>
          <a:p>
            <a:pPr indent="-76200" lvl="0" marL="228600" rtl="0" algn="l">
              <a:lnSpc>
                <a:spcPct val="90000"/>
              </a:lnSpc>
              <a:spcBef>
                <a:spcPts val="1000"/>
              </a:spcBef>
              <a:spcAft>
                <a:spcPts val="0"/>
              </a:spcAft>
              <a:buClr>
                <a:schemeClr val="dk1"/>
              </a:buClr>
              <a:buSzPts val="2400"/>
              <a:buNone/>
            </a:pPr>
            <a:r>
              <a:t/>
            </a:r>
            <a:endParaRPr sz="2400"/>
          </a:p>
          <a:p>
            <a:pPr indent="-76200" lvl="0" marL="228600" rtl="0" algn="l">
              <a:lnSpc>
                <a:spcPct val="90000"/>
              </a:lnSpc>
              <a:spcBef>
                <a:spcPts val="1000"/>
              </a:spcBef>
              <a:spcAft>
                <a:spcPts val="0"/>
              </a:spcAft>
              <a:buClr>
                <a:schemeClr val="dk1"/>
              </a:buClr>
              <a:buSzPts val="2400"/>
              <a:buNone/>
            </a:pPr>
            <a:r>
              <a:t/>
            </a:r>
            <a:endParaRPr sz="2400"/>
          </a:p>
          <a:p>
            <a:pPr indent="-76200" lvl="0" marL="228600" rtl="0" algn="l">
              <a:lnSpc>
                <a:spcPct val="90000"/>
              </a:lnSpc>
              <a:spcBef>
                <a:spcPts val="1000"/>
              </a:spcBef>
              <a:spcAft>
                <a:spcPts val="0"/>
              </a:spcAft>
              <a:buClr>
                <a:schemeClr val="dk1"/>
              </a:buClr>
              <a:buSzPts val="2400"/>
              <a:buNone/>
            </a:pPr>
            <a:r>
              <a:t/>
            </a:r>
            <a:endParaRPr sz="2400"/>
          </a:p>
          <a:p>
            <a:pPr indent="-76200" lvl="0" marL="228600" rtl="0" algn="l">
              <a:lnSpc>
                <a:spcPct val="90000"/>
              </a:lnSpc>
              <a:spcBef>
                <a:spcPts val="1000"/>
              </a:spcBef>
              <a:spcAft>
                <a:spcPts val="0"/>
              </a:spcAft>
              <a:buClr>
                <a:schemeClr val="dk1"/>
              </a:buClr>
              <a:buSzPts val="2400"/>
              <a:buNone/>
            </a:pPr>
            <a:r>
              <a:t/>
            </a:r>
            <a:endParaRPr sz="2400"/>
          </a:p>
          <a:p>
            <a:pPr indent="-76200" lvl="0" marL="228600" rtl="0" algn="l">
              <a:lnSpc>
                <a:spcPct val="90000"/>
              </a:lnSpc>
              <a:spcBef>
                <a:spcPts val="1000"/>
              </a:spcBef>
              <a:spcAft>
                <a:spcPts val="0"/>
              </a:spcAft>
              <a:buClr>
                <a:schemeClr val="dk1"/>
              </a:buClr>
              <a:buSzPts val="2400"/>
              <a:buNone/>
            </a:pPr>
            <a:r>
              <a:t/>
            </a:r>
            <a:endParaRPr sz="2400"/>
          </a:p>
          <a:p>
            <a:pPr indent="-76200" lvl="0" marL="228600" rtl="0" algn="l">
              <a:lnSpc>
                <a:spcPct val="90000"/>
              </a:lnSpc>
              <a:spcBef>
                <a:spcPts val="1000"/>
              </a:spcBef>
              <a:spcAft>
                <a:spcPts val="0"/>
              </a:spcAft>
              <a:buClr>
                <a:schemeClr val="dk1"/>
              </a:buClr>
              <a:buSzPts val="2400"/>
              <a:buNone/>
            </a:pPr>
            <a:r>
              <a:t/>
            </a:r>
            <a:endParaRPr sz="2400"/>
          </a:p>
          <a:p>
            <a:pPr indent="0" lvl="0" marL="0" rtl="0" algn="l">
              <a:lnSpc>
                <a:spcPct val="90000"/>
              </a:lnSpc>
              <a:spcBef>
                <a:spcPts val="1000"/>
              </a:spcBef>
              <a:spcAft>
                <a:spcPts val="0"/>
              </a:spcAft>
              <a:buClr>
                <a:schemeClr val="dk1"/>
              </a:buClr>
              <a:buSzPts val="2400"/>
              <a:buNone/>
            </a:pPr>
            <a:r>
              <a:t/>
            </a:r>
            <a:endParaRPr sz="2400"/>
          </a:p>
          <a:p>
            <a:pPr indent="0" lvl="0" marL="0" rtl="0" algn="l">
              <a:lnSpc>
                <a:spcPct val="90000"/>
              </a:lnSpc>
              <a:spcBef>
                <a:spcPts val="1000"/>
              </a:spcBef>
              <a:spcAft>
                <a:spcPts val="0"/>
              </a:spcAft>
              <a:buClr>
                <a:schemeClr val="dk1"/>
              </a:buClr>
              <a:buSzPts val="2400"/>
              <a:buNone/>
            </a:pPr>
            <a:r>
              <a:t/>
            </a:r>
            <a:endParaRPr sz="2400"/>
          </a:p>
          <a:p>
            <a:pPr indent="0" lvl="0" marL="0" rtl="0" algn="l">
              <a:lnSpc>
                <a:spcPct val="90000"/>
              </a:lnSpc>
              <a:spcBef>
                <a:spcPts val="1000"/>
              </a:spcBef>
              <a:spcAft>
                <a:spcPts val="0"/>
              </a:spcAft>
              <a:buClr>
                <a:schemeClr val="dk1"/>
              </a:buClr>
              <a:buSzPts val="2400"/>
              <a:buNone/>
            </a:pPr>
            <a:r>
              <a:t/>
            </a:r>
            <a:endParaRPr sz="2400"/>
          </a:p>
          <a:p>
            <a:pPr indent="0" lvl="0" marL="0" rtl="0" algn="l">
              <a:lnSpc>
                <a:spcPct val="90000"/>
              </a:lnSpc>
              <a:spcBef>
                <a:spcPts val="1000"/>
              </a:spcBef>
              <a:spcAft>
                <a:spcPts val="0"/>
              </a:spcAft>
              <a:buClr>
                <a:srgbClr val="A5A5A5"/>
              </a:buClr>
              <a:buSzPts val="1200"/>
              <a:buNone/>
            </a:pPr>
            <a:r>
              <a:rPr lang="en-US" sz="1200">
                <a:solidFill>
                  <a:srgbClr val="A5A5A5"/>
                </a:solidFill>
              </a:rPr>
              <a:t>(Source: Department of Environment, Cyprus </a:t>
            </a:r>
            <a:r>
              <a:rPr lang="en-US" sz="1200" u="sng">
                <a:solidFill>
                  <a:srgbClr val="A5A5A5"/>
                </a:solidFill>
                <a:hlinkClick r:id="rId3">
                  <a:extLst>
                    <a:ext uri="{A12FA001-AC4F-418D-AE19-62706E023703}">
                      <ahyp:hlinkClr val="tx"/>
                    </a:ext>
                  </a:extLst>
                </a:hlinkClick>
              </a:rPr>
              <a:t>http://www.moa.gov.cy/moa/environment/environmentnew.nsf/All/5932A0A0421E41CDC22583770034AE72?OpenDocument</a:t>
            </a:r>
            <a:r>
              <a:rPr lang="en-US" sz="1200">
                <a:solidFill>
                  <a:srgbClr val="A5A5A5"/>
                </a:solidFill>
              </a:rPr>
              <a:t>) </a:t>
            </a:r>
            <a:endParaRPr/>
          </a:p>
          <a:p>
            <a:pPr indent="0" lvl="0" marL="0" rtl="0" algn="l">
              <a:lnSpc>
                <a:spcPct val="90000"/>
              </a:lnSpc>
              <a:spcBef>
                <a:spcPts val="1000"/>
              </a:spcBef>
              <a:spcAft>
                <a:spcPts val="0"/>
              </a:spcAft>
              <a:buClr>
                <a:schemeClr val="dk1"/>
              </a:buClr>
              <a:buSzPts val="2800"/>
              <a:buNone/>
            </a:pPr>
            <a:r>
              <a:t/>
            </a:r>
            <a:endParaRPr/>
          </a:p>
          <a:p>
            <a:pPr indent="-50800" lvl="0" marL="228600" rtl="0" algn="l">
              <a:lnSpc>
                <a:spcPct val="90000"/>
              </a:lnSpc>
              <a:spcBef>
                <a:spcPts val="1000"/>
              </a:spcBef>
              <a:spcAft>
                <a:spcPts val="0"/>
              </a:spcAft>
              <a:buClr>
                <a:schemeClr val="dk1"/>
              </a:buClr>
              <a:buSzPts val="2800"/>
              <a:buNone/>
            </a:pPr>
            <a:r>
              <a:t/>
            </a:r>
            <a:endParaRPr/>
          </a:p>
        </p:txBody>
      </p:sp>
      <p:sp>
        <p:nvSpPr>
          <p:cNvPr id="243" name="Google Shape;243;p22"/>
          <p:cNvSpPr/>
          <p:nvPr/>
        </p:nvSpPr>
        <p:spPr>
          <a:xfrm>
            <a:off x="8477608" y="752088"/>
            <a:ext cx="3467819" cy="840375"/>
          </a:xfrm>
          <a:prstGeom prst="flowChartAlternateProcess">
            <a:avLst/>
          </a:prstGeom>
          <a:solidFill>
            <a:schemeClr val="accent2"/>
          </a:solidFill>
          <a:ln cap="flat" cmpd="sng" w="12700">
            <a:solidFill>
              <a:srgbClr val="00729E"/>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rPr b="0" i="0" lang="en-US" sz="1800" u="none" cap="none" strike="noStrike">
                <a:solidFill>
                  <a:schemeClr val="lt1"/>
                </a:solidFill>
                <a:latin typeface="Calibri"/>
                <a:ea typeface="Calibri"/>
                <a:cs typeface="Calibri"/>
                <a:sym typeface="Calibri"/>
              </a:rPr>
              <a:t>6. FLOOD WALLS/ELEVATION OF EMBANKMENTS TO PROTECT FROM RISING SEA LEVELS</a:t>
            </a:r>
            <a:endParaRPr b="0" i="0" sz="1400" u="none" cap="none" strike="noStrike">
              <a:solidFill>
                <a:srgbClr val="000000"/>
              </a:solidFill>
              <a:latin typeface="Arial"/>
              <a:ea typeface="Arial"/>
              <a:cs typeface="Arial"/>
              <a:sym typeface="Arial"/>
            </a:endParaRPr>
          </a:p>
        </p:txBody>
      </p:sp>
      <p:sp>
        <p:nvSpPr>
          <p:cNvPr id="244" name="Google Shape;244;p22"/>
          <p:cNvSpPr/>
          <p:nvPr/>
        </p:nvSpPr>
        <p:spPr>
          <a:xfrm>
            <a:off x="8508521" y="2299998"/>
            <a:ext cx="3467819" cy="840375"/>
          </a:xfrm>
          <a:prstGeom prst="flowChartAlternateProcess">
            <a:avLst/>
          </a:prstGeom>
          <a:solidFill>
            <a:schemeClr val="accent2"/>
          </a:solidFill>
          <a:ln cap="flat" cmpd="sng" w="12700">
            <a:solidFill>
              <a:srgbClr val="00729E"/>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rPr b="0" i="0" lang="en-US" sz="1800" u="none" cap="none" strike="noStrike">
                <a:solidFill>
                  <a:schemeClr val="lt1"/>
                </a:solidFill>
                <a:latin typeface="Calibri"/>
                <a:ea typeface="Calibri"/>
                <a:cs typeface="Calibri"/>
                <a:sym typeface="Calibri"/>
              </a:rPr>
              <a:t>8. EFFICIENT USE OF SCARCE WATER RESOURCES</a:t>
            </a:r>
            <a:endParaRPr b="0" i="0" sz="1400" u="none" cap="none" strike="noStrike">
              <a:solidFill>
                <a:srgbClr val="000000"/>
              </a:solidFill>
              <a:latin typeface="Arial"/>
              <a:ea typeface="Arial"/>
              <a:cs typeface="Arial"/>
              <a:sym typeface="Arial"/>
            </a:endParaRPr>
          </a:p>
        </p:txBody>
      </p:sp>
      <p:sp>
        <p:nvSpPr>
          <p:cNvPr id="245" name="Google Shape;245;p22"/>
          <p:cNvSpPr/>
          <p:nvPr/>
        </p:nvSpPr>
        <p:spPr>
          <a:xfrm>
            <a:off x="8477607" y="4157158"/>
            <a:ext cx="3467819" cy="840375"/>
          </a:xfrm>
          <a:prstGeom prst="flowChartAlternateProcess">
            <a:avLst/>
          </a:prstGeom>
          <a:solidFill>
            <a:schemeClr val="accent2"/>
          </a:solidFill>
          <a:ln cap="flat" cmpd="sng" w="12700">
            <a:solidFill>
              <a:srgbClr val="00729E"/>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rPr b="0" i="0" lang="en-US" sz="1800" u="none" cap="none" strike="noStrike">
                <a:solidFill>
                  <a:schemeClr val="lt1"/>
                </a:solidFill>
                <a:latin typeface="Calibri"/>
                <a:ea typeface="Calibri"/>
                <a:cs typeface="Calibri"/>
                <a:sym typeface="Calibri"/>
              </a:rPr>
              <a:t>10. TOURISM DIVERSIFICATION</a:t>
            </a:r>
            <a:endParaRPr b="0" i="0" sz="1400" u="none" cap="none" strike="noStrike">
              <a:solidFill>
                <a:srgbClr val="000000"/>
              </a:solidFill>
              <a:latin typeface="Arial"/>
              <a:ea typeface="Arial"/>
              <a:cs typeface="Arial"/>
              <a:sym typeface="Arial"/>
            </a:endParaRPr>
          </a:p>
        </p:txBody>
      </p:sp>
      <p:sp>
        <p:nvSpPr>
          <p:cNvPr id="246" name="Google Shape;246;p22"/>
          <p:cNvSpPr/>
          <p:nvPr/>
        </p:nvSpPr>
        <p:spPr>
          <a:xfrm>
            <a:off x="187136" y="752087"/>
            <a:ext cx="3467819" cy="840375"/>
          </a:xfrm>
          <a:prstGeom prst="flowChartAlternateProcess">
            <a:avLst/>
          </a:prstGeom>
          <a:solidFill>
            <a:schemeClr val="accent2"/>
          </a:solidFill>
          <a:ln cap="flat" cmpd="sng" w="12700">
            <a:solidFill>
              <a:srgbClr val="00729E"/>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rPr b="0" i="0" lang="en-US" sz="1800" u="none" cap="none" strike="noStrike">
                <a:solidFill>
                  <a:schemeClr val="lt1"/>
                </a:solidFill>
                <a:latin typeface="Calibri"/>
                <a:ea typeface="Calibri"/>
                <a:cs typeface="Calibri"/>
                <a:sym typeface="Calibri"/>
              </a:rPr>
              <a:t>1. PLANTING OF INDIGENOUS TREES</a:t>
            </a:r>
            <a:endParaRPr b="0" i="0" sz="1400" u="none" cap="none" strike="noStrike">
              <a:solidFill>
                <a:srgbClr val="000000"/>
              </a:solidFill>
              <a:latin typeface="Arial"/>
              <a:ea typeface="Arial"/>
              <a:cs typeface="Arial"/>
              <a:sym typeface="Arial"/>
            </a:endParaRPr>
          </a:p>
        </p:txBody>
      </p:sp>
      <p:sp>
        <p:nvSpPr>
          <p:cNvPr id="247" name="Google Shape;247;p22"/>
          <p:cNvSpPr/>
          <p:nvPr/>
        </p:nvSpPr>
        <p:spPr>
          <a:xfrm>
            <a:off x="187136" y="2337489"/>
            <a:ext cx="3467819" cy="840375"/>
          </a:xfrm>
          <a:prstGeom prst="flowChartAlternateProcess">
            <a:avLst/>
          </a:prstGeom>
          <a:solidFill>
            <a:schemeClr val="accent2"/>
          </a:solidFill>
          <a:ln cap="flat" cmpd="sng" w="12700">
            <a:solidFill>
              <a:srgbClr val="00729E"/>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rPr b="0" i="0" lang="en-US" sz="1800" u="none" cap="none" strike="noStrike">
                <a:solidFill>
                  <a:schemeClr val="lt1"/>
                </a:solidFill>
                <a:latin typeface="Calibri"/>
                <a:ea typeface="Calibri"/>
                <a:cs typeface="Calibri"/>
                <a:sym typeface="Calibri"/>
              </a:rPr>
              <a:t>3. FOREST TYPES AND PRACTICES LESS VULNERABLE TO STORMS AND FIRES</a:t>
            </a:r>
            <a:endParaRPr b="0" i="0" sz="1400" u="none" cap="none" strike="noStrike">
              <a:solidFill>
                <a:srgbClr val="000000"/>
              </a:solidFill>
              <a:latin typeface="Arial"/>
              <a:ea typeface="Arial"/>
              <a:cs typeface="Arial"/>
              <a:sym typeface="Arial"/>
            </a:endParaRPr>
          </a:p>
        </p:txBody>
      </p:sp>
      <p:sp>
        <p:nvSpPr>
          <p:cNvPr id="248" name="Google Shape;248;p22"/>
          <p:cNvSpPr/>
          <p:nvPr/>
        </p:nvSpPr>
        <p:spPr>
          <a:xfrm>
            <a:off x="187136" y="3954829"/>
            <a:ext cx="3467819" cy="840375"/>
          </a:xfrm>
          <a:prstGeom prst="flowChartAlternateProcess">
            <a:avLst/>
          </a:prstGeom>
          <a:solidFill>
            <a:schemeClr val="accent2"/>
          </a:solidFill>
          <a:ln cap="flat" cmpd="sng" w="12700">
            <a:solidFill>
              <a:srgbClr val="00729E"/>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rPr b="0" i="0" lang="en-US" sz="1800" u="none" cap="none" strike="noStrike">
                <a:solidFill>
                  <a:schemeClr val="lt1"/>
                </a:solidFill>
                <a:latin typeface="Calibri"/>
                <a:ea typeface="Calibri"/>
                <a:cs typeface="Calibri"/>
                <a:sym typeface="Calibri"/>
              </a:rPr>
              <a:t>5. SPATIAL PLANS TO FACILITATE THE MIGRATION OF SPECIES</a:t>
            </a:r>
            <a:endParaRPr b="0" i="0" sz="1400" u="none" cap="none" strike="noStrike">
              <a:solidFill>
                <a:srgbClr val="000000"/>
              </a:solidFill>
              <a:latin typeface="Arial"/>
              <a:ea typeface="Arial"/>
              <a:cs typeface="Arial"/>
              <a:sym typeface="Arial"/>
            </a:endParaRPr>
          </a:p>
        </p:txBody>
      </p:sp>
      <p:sp>
        <p:nvSpPr>
          <p:cNvPr id="249" name="Google Shape;249;p22"/>
          <p:cNvSpPr/>
          <p:nvPr/>
        </p:nvSpPr>
        <p:spPr>
          <a:xfrm>
            <a:off x="9089366" y="1637254"/>
            <a:ext cx="2324819" cy="617952"/>
          </a:xfrm>
          <a:prstGeom prst="rect">
            <a:avLst/>
          </a:prstGeom>
          <a:solidFill>
            <a:schemeClr val="accent4"/>
          </a:solidFill>
          <a:ln cap="flat" cmpd="sng" w="12700">
            <a:solidFill>
              <a:srgbClr val="0B977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rPr b="0" i="0" lang="en-US" sz="1800" u="none" cap="none" strike="noStrike">
                <a:solidFill>
                  <a:schemeClr val="dk1"/>
                </a:solidFill>
                <a:latin typeface="Calibri"/>
                <a:ea typeface="Calibri"/>
                <a:cs typeface="Calibri"/>
                <a:sym typeface="Calibri"/>
              </a:rPr>
              <a:t>7. SEED BANKS</a:t>
            </a:r>
            <a:endParaRPr b="0" i="0" sz="1400" u="none" cap="none" strike="noStrike">
              <a:solidFill>
                <a:srgbClr val="000000"/>
              </a:solidFill>
              <a:latin typeface="Arial"/>
              <a:ea typeface="Arial"/>
              <a:cs typeface="Arial"/>
              <a:sym typeface="Arial"/>
            </a:endParaRPr>
          </a:p>
        </p:txBody>
      </p:sp>
      <p:sp>
        <p:nvSpPr>
          <p:cNvPr id="250" name="Google Shape;250;p22"/>
          <p:cNvSpPr/>
          <p:nvPr/>
        </p:nvSpPr>
        <p:spPr>
          <a:xfrm>
            <a:off x="9089366" y="3242339"/>
            <a:ext cx="2324819" cy="840374"/>
          </a:xfrm>
          <a:prstGeom prst="rect">
            <a:avLst/>
          </a:prstGeom>
          <a:solidFill>
            <a:schemeClr val="accent4"/>
          </a:solidFill>
          <a:ln cap="flat" cmpd="sng" w="12700">
            <a:solidFill>
              <a:srgbClr val="0B977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rPr b="0" i="0" lang="en-US" sz="1800" u="none" cap="none" strike="noStrike">
                <a:solidFill>
                  <a:schemeClr val="dk1"/>
                </a:solidFill>
                <a:latin typeface="Calibri"/>
                <a:ea typeface="Calibri"/>
                <a:cs typeface="Calibri"/>
                <a:sym typeface="Calibri"/>
              </a:rPr>
              <a:t>9. ROADS CONSTRUCTION WITH ROADSIDE DITCHES</a:t>
            </a:r>
            <a:endParaRPr b="0" i="0" sz="1400" u="none" cap="none" strike="noStrike">
              <a:solidFill>
                <a:srgbClr val="000000"/>
              </a:solidFill>
              <a:latin typeface="Arial"/>
              <a:ea typeface="Arial"/>
              <a:cs typeface="Arial"/>
              <a:sym typeface="Arial"/>
            </a:endParaRPr>
          </a:p>
        </p:txBody>
      </p:sp>
      <p:sp>
        <p:nvSpPr>
          <p:cNvPr id="251" name="Google Shape;251;p22"/>
          <p:cNvSpPr/>
          <p:nvPr/>
        </p:nvSpPr>
        <p:spPr>
          <a:xfrm>
            <a:off x="678790" y="1619363"/>
            <a:ext cx="2324819" cy="617952"/>
          </a:xfrm>
          <a:prstGeom prst="rect">
            <a:avLst/>
          </a:prstGeom>
          <a:solidFill>
            <a:schemeClr val="accent4"/>
          </a:solidFill>
          <a:ln cap="flat" cmpd="sng" w="12700">
            <a:solidFill>
              <a:srgbClr val="0B977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rPr b="0" i="0" lang="en-US" sz="1800" u="none" cap="none" strike="noStrike">
                <a:solidFill>
                  <a:schemeClr val="dk1"/>
                </a:solidFill>
                <a:latin typeface="Calibri"/>
                <a:ea typeface="Calibri"/>
                <a:cs typeface="Calibri"/>
                <a:sym typeface="Calibri"/>
              </a:rPr>
              <a:t>2. ROOFTOP GARDENS</a:t>
            </a:r>
            <a:endParaRPr b="0" i="0" sz="1400" u="none" cap="none" strike="noStrike">
              <a:solidFill>
                <a:srgbClr val="000000"/>
              </a:solidFill>
              <a:latin typeface="Arial"/>
              <a:ea typeface="Arial"/>
              <a:cs typeface="Arial"/>
              <a:sym typeface="Arial"/>
            </a:endParaRPr>
          </a:p>
        </p:txBody>
      </p:sp>
      <p:sp>
        <p:nvSpPr>
          <p:cNvPr id="252" name="Google Shape;252;p22"/>
          <p:cNvSpPr/>
          <p:nvPr/>
        </p:nvSpPr>
        <p:spPr>
          <a:xfrm>
            <a:off x="678790" y="3278038"/>
            <a:ext cx="2324819" cy="617952"/>
          </a:xfrm>
          <a:prstGeom prst="rect">
            <a:avLst/>
          </a:prstGeom>
          <a:solidFill>
            <a:schemeClr val="accent4"/>
          </a:solidFill>
          <a:ln cap="flat" cmpd="sng" w="12700">
            <a:solidFill>
              <a:srgbClr val="0B977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rPr b="0" i="0" lang="en-US" sz="1800" u="none" cap="none" strike="noStrike">
                <a:solidFill>
                  <a:schemeClr val="dk1"/>
                </a:solidFill>
                <a:latin typeface="Calibri"/>
                <a:ea typeface="Calibri"/>
                <a:cs typeface="Calibri"/>
                <a:sym typeface="Calibri"/>
              </a:rPr>
              <a:t>4. RAINWATER CATCHMENT</a:t>
            </a:r>
            <a:endParaRPr b="0" i="0" sz="1400" u="none" cap="none" strike="noStrike">
              <a:solidFill>
                <a:srgbClr val="000000"/>
              </a:solidFill>
              <a:latin typeface="Arial"/>
              <a:ea typeface="Arial"/>
              <a:cs typeface="Arial"/>
              <a:sym typeface="Arial"/>
            </a:endParaRPr>
          </a:p>
        </p:txBody>
      </p:sp>
      <p:sp>
        <p:nvSpPr>
          <p:cNvPr id="253" name="Google Shape;253;p22"/>
          <p:cNvSpPr/>
          <p:nvPr/>
        </p:nvSpPr>
        <p:spPr>
          <a:xfrm>
            <a:off x="3654955" y="1843022"/>
            <a:ext cx="4913002" cy="1754326"/>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5400"/>
              <a:buFont typeface="Arial"/>
              <a:buNone/>
            </a:pPr>
            <a:r>
              <a:rPr b="1" i="0" lang="en-US" sz="5400" u="none" cap="none" strike="noStrike">
                <a:solidFill>
                  <a:schemeClr val="accent4"/>
                </a:solidFill>
                <a:latin typeface="Calibri"/>
                <a:ea typeface="Calibri"/>
                <a:cs typeface="Calibri"/>
                <a:sym typeface="Calibri"/>
              </a:rPr>
              <a:t>Adaptation measures</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7" name="Shape 87"/>
        <p:cNvGrpSpPr/>
        <p:nvPr/>
      </p:nvGrpSpPr>
      <p:grpSpPr>
        <a:xfrm>
          <a:off x="0" y="0"/>
          <a:ext cx="0" cy="0"/>
          <a:chOff x="0" y="0"/>
          <a:chExt cx="0" cy="0"/>
        </a:xfrm>
      </p:grpSpPr>
      <p:sp>
        <p:nvSpPr>
          <p:cNvPr id="88" name="Google Shape;88;p52"/>
          <p:cNvSpPr txBox="1"/>
          <p:nvPr>
            <p:ph type="title"/>
          </p:nvPr>
        </p:nvSpPr>
        <p:spPr>
          <a:xfrm>
            <a:off x="295275" y="609426"/>
            <a:ext cx="11563350" cy="714549"/>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rPr b="1" lang="en-US"/>
              <a:t>European Green Deal </a:t>
            </a:r>
            <a:endParaRPr b="1"/>
          </a:p>
        </p:txBody>
      </p:sp>
      <p:sp>
        <p:nvSpPr>
          <p:cNvPr id="89" name="Google Shape;89;p52"/>
          <p:cNvSpPr txBox="1"/>
          <p:nvPr>
            <p:ph idx="1" type="body"/>
          </p:nvPr>
        </p:nvSpPr>
        <p:spPr>
          <a:xfrm>
            <a:off x="219075" y="1397000"/>
            <a:ext cx="11563350" cy="4351338"/>
          </a:xfrm>
          <a:prstGeom prst="rect">
            <a:avLst/>
          </a:prstGeom>
          <a:noFill/>
          <a:ln>
            <a:noFill/>
          </a:ln>
        </p:spPr>
        <p:txBody>
          <a:bodyPr anchorCtr="0" anchor="t" bIns="45700" lIns="91425" spcFirstLastPara="1" rIns="91425" wrap="square" tIns="45700">
            <a:normAutofit/>
          </a:bodyPr>
          <a:lstStyle/>
          <a:p>
            <a:pPr indent="0" lvl="0" marL="0" rtl="0" algn="just">
              <a:lnSpc>
                <a:spcPct val="107000"/>
              </a:lnSpc>
              <a:spcBef>
                <a:spcPts val="0"/>
              </a:spcBef>
              <a:spcAft>
                <a:spcPts val="0"/>
              </a:spcAft>
              <a:buClr>
                <a:schemeClr val="dk1"/>
              </a:buClr>
              <a:buSzPts val="1800"/>
              <a:buNone/>
            </a:pPr>
            <a:r>
              <a:rPr b="1" lang="en-US" sz="1800">
                <a:latin typeface="Calibri"/>
                <a:ea typeface="Calibri"/>
                <a:cs typeface="Calibri"/>
                <a:sym typeface="Calibri"/>
              </a:rPr>
              <a:t>The European Green Deal </a:t>
            </a:r>
            <a:r>
              <a:rPr lang="en-US" sz="1800">
                <a:latin typeface="Calibri"/>
                <a:ea typeface="Calibri"/>
                <a:cs typeface="Calibri"/>
                <a:sym typeface="Calibri"/>
              </a:rPr>
              <a:t>is the roadmap for making the EU's economy sustainable, by turning climate and environmental challenges into opportunities, and making the transition just and inclusive for all. </a:t>
            </a:r>
            <a:endParaRPr>
              <a:latin typeface="Calibri"/>
              <a:ea typeface="Calibri"/>
              <a:cs typeface="Calibri"/>
              <a:sym typeface="Calibri"/>
            </a:endParaRPr>
          </a:p>
          <a:p>
            <a:pPr indent="0" lvl="0" marL="0" rtl="0" algn="just">
              <a:lnSpc>
                <a:spcPct val="107000"/>
              </a:lnSpc>
              <a:spcBef>
                <a:spcPts val="1800"/>
              </a:spcBef>
              <a:spcAft>
                <a:spcPts val="0"/>
              </a:spcAft>
              <a:buClr>
                <a:schemeClr val="dk1"/>
              </a:buClr>
              <a:buSzPts val="1800"/>
              <a:buNone/>
            </a:pPr>
            <a:r>
              <a:rPr b="1" lang="en-US" sz="1800">
                <a:latin typeface="Calibri"/>
                <a:ea typeface="Calibri"/>
                <a:cs typeface="Calibri"/>
                <a:sym typeface="Calibri"/>
              </a:rPr>
              <a:t>Recognising that climate change and environmental degradation </a:t>
            </a:r>
            <a:r>
              <a:rPr lang="en-US" sz="1800">
                <a:latin typeface="Calibri"/>
                <a:ea typeface="Calibri"/>
                <a:cs typeface="Calibri"/>
                <a:sym typeface="Calibri"/>
              </a:rPr>
              <a:t>are existential threats to Europe and the world, the EGD provides an ambitious package of measures, followed by EU Green Deal Action Plan. These measures include cutting greenhouse gas emissions, investing in cutting-edge research and innovation, and preserving Europe's natural environment.</a:t>
            </a:r>
            <a:endParaRPr sz="1800">
              <a:latin typeface="Calibri"/>
              <a:ea typeface="Calibri"/>
              <a:cs typeface="Calibri"/>
              <a:sym typeface="Calibri"/>
            </a:endParaRPr>
          </a:p>
          <a:p>
            <a:pPr indent="0" lvl="0" marL="0" rtl="0" algn="just">
              <a:lnSpc>
                <a:spcPct val="107000"/>
              </a:lnSpc>
              <a:spcBef>
                <a:spcPts val="1800"/>
              </a:spcBef>
              <a:spcAft>
                <a:spcPts val="0"/>
              </a:spcAft>
              <a:buClr>
                <a:schemeClr val="dk1"/>
              </a:buClr>
              <a:buSzPts val="1800"/>
              <a:buNone/>
            </a:pPr>
            <a:r>
              <a:rPr b="1" lang="en-US" sz="1800">
                <a:latin typeface="Calibri"/>
                <a:ea typeface="Calibri"/>
                <a:cs typeface="Calibri"/>
                <a:sym typeface="Calibri"/>
              </a:rPr>
              <a:t>Fighting climate change and achieving the transition to a climate-neutral society </a:t>
            </a:r>
            <a:r>
              <a:rPr lang="en-US" sz="1800">
                <a:latin typeface="Calibri"/>
                <a:ea typeface="Calibri"/>
                <a:cs typeface="Calibri"/>
                <a:sym typeface="Calibri"/>
              </a:rPr>
              <a:t>requires significant investments, research and innovation, new ways of producing and consuming, managing waste, and changes in how we work, use transport and live together. </a:t>
            </a:r>
            <a:endParaRPr>
              <a:latin typeface="Calibri"/>
              <a:ea typeface="Calibri"/>
              <a:cs typeface="Calibri"/>
              <a:sym typeface="Calibri"/>
            </a:endParaRPr>
          </a:p>
          <a:p>
            <a:pPr indent="0" lvl="0" marL="0" rtl="0" algn="just">
              <a:lnSpc>
                <a:spcPct val="107000"/>
              </a:lnSpc>
              <a:spcBef>
                <a:spcPts val="1800"/>
              </a:spcBef>
              <a:spcAft>
                <a:spcPts val="0"/>
              </a:spcAft>
              <a:buClr>
                <a:schemeClr val="dk1"/>
              </a:buClr>
              <a:buSzPts val="1800"/>
              <a:buNone/>
            </a:pPr>
            <a:r>
              <a:rPr lang="en-US" sz="1800">
                <a:latin typeface="Calibri"/>
                <a:ea typeface="Calibri"/>
                <a:cs typeface="Calibri"/>
                <a:sym typeface="Calibri"/>
              </a:rPr>
              <a:t>Since solid waste, wastewater, water supply, energy efficiency, air pollution – all these things affect climate change, the EGD addresses environment (waste and recycling) among the key action areas also towards being climate neutral in 2050</a:t>
            </a:r>
            <a:endParaRPr>
              <a:latin typeface="Calibri"/>
              <a:ea typeface="Calibri"/>
              <a:cs typeface="Calibri"/>
              <a:sym typeface="Calibri"/>
            </a:endParaRPr>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7" name="Shape 257"/>
        <p:cNvGrpSpPr/>
        <p:nvPr/>
      </p:nvGrpSpPr>
      <p:grpSpPr>
        <a:xfrm>
          <a:off x="0" y="0"/>
          <a:ext cx="0" cy="0"/>
          <a:chOff x="0" y="0"/>
          <a:chExt cx="0" cy="0"/>
        </a:xfrm>
      </p:grpSpPr>
      <p:sp>
        <p:nvSpPr>
          <p:cNvPr id="258" name="Google Shape;258;p23"/>
          <p:cNvSpPr txBox="1"/>
          <p:nvPr>
            <p:ph type="title"/>
          </p:nvPr>
        </p:nvSpPr>
        <p:spPr>
          <a:xfrm>
            <a:off x="276224" y="620551"/>
            <a:ext cx="10515600" cy="51930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2800"/>
              <a:buFont typeface="Calibri"/>
              <a:buNone/>
            </a:pPr>
            <a:r>
              <a:rPr b="1" lang="en-US" sz="2800" u="sng">
                <a:solidFill>
                  <a:schemeClr val="hlink"/>
                </a:solidFill>
                <a:hlinkClick r:id="rId3"/>
              </a:rPr>
              <a:t>Climate Change Mitigation</a:t>
            </a:r>
            <a:r>
              <a:rPr b="1" lang="en-US" sz="2800" u="sng"/>
              <a:t> measures</a:t>
            </a:r>
            <a:endParaRPr/>
          </a:p>
        </p:txBody>
      </p:sp>
      <p:sp>
        <p:nvSpPr>
          <p:cNvPr id="259" name="Google Shape;259;p23"/>
          <p:cNvSpPr txBox="1"/>
          <p:nvPr>
            <p:ph idx="1" type="body"/>
          </p:nvPr>
        </p:nvSpPr>
        <p:spPr>
          <a:xfrm>
            <a:off x="190699" y="1329300"/>
            <a:ext cx="6609900" cy="4351200"/>
          </a:xfrm>
          <a:prstGeom prst="rect">
            <a:avLst/>
          </a:prstGeom>
          <a:noFill/>
          <a:ln>
            <a:noFill/>
          </a:ln>
        </p:spPr>
        <p:txBody>
          <a:bodyPr anchorCtr="0" anchor="t" bIns="45700" lIns="91425" spcFirstLastPara="1" rIns="91425" wrap="square" tIns="45700">
            <a:normAutofit fontScale="85000" lnSpcReduction="20000"/>
          </a:bodyPr>
          <a:lstStyle/>
          <a:p>
            <a:pPr indent="0" lvl="0" marL="0" rtl="0" algn="just">
              <a:lnSpc>
                <a:spcPct val="90000"/>
              </a:lnSpc>
              <a:spcBef>
                <a:spcPts val="0"/>
              </a:spcBef>
              <a:spcAft>
                <a:spcPts val="0"/>
              </a:spcAft>
              <a:buClr>
                <a:schemeClr val="dk1"/>
              </a:buClr>
              <a:buSzPct val="100000"/>
              <a:buNone/>
            </a:pPr>
            <a:r>
              <a:t/>
            </a:r>
            <a:endParaRPr/>
          </a:p>
          <a:p>
            <a:pPr indent="0" lvl="0" marL="0" rtl="0" algn="just">
              <a:lnSpc>
                <a:spcPct val="90000"/>
              </a:lnSpc>
              <a:spcBef>
                <a:spcPts val="0"/>
              </a:spcBef>
              <a:spcAft>
                <a:spcPts val="0"/>
              </a:spcAft>
              <a:buClr>
                <a:schemeClr val="dk1"/>
              </a:buClr>
              <a:buSzPct val="100000"/>
              <a:buNone/>
            </a:pPr>
            <a:r>
              <a:rPr lang="en-US"/>
              <a:t>Aiming at reducing the flow of heat-trapping greenhouse gases into the atmosphere:</a:t>
            </a:r>
            <a:endParaRPr/>
          </a:p>
          <a:p>
            <a:pPr indent="-228600" lvl="0" marL="228600" rtl="0" algn="l">
              <a:lnSpc>
                <a:spcPct val="90000"/>
              </a:lnSpc>
              <a:spcBef>
                <a:spcPts val="1000"/>
              </a:spcBef>
              <a:spcAft>
                <a:spcPts val="0"/>
              </a:spcAft>
              <a:buClr>
                <a:schemeClr val="dk1"/>
              </a:buClr>
              <a:buSzPct val="100000"/>
              <a:buChar char="•"/>
            </a:pPr>
            <a:r>
              <a:rPr lang="en-US"/>
              <a:t>by reducing the sources of these gases (e.g. burning of fossil fuels for electricity, heat or transport) or</a:t>
            </a:r>
            <a:endParaRPr/>
          </a:p>
          <a:p>
            <a:pPr indent="-228600" lvl="0" marL="228600" rtl="0" algn="l">
              <a:lnSpc>
                <a:spcPct val="90000"/>
              </a:lnSpc>
              <a:spcBef>
                <a:spcPts val="1000"/>
              </a:spcBef>
              <a:spcAft>
                <a:spcPts val="0"/>
              </a:spcAft>
              <a:buClr>
                <a:schemeClr val="dk1"/>
              </a:buClr>
              <a:buSzPct val="100000"/>
              <a:buChar char="•"/>
            </a:pPr>
            <a:r>
              <a:rPr lang="en-US"/>
              <a:t>by enhancing the “sinks” that accumulate and store these gases (e.g. oceans, forests, soil).</a:t>
            </a:r>
            <a:endParaRPr/>
          </a:p>
          <a:p>
            <a:pPr indent="0" lvl="0" marL="0" rtl="0" algn="l">
              <a:lnSpc>
                <a:spcPct val="90000"/>
              </a:lnSpc>
              <a:spcBef>
                <a:spcPts val="1000"/>
              </a:spcBef>
              <a:spcAft>
                <a:spcPts val="0"/>
              </a:spcAft>
              <a:buClr>
                <a:schemeClr val="dk1"/>
              </a:buClr>
              <a:buSzPct val="100000"/>
              <a:buNone/>
            </a:pPr>
            <a:r>
              <a:t/>
            </a:r>
            <a:endParaRPr/>
          </a:p>
          <a:p>
            <a:pPr indent="0" lvl="0" marL="0" rtl="0" algn="l">
              <a:lnSpc>
                <a:spcPct val="90000"/>
              </a:lnSpc>
              <a:spcBef>
                <a:spcPts val="1000"/>
              </a:spcBef>
              <a:spcAft>
                <a:spcPts val="0"/>
              </a:spcAft>
              <a:buClr>
                <a:schemeClr val="dk1"/>
              </a:buClr>
              <a:buSzPct val="100000"/>
              <a:buNone/>
            </a:pPr>
            <a:r>
              <a:rPr lang="en-US"/>
              <a:t>The European Environment Agency (EEA) published in May 2021 that the greenhouse gases emissions in the EU decreased by almost 4% in 2019.</a:t>
            </a:r>
            <a:endParaRPr/>
          </a:p>
          <a:p>
            <a:pPr indent="0" lvl="0" marL="0" rtl="0" algn="l">
              <a:lnSpc>
                <a:spcPct val="90000"/>
              </a:lnSpc>
              <a:spcBef>
                <a:spcPts val="1000"/>
              </a:spcBef>
              <a:spcAft>
                <a:spcPts val="0"/>
              </a:spcAft>
              <a:buClr>
                <a:schemeClr val="dk1"/>
              </a:buClr>
              <a:buSzPct val="100000"/>
              <a:buNone/>
            </a:pPr>
            <a:r>
              <a:rPr lang="en-US"/>
              <a:t>(</a:t>
            </a:r>
            <a:r>
              <a:rPr lang="en-US" sz="2200"/>
              <a:t>https://www.eea.europa.eu/highlights/major-drop-in-eus-greenhouse</a:t>
            </a:r>
            <a:r>
              <a:rPr lang="en-US"/>
              <a:t>)</a:t>
            </a:r>
            <a:endParaRPr/>
          </a:p>
        </p:txBody>
      </p:sp>
      <p:sp>
        <p:nvSpPr>
          <p:cNvPr id="260" name="Google Shape;260;p23"/>
          <p:cNvSpPr/>
          <p:nvPr/>
        </p:nvSpPr>
        <p:spPr>
          <a:xfrm>
            <a:off x="7110180" y="4747264"/>
            <a:ext cx="5124514" cy="276999"/>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200"/>
              <a:buFont typeface="Arial"/>
              <a:buNone/>
            </a:pPr>
            <a:r>
              <a:rPr b="0" i="0" lang="en-US" sz="1200" u="none" cap="none" strike="noStrike">
                <a:solidFill>
                  <a:srgbClr val="A5A5A5"/>
                </a:solidFill>
                <a:latin typeface="Calibri"/>
                <a:ea typeface="Calibri"/>
                <a:cs typeface="Calibri"/>
                <a:sym typeface="Calibri"/>
              </a:rPr>
              <a:t>(Source: https://klima.com/blog/how-carbon-sinks-protect-our-planet/)</a:t>
            </a:r>
            <a:endParaRPr b="0" i="0" sz="1400" u="none" cap="none" strike="noStrike">
              <a:solidFill>
                <a:srgbClr val="000000"/>
              </a:solidFill>
              <a:latin typeface="Arial"/>
              <a:ea typeface="Arial"/>
              <a:cs typeface="Arial"/>
              <a:sym typeface="Arial"/>
            </a:endParaRPr>
          </a:p>
        </p:txBody>
      </p:sp>
      <p:pic>
        <p:nvPicPr>
          <p:cNvPr id="261" name="Google Shape;261;p23"/>
          <p:cNvPicPr preferRelativeResize="0"/>
          <p:nvPr/>
        </p:nvPicPr>
        <p:blipFill rotWithShape="1">
          <a:blip r:embed="rId4">
            <a:alphaModFix/>
          </a:blip>
          <a:srcRect b="0" l="0" r="0" t="0"/>
          <a:stretch/>
        </p:blipFill>
        <p:spPr>
          <a:xfrm>
            <a:off x="8715376" y="988453"/>
            <a:ext cx="3200400" cy="1091184"/>
          </a:xfrm>
          <a:prstGeom prst="rect">
            <a:avLst/>
          </a:prstGeom>
          <a:noFill/>
          <a:ln>
            <a:noFill/>
          </a:ln>
        </p:spPr>
      </p:pic>
      <p:sp>
        <p:nvSpPr>
          <p:cNvPr id="262" name="Google Shape;262;p23"/>
          <p:cNvSpPr/>
          <p:nvPr/>
        </p:nvSpPr>
        <p:spPr>
          <a:xfrm>
            <a:off x="7514763" y="1222387"/>
            <a:ext cx="419100" cy="857250"/>
          </a:xfrm>
          <a:prstGeom prst="downArrow">
            <a:avLst>
              <a:gd fmla="val 50000" name="adj1"/>
              <a:gd fmla="val 50000" name="adj2"/>
            </a:avLst>
          </a:prstGeom>
          <a:solidFill>
            <a:srgbClr val="FF0000"/>
          </a:solidFill>
          <a:ln cap="flat" cmpd="sng" w="12700">
            <a:solidFill>
              <a:srgbClr val="0A519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pic>
        <p:nvPicPr>
          <p:cNvPr descr="https://images.ctfassets.net/obrdg975qq3x/6qWLJq0ijHsAssYvJ8CdNy/302a88989ba07a03cadeac9d79cf2a8d/Ocean.jpg?w=700" id="263" name="Google Shape;263;p23"/>
          <p:cNvPicPr preferRelativeResize="0"/>
          <p:nvPr/>
        </p:nvPicPr>
        <p:blipFill rotWithShape="1">
          <a:blip r:embed="rId5">
            <a:alphaModFix/>
          </a:blip>
          <a:srcRect b="0" l="0" r="0" t="0"/>
          <a:stretch/>
        </p:blipFill>
        <p:spPr>
          <a:xfrm>
            <a:off x="8948569" y="2727678"/>
            <a:ext cx="2734013" cy="1554480"/>
          </a:xfrm>
          <a:prstGeom prst="rect">
            <a:avLst/>
          </a:prstGeom>
          <a:noFill/>
          <a:ln>
            <a:noFill/>
          </a:ln>
        </p:spPr>
      </p:pic>
      <p:sp>
        <p:nvSpPr>
          <p:cNvPr id="264" name="Google Shape;264;p23"/>
          <p:cNvSpPr/>
          <p:nvPr/>
        </p:nvSpPr>
        <p:spPr>
          <a:xfrm rot="10800000">
            <a:off x="7538346" y="2743484"/>
            <a:ext cx="419100" cy="857250"/>
          </a:xfrm>
          <a:prstGeom prst="downArrow">
            <a:avLst>
              <a:gd fmla="val 50000" name="adj1"/>
              <a:gd fmla="val 50000" name="adj2"/>
            </a:avLst>
          </a:prstGeom>
          <a:solidFill>
            <a:srgbClr val="92D050"/>
          </a:solidFill>
          <a:ln cap="flat" cmpd="sng" w="12700">
            <a:solidFill>
              <a:srgbClr val="0A519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265" name="Google Shape;265;p23"/>
          <p:cNvSpPr/>
          <p:nvPr/>
        </p:nvSpPr>
        <p:spPr>
          <a:xfrm>
            <a:off x="7110180" y="4389006"/>
            <a:ext cx="5112169" cy="369332"/>
          </a:xfrm>
          <a:prstGeom prst="rect">
            <a:avLst/>
          </a:prstGeom>
          <a:noFill/>
          <a:ln>
            <a:noFill/>
          </a:ln>
        </p:spPr>
        <p:txBody>
          <a:bodyPr anchorCtr="0" anchor="t" bIns="45700" lIns="91425" spcFirstLastPara="1" rIns="91425" wrap="square" tIns="45700">
            <a:spAutoFit/>
          </a:bodyPr>
          <a:lstStyle/>
          <a:p>
            <a:pPr indent="0" lvl="0" marL="0" marR="0" rtl="0" algn="just">
              <a:lnSpc>
                <a:spcPct val="100000"/>
              </a:lnSpc>
              <a:spcBef>
                <a:spcPts val="0"/>
              </a:spcBef>
              <a:spcAft>
                <a:spcPts val="0"/>
              </a:spcAft>
              <a:buClr>
                <a:srgbClr val="000000"/>
              </a:buClr>
              <a:buSzPts val="1800"/>
              <a:buFont typeface="Arial"/>
              <a:buNone/>
            </a:pPr>
            <a:r>
              <a:rPr b="0" i="0" lang="en-US" sz="1800" u="sng" cap="none" strike="noStrike">
                <a:solidFill>
                  <a:schemeClr val="dk1"/>
                </a:solidFill>
                <a:latin typeface="Calibri"/>
                <a:ea typeface="Calibri"/>
                <a:cs typeface="Calibri"/>
                <a:sym typeface="Calibri"/>
              </a:rPr>
              <a:t>Figure 9:</a:t>
            </a:r>
            <a:r>
              <a:rPr b="0" i="0" lang="en-US" sz="1800" u="none" cap="none" strike="noStrike">
                <a:solidFill>
                  <a:schemeClr val="dk1"/>
                </a:solidFill>
                <a:latin typeface="Calibri"/>
                <a:ea typeface="Calibri"/>
                <a:cs typeface="Calibri"/>
                <a:sym typeface="Calibri"/>
              </a:rPr>
              <a:t> Greenhouse gases sources and carbon sinks</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9" name="Shape 269"/>
        <p:cNvGrpSpPr/>
        <p:nvPr/>
      </p:nvGrpSpPr>
      <p:grpSpPr>
        <a:xfrm>
          <a:off x="0" y="0"/>
          <a:ext cx="0" cy="0"/>
          <a:chOff x="0" y="0"/>
          <a:chExt cx="0" cy="0"/>
        </a:xfrm>
      </p:grpSpPr>
      <p:sp>
        <p:nvSpPr>
          <p:cNvPr id="270" name="Google Shape;270;p24"/>
          <p:cNvSpPr txBox="1"/>
          <p:nvPr>
            <p:ph type="title"/>
          </p:nvPr>
        </p:nvSpPr>
        <p:spPr>
          <a:xfrm>
            <a:off x="276224" y="523701"/>
            <a:ext cx="10515600" cy="519286"/>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2800"/>
              <a:buFont typeface="Calibri"/>
              <a:buNone/>
            </a:pPr>
            <a:r>
              <a:rPr b="1" lang="en-US" sz="2800" u="sng">
                <a:solidFill>
                  <a:schemeClr val="hlink"/>
                </a:solidFill>
                <a:hlinkClick r:id="rId3"/>
              </a:rPr>
              <a:t>Climate Change Mitigation</a:t>
            </a:r>
            <a:r>
              <a:rPr b="1" lang="en-US" sz="2800" u="sng"/>
              <a:t> measures</a:t>
            </a:r>
            <a:endParaRPr/>
          </a:p>
        </p:txBody>
      </p:sp>
      <p:pic>
        <p:nvPicPr>
          <p:cNvPr id="271" name="Google Shape;271;p24"/>
          <p:cNvPicPr preferRelativeResize="0"/>
          <p:nvPr/>
        </p:nvPicPr>
        <p:blipFill rotWithShape="1">
          <a:blip r:embed="rId4">
            <a:alphaModFix/>
          </a:blip>
          <a:srcRect b="0" l="0" r="0" t="0"/>
          <a:stretch/>
        </p:blipFill>
        <p:spPr>
          <a:xfrm>
            <a:off x="7058769" y="1301750"/>
            <a:ext cx="4774407" cy="3657600"/>
          </a:xfrm>
          <a:prstGeom prst="rect">
            <a:avLst/>
          </a:prstGeom>
          <a:noFill/>
          <a:ln>
            <a:noFill/>
          </a:ln>
        </p:spPr>
      </p:pic>
      <p:sp>
        <p:nvSpPr>
          <p:cNvPr id="272" name="Google Shape;272;p24"/>
          <p:cNvSpPr/>
          <p:nvPr/>
        </p:nvSpPr>
        <p:spPr>
          <a:xfrm>
            <a:off x="6786884" y="5491163"/>
            <a:ext cx="5405116" cy="276999"/>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200"/>
              <a:buFont typeface="Arial"/>
              <a:buNone/>
            </a:pPr>
            <a:r>
              <a:rPr b="0" i="0" lang="en-US" sz="1200" u="none" cap="none" strike="noStrike">
                <a:solidFill>
                  <a:srgbClr val="A5A5A5"/>
                </a:solidFill>
                <a:latin typeface="Calibri"/>
                <a:ea typeface="Calibri"/>
                <a:cs typeface="Calibri"/>
                <a:sym typeface="Calibri"/>
              </a:rPr>
              <a:t>(Source: https://squamish.ca/climateaction/climate-adaptation/)</a:t>
            </a:r>
            <a:endParaRPr b="0" i="0" sz="1400" u="none" cap="none" strike="noStrike">
              <a:solidFill>
                <a:srgbClr val="000000"/>
              </a:solidFill>
              <a:latin typeface="Arial"/>
              <a:ea typeface="Arial"/>
              <a:cs typeface="Arial"/>
              <a:sym typeface="Arial"/>
            </a:endParaRPr>
          </a:p>
        </p:txBody>
      </p:sp>
      <p:sp>
        <p:nvSpPr>
          <p:cNvPr id="273" name="Google Shape;273;p24"/>
          <p:cNvSpPr/>
          <p:nvPr/>
        </p:nvSpPr>
        <p:spPr>
          <a:xfrm>
            <a:off x="6762290" y="5121831"/>
            <a:ext cx="4572919" cy="369332"/>
          </a:xfrm>
          <a:prstGeom prst="rect">
            <a:avLst/>
          </a:prstGeom>
          <a:noFill/>
          <a:ln>
            <a:noFill/>
          </a:ln>
        </p:spPr>
        <p:txBody>
          <a:bodyPr anchorCtr="0" anchor="t" bIns="45700" lIns="91425" spcFirstLastPara="1" rIns="91425" wrap="square" tIns="45700">
            <a:spAutoFit/>
          </a:bodyPr>
          <a:lstStyle/>
          <a:p>
            <a:pPr indent="0" lvl="0" marL="0" marR="0" rtl="0" algn="just">
              <a:lnSpc>
                <a:spcPct val="100000"/>
              </a:lnSpc>
              <a:spcBef>
                <a:spcPts val="0"/>
              </a:spcBef>
              <a:spcAft>
                <a:spcPts val="0"/>
              </a:spcAft>
              <a:buClr>
                <a:srgbClr val="000000"/>
              </a:buClr>
              <a:buSzPts val="1800"/>
              <a:buFont typeface="Arial"/>
              <a:buNone/>
            </a:pPr>
            <a:r>
              <a:rPr b="0" i="0" lang="en-US" sz="1800" u="sng" cap="none" strike="noStrike">
                <a:solidFill>
                  <a:schemeClr val="dk1"/>
                </a:solidFill>
                <a:latin typeface="Calibri"/>
                <a:ea typeface="Calibri"/>
                <a:cs typeface="Calibri"/>
                <a:sym typeface="Calibri"/>
              </a:rPr>
              <a:t>Figure 11</a:t>
            </a:r>
            <a:r>
              <a:rPr b="0" i="0" lang="en-US" sz="1800" u="none" cap="none" strike="noStrike">
                <a:solidFill>
                  <a:schemeClr val="dk1"/>
                </a:solidFill>
                <a:latin typeface="Calibri"/>
                <a:ea typeface="Calibri"/>
                <a:cs typeface="Calibri"/>
                <a:sym typeface="Calibri"/>
              </a:rPr>
              <a:t>: Mitigation and adaptation measures</a:t>
            </a:r>
            <a:endParaRPr b="0" i="0" sz="1400" u="none" cap="none" strike="noStrike">
              <a:solidFill>
                <a:srgbClr val="000000"/>
              </a:solidFill>
              <a:latin typeface="Arial"/>
              <a:ea typeface="Arial"/>
              <a:cs typeface="Arial"/>
              <a:sym typeface="Arial"/>
            </a:endParaRPr>
          </a:p>
        </p:txBody>
      </p:sp>
      <p:pic>
        <p:nvPicPr>
          <p:cNvPr id="274" name="Google Shape;274;p24"/>
          <p:cNvPicPr preferRelativeResize="0"/>
          <p:nvPr>
            <p:ph idx="1" type="body"/>
          </p:nvPr>
        </p:nvPicPr>
        <p:blipFill rotWithShape="1">
          <a:blip r:embed="rId5">
            <a:alphaModFix/>
          </a:blip>
          <a:srcRect b="0" l="0" r="0" t="0"/>
          <a:stretch/>
        </p:blipFill>
        <p:spPr>
          <a:xfrm>
            <a:off x="180974" y="1393190"/>
            <a:ext cx="5679439" cy="3566160"/>
          </a:xfrm>
          <a:prstGeom prst="rect">
            <a:avLst/>
          </a:prstGeom>
          <a:noFill/>
          <a:ln>
            <a:noFill/>
          </a:ln>
        </p:spPr>
      </p:pic>
      <p:sp>
        <p:nvSpPr>
          <p:cNvPr id="275" name="Google Shape;275;p24"/>
          <p:cNvSpPr/>
          <p:nvPr/>
        </p:nvSpPr>
        <p:spPr>
          <a:xfrm>
            <a:off x="617530" y="5153459"/>
            <a:ext cx="4498989" cy="369332"/>
          </a:xfrm>
          <a:prstGeom prst="rect">
            <a:avLst/>
          </a:prstGeom>
          <a:noFill/>
          <a:ln>
            <a:noFill/>
          </a:ln>
        </p:spPr>
        <p:txBody>
          <a:bodyPr anchorCtr="0" anchor="t" bIns="45700" lIns="91425" spcFirstLastPara="1" rIns="91425" wrap="square" tIns="45700">
            <a:spAutoFit/>
          </a:bodyPr>
          <a:lstStyle/>
          <a:p>
            <a:pPr indent="0" lvl="0" marL="0" marR="0" rtl="0" algn="just">
              <a:lnSpc>
                <a:spcPct val="100000"/>
              </a:lnSpc>
              <a:spcBef>
                <a:spcPts val="0"/>
              </a:spcBef>
              <a:spcAft>
                <a:spcPts val="0"/>
              </a:spcAft>
              <a:buClr>
                <a:srgbClr val="000000"/>
              </a:buClr>
              <a:buSzPts val="1800"/>
              <a:buFont typeface="Arial"/>
              <a:buNone/>
            </a:pPr>
            <a:r>
              <a:rPr b="0" i="0" lang="en-US" sz="1800" u="sng" cap="none" strike="noStrike">
                <a:solidFill>
                  <a:schemeClr val="dk1"/>
                </a:solidFill>
                <a:latin typeface="Calibri"/>
                <a:ea typeface="Calibri"/>
                <a:cs typeface="Calibri"/>
                <a:sym typeface="Calibri"/>
              </a:rPr>
              <a:t>Figure 10</a:t>
            </a:r>
            <a:r>
              <a:rPr b="0" i="0" lang="en-US" sz="1800" u="none" cap="none" strike="noStrike">
                <a:solidFill>
                  <a:schemeClr val="dk1"/>
                </a:solidFill>
                <a:latin typeface="Calibri"/>
                <a:ea typeface="Calibri"/>
                <a:cs typeface="Calibri"/>
                <a:sym typeface="Calibri"/>
              </a:rPr>
              <a:t>: Mitigation and adaptation activities</a:t>
            </a:r>
            <a:endParaRPr b="0" i="0" sz="1400" u="none" cap="none" strike="noStrike">
              <a:solidFill>
                <a:srgbClr val="000000"/>
              </a:solidFill>
              <a:latin typeface="Arial"/>
              <a:ea typeface="Arial"/>
              <a:cs typeface="Arial"/>
              <a:sym typeface="Arial"/>
            </a:endParaRPr>
          </a:p>
        </p:txBody>
      </p:sp>
      <p:sp>
        <p:nvSpPr>
          <p:cNvPr id="276" name="Google Shape;276;p24"/>
          <p:cNvSpPr txBox="1"/>
          <p:nvPr/>
        </p:nvSpPr>
        <p:spPr>
          <a:xfrm>
            <a:off x="0" y="5459410"/>
            <a:ext cx="6261907" cy="985665"/>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Clr>
                <a:srgbClr val="A5A5A5"/>
              </a:buClr>
              <a:buSzPts val="1200"/>
              <a:buFont typeface="Arial"/>
              <a:buNone/>
            </a:pPr>
            <a:r>
              <a:rPr b="0" i="0" lang="en-US" sz="1200" u="none" cap="none" strike="noStrike">
                <a:solidFill>
                  <a:srgbClr val="A5A5A5"/>
                </a:solidFill>
                <a:latin typeface="Calibri"/>
                <a:ea typeface="Calibri"/>
                <a:cs typeface="Calibri"/>
                <a:sym typeface="Calibri"/>
              </a:rPr>
              <a:t>(Source: </a:t>
            </a:r>
            <a:r>
              <a:rPr b="0" i="0" lang="en-US" sz="1200" u="sng" cap="none" strike="noStrike">
                <a:solidFill>
                  <a:srgbClr val="A5A5A5"/>
                </a:solidFill>
                <a:latin typeface="Calibri"/>
                <a:ea typeface="Calibri"/>
                <a:cs typeface="Calibri"/>
                <a:sym typeface="Calibri"/>
              </a:rPr>
              <a:t>https://www.researchgate.net/figure/Mitigation-and-adaptation-as-complementary-approaches-in-climate-change-policy-adopted_fig2_291300517</a:t>
            </a:r>
            <a:r>
              <a:rPr b="0" i="0" lang="en-US" sz="1200" u="none" cap="none" strike="noStrike">
                <a:solidFill>
                  <a:srgbClr val="A5A5A5"/>
                </a:solidFill>
                <a:latin typeface="Calibri"/>
                <a:ea typeface="Calibri"/>
                <a:cs typeface="Calibri"/>
                <a:sym typeface="Calibri"/>
              </a:rPr>
              <a:t>).</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0" name="Shape 280"/>
        <p:cNvGrpSpPr/>
        <p:nvPr/>
      </p:nvGrpSpPr>
      <p:grpSpPr>
        <a:xfrm>
          <a:off x="0" y="0"/>
          <a:ext cx="0" cy="0"/>
          <a:chOff x="0" y="0"/>
          <a:chExt cx="0" cy="0"/>
        </a:xfrm>
      </p:grpSpPr>
      <p:sp>
        <p:nvSpPr>
          <p:cNvPr id="281" name="Google Shape;281;p25"/>
          <p:cNvSpPr txBox="1"/>
          <p:nvPr>
            <p:ph type="title"/>
          </p:nvPr>
        </p:nvSpPr>
        <p:spPr>
          <a:xfrm>
            <a:off x="200025" y="215912"/>
            <a:ext cx="11220450" cy="943149"/>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2800"/>
              <a:buFont typeface="Calibri"/>
              <a:buNone/>
            </a:pPr>
            <a:r>
              <a:rPr b="1" lang="en-US" sz="2800" u="sng"/>
              <a:t>EU Adaptation Strategy</a:t>
            </a:r>
            <a:endParaRPr/>
          </a:p>
        </p:txBody>
      </p:sp>
      <p:sp>
        <p:nvSpPr>
          <p:cNvPr id="282" name="Google Shape;282;p25"/>
          <p:cNvSpPr txBox="1"/>
          <p:nvPr>
            <p:ph idx="1" type="body"/>
          </p:nvPr>
        </p:nvSpPr>
        <p:spPr>
          <a:xfrm>
            <a:off x="88201" y="902359"/>
            <a:ext cx="9863137" cy="5053282"/>
          </a:xfrm>
          <a:prstGeom prst="rect">
            <a:avLst/>
          </a:prstGeom>
          <a:noFill/>
          <a:ln>
            <a:noFill/>
          </a:ln>
        </p:spPr>
        <p:txBody>
          <a:bodyPr anchorCtr="0" anchor="t" bIns="45700" lIns="91425" spcFirstLastPara="1" rIns="91425" wrap="square" tIns="45700">
            <a:noAutofit/>
          </a:bodyPr>
          <a:lstStyle/>
          <a:p>
            <a:pPr indent="-228600" lvl="0" marL="228600" rtl="0" algn="l">
              <a:lnSpc>
                <a:spcPct val="90000"/>
              </a:lnSpc>
              <a:spcBef>
                <a:spcPts val="0"/>
              </a:spcBef>
              <a:spcAft>
                <a:spcPts val="0"/>
              </a:spcAft>
              <a:buClr>
                <a:schemeClr val="dk1"/>
              </a:buClr>
              <a:buSzPts val="2200"/>
              <a:buChar char="•"/>
            </a:pPr>
            <a:r>
              <a:rPr lang="en-US" sz="2200"/>
              <a:t>New EU Strategy </a:t>
            </a:r>
            <a:r>
              <a:rPr lang="en-US" sz="2200" u="sng">
                <a:solidFill>
                  <a:schemeClr val="hlink"/>
                </a:solidFill>
                <a:hlinkClick r:id="rId3"/>
              </a:rPr>
              <a:t>on adaptation to climate change </a:t>
            </a:r>
            <a:r>
              <a:rPr lang="en-US" sz="2200"/>
              <a:t>on </a:t>
            </a:r>
            <a:r>
              <a:rPr lang="en-US" sz="2200">
                <a:solidFill>
                  <a:srgbClr val="FF0000"/>
                </a:solidFill>
              </a:rPr>
              <a:t>24 February 2021</a:t>
            </a:r>
            <a:r>
              <a:rPr lang="en-US" sz="2200"/>
              <a:t>.</a:t>
            </a:r>
            <a:endParaRPr/>
          </a:p>
          <a:p>
            <a:pPr indent="-228600" lvl="0" marL="228600" rtl="0" algn="l">
              <a:lnSpc>
                <a:spcPct val="90000"/>
              </a:lnSpc>
              <a:spcBef>
                <a:spcPts val="1000"/>
              </a:spcBef>
              <a:spcAft>
                <a:spcPts val="0"/>
              </a:spcAft>
              <a:buClr>
                <a:schemeClr val="dk1"/>
              </a:buClr>
              <a:buSzPts val="2200"/>
              <a:buChar char="•"/>
            </a:pPr>
            <a:r>
              <a:rPr lang="en-US" sz="2200"/>
              <a:t>It is the key part of the </a:t>
            </a:r>
            <a:r>
              <a:rPr lang="en-US" sz="2200" u="sng">
                <a:solidFill>
                  <a:schemeClr val="hlink"/>
                </a:solidFill>
                <a:hlinkClick r:id="rId4"/>
              </a:rPr>
              <a:t>European Green Deal</a:t>
            </a:r>
            <a:r>
              <a:rPr lang="en-US" sz="2200"/>
              <a:t>, aiming to increase and accelerate the EU’s efforts to protect nature, people and livelihoods against the inevitable impacts of climate change.</a:t>
            </a:r>
            <a:endParaRPr/>
          </a:p>
          <a:p>
            <a:pPr indent="-228600" lvl="0" marL="228600" rtl="0" algn="l">
              <a:lnSpc>
                <a:spcPct val="90000"/>
              </a:lnSpc>
              <a:spcBef>
                <a:spcPts val="1000"/>
              </a:spcBef>
              <a:spcAft>
                <a:spcPts val="0"/>
              </a:spcAft>
              <a:buClr>
                <a:schemeClr val="dk1"/>
              </a:buClr>
              <a:buSzPts val="2200"/>
              <a:buChar char="•"/>
            </a:pPr>
            <a:r>
              <a:rPr lang="en-US" sz="2200"/>
              <a:t>It sets out how the Member States can adapt to the unavoidable impacts of climate change and become </a:t>
            </a:r>
            <a:r>
              <a:rPr lang="en-US" sz="2200">
                <a:solidFill>
                  <a:srgbClr val="FF0000"/>
                </a:solidFill>
              </a:rPr>
              <a:t>climate resilient by 2050</a:t>
            </a:r>
            <a:r>
              <a:rPr lang="en-US" sz="2200"/>
              <a:t>.</a:t>
            </a:r>
            <a:endParaRPr/>
          </a:p>
          <a:p>
            <a:pPr indent="0" lvl="0" marL="0" rtl="0" algn="l">
              <a:lnSpc>
                <a:spcPct val="90000"/>
              </a:lnSpc>
              <a:spcBef>
                <a:spcPts val="1000"/>
              </a:spcBef>
              <a:spcAft>
                <a:spcPts val="0"/>
              </a:spcAft>
              <a:buClr>
                <a:schemeClr val="dk1"/>
              </a:buClr>
              <a:buSzPts val="2200"/>
              <a:buNone/>
            </a:pPr>
            <a:r>
              <a:rPr lang="en-US" sz="2200" u="sng"/>
              <a:t>4 principle objectives: </a:t>
            </a:r>
            <a:endParaRPr/>
          </a:p>
          <a:p>
            <a:pPr indent="-228600" lvl="0" marL="228600" rtl="0" algn="l">
              <a:lnSpc>
                <a:spcPct val="90000"/>
              </a:lnSpc>
              <a:spcBef>
                <a:spcPts val="1000"/>
              </a:spcBef>
              <a:spcAft>
                <a:spcPts val="0"/>
              </a:spcAft>
              <a:buClr>
                <a:schemeClr val="dk1"/>
              </a:buClr>
              <a:buSzPts val="2200"/>
              <a:buChar char="•"/>
            </a:pPr>
            <a:r>
              <a:rPr lang="en-US" sz="2200" u="sng">
                <a:solidFill>
                  <a:schemeClr val="hlink"/>
                </a:solidFill>
                <a:hlinkClick r:id="rId5"/>
              </a:rPr>
              <a:t>Smarter adaptation</a:t>
            </a:r>
            <a:r>
              <a:rPr lang="en-US" sz="2200"/>
              <a:t> </a:t>
            </a:r>
            <a:endParaRPr/>
          </a:p>
          <a:p>
            <a:pPr indent="-228600" lvl="0" marL="228600" rtl="0" algn="l">
              <a:lnSpc>
                <a:spcPct val="90000"/>
              </a:lnSpc>
              <a:spcBef>
                <a:spcPts val="1000"/>
              </a:spcBef>
              <a:spcAft>
                <a:spcPts val="0"/>
              </a:spcAft>
              <a:buClr>
                <a:schemeClr val="dk1"/>
              </a:buClr>
              <a:buSzPts val="2200"/>
              <a:buChar char="•"/>
            </a:pPr>
            <a:r>
              <a:rPr lang="en-US" sz="2200" u="sng">
                <a:solidFill>
                  <a:schemeClr val="hlink"/>
                </a:solidFill>
                <a:hlinkClick r:id="rId6"/>
              </a:rPr>
              <a:t>Faster adaptation</a:t>
            </a:r>
            <a:endParaRPr sz="2200"/>
          </a:p>
          <a:p>
            <a:pPr indent="-228600" lvl="0" marL="228600" rtl="0" algn="l">
              <a:lnSpc>
                <a:spcPct val="90000"/>
              </a:lnSpc>
              <a:spcBef>
                <a:spcPts val="1000"/>
              </a:spcBef>
              <a:spcAft>
                <a:spcPts val="0"/>
              </a:spcAft>
              <a:buClr>
                <a:schemeClr val="dk1"/>
              </a:buClr>
              <a:buSzPts val="2200"/>
              <a:buChar char="•"/>
            </a:pPr>
            <a:r>
              <a:rPr lang="en-US" sz="2200" u="sng">
                <a:solidFill>
                  <a:schemeClr val="hlink"/>
                </a:solidFill>
                <a:hlinkClick r:id="rId7"/>
              </a:rPr>
              <a:t>More systemic adaptation</a:t>
            </a:r>
            <a:endParaRPr sz="2200"/>
          </a:p>
          <a:p>
            <a:pPr indent="-228600" lvl="0" marL="228600" rtl="0" algn="l">
              <a:lnSpc>
                <a:spcPct val="90000"/>
              </a:lnSpc>
              <a:spcBef>
                <a:spcPts val="1000"/>
              </a:spcBef>
              <a:spcAft>
                <a:spcPts val="0"/>
              </a:spcAft>
              <a:buClr>
                <a:schemeClr val="dk1"/>
              </a:buClr>
              <a:buSzPts val="2200"/>
              <a:buChar char="•"/>
            </a:pPr>
            <a:r>
              <a:rPr lang="en-US" sz="2200" u="sng">
                <a:solidFill>
                  <a:schemeClr val="hlink"/>
                </a:solidFill>
                <a:hlinkClick r:id="rId8"/>
              </a:rPr>
              <a:t>Stepping up international action for climate resilience</a:t>
            </a:r>
            <a:r>
              <a:rPr lang="en-US" sz="2200"/>
              <a:t>.</a:t>
            </a:r>
            <a:endParaRPr/>
          </a:p>
          <a:p>
            <a:pPr indent="0" lvl="0" marL="0" rtl="0" algn="l">
              <a:lnSpc>
                <a:spcPct val="90000"/>
              </a:lnSpc>
              <a:spcBef>
                <a:spcPts val="1000"/>
              </a:spcBef>
              <a:spcAft>
                <a:spcPts val="0"/>
              </a:spcAft>
              <a:buClr>
                <a:schemeClr val="dk1"/>
              </a:buClr>
              <a:buSzPts val="2200"/>
              <a:buNone/>
            </a:pPr>
            <a:r>
              <a:t/>
            </a:r>
            <a:endParaRPr sz="2200"/>
          </a:p>
        </p:txBody>
      </p:sp>
      <p:pic>
        <p:nvPicPr>
          <p:cNvPr id="283" name="Google Shape;283;p25"/>
          <p:cNvPicPr preferRelativeResize="0"/>
          <p:nvPr/>
        </p:nvPicPr>
        <p:blipFill rotWithShape="1">
          <a:blip r:embed="rId9">
            <a:alphaModFix/>
          </a:blip>
          <a:srcRect b="0" l="0" r="0" t="0"/>
          <a:stretch/>
        </p:blipFill>
        <p:spPr>
          <a:xfrm>
            <a:off x="9339262" y="4138701"/>
            <a:ext cx="2524125" cy="495300"/>
          </a:xfrm>
          <a:prstGeom prst="rect">
            <a:avLst/>
          </a:prstGeom>
          <a:noFill/>
          <a:ln>
            <a:noFill/>
          </a:ln>
        </p:spPr>
      </p:pic>
      <p:pic>
        <p:nvPicPr>
          <p:cNvPr id="284" name="Google Shape;284;p25"/>
          <p:cNvPicPr preferRelativeResize="0"/>
          <p:nvPr/>
        </p:nvPicPr>
        <p:blipFill rotWithShape="1">
          <a:blip r:embed="rId10">
            <a:alphaModFix/>
          </a:blip>
          <a:srcRect b="0" l="0" r="0" t="0"/>
          <a:stretch/>
        </p:blipFill>
        <p:spPr>
          <a:xfrm>
            <a:off x="10321290" y="989123"/>
            <a:ext cx="1737360" cy="1737360"/>
          </a:xfrm>
          <a:prstGeom prst="rect">
            <a:avLst/>
          </a:prstGeom>
          <a:noFill/>
          <a:ln>
            <a:noFill/>
          </a:ln>
        </p:spPr>
      </p:pic>
      <p:sp>
        <p:nvSpPr>
          <p:cNvPr id="285" name="Google Shape;285;p25"/>
          <p:cNvSpPr/>
          <p:nvPr/>
        </p:nvSpPr>
        <p:spPr>
          <a:xfrm>
            <a:off x="110775" y="5321402"/>
            <a:ext cx="11970449" cy="769441"/>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2200"/>
              <a:buFont typeface="Arial"/>
              <a:buNone/>
            </a:pPr>
            <a:r>
              <a:rPr b="0" i="0" lang="en-US" sz="2200" u="sng" cap="none" strike="noStrike">
                <a:solidFill>
                  <a:schemeClr val="dk1"/>
                </a:solidFill>
                <a:latin typeface="Calibri"/>
                <a:ea typeface="Calibri"/>
                <a:cs typeface="Calibri"/>
                <a:sym typeface="Calibri"/>
                <a:hlinkClick r:id="rId11">
                  <a:extLst>
                    <a:ext uri="{A12FA001-AC4F-418D-AE19-62706E023703}">
                      <ahyp:hlinkClr val="tx"/>
                    </a:ext>
                  </a:extLst>
                </a:hlinkClick>
              </a:rPr>
              <a:t>Climate-ADAPT</a:t>
            </a:r>
            <a:r>
              <a:rPr b="0" i="0" lang="en-US" sz="2200" u="none" cap="none" strike="noStrike">
                <a:solidFill>
                  <a:schemeClr val="dk1"/>
                </a:solidFill>
                <a:latin typeface="Calibri"/>
                <a:ea typeface="Calibri"/>
                <a:cs typeface="Calibri"/>
                <a:sym typeface="Calibri"/>
              </a:rPr>
              <a:t>: The European Climate Adaptation Platform Climate-ADAPT, a partnership between the European Commission and the European Environment Agency (EEA). </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9" name="Shape 289"/>
        <p:cNvGrpSpPr/>
        <p:nvPr/>
      </p:nvGrpSpPr>
      <p:grpSpPr>
        <a:xfrm>
          <a:off x="0" y="0"/>
          <a:ext cx="0" cy="0"/>
          <a:chOff x="0" y="0"/>
          <a:chExt cx="0" cy="0"/>
        </a:xfrm>
      </p:grpSpPr>
      <p:sp>
        <p:nvSpPr>
          <p:cNvPr id="290" name="Google Shape;290;p26"/>
          <p:cNvSpPr txBox="1"/>
          <p:nvPr>
            <p:ph type="title"/>
          </p:nvPr>
        </p:nvSpPr>
        <p:spPr>
          <a:xfrm>
            <a:off x="200025" y="523702"/>
            <a:ext cx="10515600" cy="628824"/>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2800"/>
              <a:buFont typeface="Calibri"/>
              <a:buNone/>
            </a:pPr>
            <a:r>
              <a:rPr b="1" lang="en-US" sz="2800" u="sng"/>
              <a:t>European Climate Law</a:t>
            </a:r>
            <a:endParaRPr/>
          </a:p>
        </p:txBody>
      </p:sp>
      <p:sp>
        <p:nvSpPr>
          <p:cNvPr id="291" name="Google Shape;291;p26"/>
          <p:cNvSpPr txBox="1"/>
          <p:nvPr>
            <p:ph idx="1" type="body"/>
          </p:nvPr>
        </p:nvSpPr>
        <p:spPr>
          <a:xfrm>
            <a:off x="200025" y="1253331"/>
            <a:ext cx="11801475" cy="4351338"/>
          </a:xfrm>
          <a:prstGeom prst="rect">
            <a:avLst/>
          </a:prstGeom>
          <a:noFill/>
          <a:ln>
            <a:noFill/>
          </a:ln>
        </p:spPr>
        <p:txBody>
          <a:bodyPr anchorCtr="0" anchor="t" bIns="45700" lIns="91425" spcFirstLastPara="1" rIns="91425" wrap="square" tIns="45700">
            <a:normAutofit/>
          </a:bodyPr>
          <a:lstStyle/>
          <a:p>
            <a:pPr indent="-228600" lvl="0" marL="228600" rtl="0" algn="l">
              <a:lnSpc>
                <a:spcPct val="90000"/>
              </a:lnSpc>
              <a:spcBef>
                <a:spcPts val="0"/>
              </a:spcBef>
              <a:spcAft>
                <a:spcPts val="0"/>
              </a:spcAft>
              <a:buClr>
                <a:schemeClr val="dk1"/>
              </a:buClr>
              <a:buSzPts val="2800"/>
              <a:buChar char="•"/>
            </a:pPr>
            <a:r>
              <a:rPr lang="en-US"/>
              <a:t>28 June 2021: EU Council adopts the </a:t>
            </a:r>
            <a:r>
              <a:rPr lang="en-US" u="sng">
                <a:solidFill>
                  <a:schemeClr val="hlink"/>
                </a:solidFill>
                <a:hlinkClick r:id="rId3"/>
              </a:rPr>
              <a:t>European Climate Law</a:t>
            </a:r>
            <a:r>
              <a:rPr lang="en-US"/>
              <a:t>. </a:t>
            </a:r>
            <a:endParaRPr/>
          </a:p>
          <a:p>
            <a:pPr indent="-228600" lvl="0" marL="228600" rtl="0" algn="l">
              <a:lnSpc>
                <a:spcPct val="90000"/>
              </a:lnSpc>
              <a:spcBef>
                <a:spcPts val="1000"/>
              </a:spcBef>
              <a:spcAft>
                <a:spcPts val="0"/>
              </a:spcAft>
              <a:buClr>
                <a:schemeClr val="dk1"/>
              </a:buClr>
              <a:buSzPts val="2800"/>
              <a:buChar char="•"/>
            </a:pPr>
            <a:r>
              <a:rPr lang="en-US"/>
              <a:t>Intermediate target of reducing net greenhouse gas emissions by </a:t>
            </a:r>
            <a:r>
              <a:rPr lang="en-US">
                <a:solidFill>
                  <a:srgbClr val="FF0000"/>
                </a:solidFill>
              </a:rPr>
              <a:t>at least 55% by 2030</a:t>
            </a:r>
            <a:r>
              <a:rPr lang="en-US"/>
              <a:t>, compared to 1990 levels.</a:t>
            </a:r>
            <a:endParaRPr/>
          </a:p>
          <a:p>
            <a:pPr indent="-228600" lvl="0" marL="228600" rtl="0" algn="l">
              <a:lnSpc>
                <a:spcPct val="90000"/>
              </a:lnSpc>
              <a:spcBef>
                <a:spcPts val="1000"/>
              </a:spcBef>
              <a:spcAft>
                <a:spcPts val="0"/>
              </a:spcAft>
              <a:buClr>
                <a:schemeClr val="dk1"/>
              </a:buClr>
              <a:buSzPts val="2800"/>
              <a:buChar char="•"/>
            </a:pPr>
            <a:r>
              <a:rPr lang="en-US"/>
              <a:t>It also aims to achieve a </a:t>
            </a:r>
            <a:r>
              <a:rPr lang="en-US">
                <a:solidFill>
                  <a:srgbClr val="FF0000"/>
                </a:solidFill>
              </a:rPr>
              <a:t>higher volume of carbon net sink by 2030</a:t>
            </a:r>
            <a:r>
              <a:rPr lang="en-US"/>
              <a:t>. </a:t>
            </a:r>
            <a:endParaRPr/>
          </a:p>
          <a:p>
            <a:pPr indent="-228600" lvl="0" marL="228600" rtl="0" algn="l">
              <a:lnSpc>
                <a:spcPct val="90000"/>
              </a:lnSpc>
              <a:spcBef>
                <a:spcPts val="1000"/>
              </a:spcBef>
              <a:spcAft>
                <a:spcPts val="0"/>
              </a:spcAft>
              <a:buClr>
                <a:schemeClr val="dk1"/>
              </a:buClr>
              <a:buSzPts val="2800"/>
              <a:buChar char="•"/>
            </a:pPr>
            <a:r>
              <a:rPr lang="en-US"/>
              <a:t>It sets the EU on a green path for a generation.</a:t>
            </a:r>
            <a:endParaRPr/>
          </a:p>
          <a:p>
            <a:pPr indent="-228600" lvl="0" marL="228600" rtl="0" algn="l">
              <a:lnSpc>
                <a:spcPct val="90000"/>
              </a:lnSpc>
              <a:spcBef>
                <a:spcPts val="1000"/>
              </a:spcBef>
              <a:spcAft>
                <a:spcPts val="0"/>
              </a:spcAft>
              <a:buClr>
                <a:schemeClr val="dk1"/>
              </a:buClr>
              <a:buSzPts val="2800"/>
              <a:buChar char="•"/>
            </a:pPr>
            <a:r>
              <a:rPr lang="en-US"/>
              <a:t>Long-term vision: </a:t>
            </a:r>
            <a:r>
              <a:rPr lang="en-US" u="sng">
                <a:solidFill>
                  <a:schemeClr val="hlink"/>
                </a:solidFill>
                <a:hlinkClick r:id="rId4"/>
              </a:rPr>
              <a:t>a climate-neutral Europe by 2050</a:t>
            </a:r>
            <a:r>
              <a:rPr lang="en-US"/>
              <a:t>.</a:t>
            </a:r>
            <a:endParaRPr/>
          </a:p>
          <a:p>
            <a:pPr indent="0" lvl="0" marL="0" rtl="0" algn="l">
              <a:lnSpc>
                <a:spcPct val="90000"/>
              </a:lnSpc>
              <a:spcBef>
                <a:spcPts val="1000"/>
              </a:spcBef>
              <a:spcAft>
                <a:spcPts val="0"/>
              </a:spcAft>
              <a:buClr>
                <a:schemeClr val="dk1"/>
              </a:buClr>
              <a:buSzPts val="2800"/>
              <a:buNone/>
            </a:pPr>
            <a:r>
              <a:rPr lang="en-US"/>
              <a:t>(</a:t>
            </a:r>
            <a:r>
              <a:rPr lang="en-US" sz="2200"/>
              <a:t>https://www.consilium.europa.eu/en/policies/climate-change/)</a:t>
            </a:r>
            <a:endParaRPr/>
          </a:p>
        </p:txBody>
      </p:sp>
      <p:pic>
        <p:nvPicPr>
          <p:cNvPr id="292" name="Google Shape;292;p26"/>
          <p:cNvPicPr preferRelativeResize="0"/>
          <p:nvPr/>
        </p:nvPicPr>
        <p:blipFill rotWithShape="1">
          <a:blip r:embed="rId5">
            <a:alphaModFix/>
          </a:blip>
          <a:srcRect b="0" l="0" r="0" t="0"/>
          <a:stretch/>
        </p:blipFill>
        <p:spPr>
          <a:xfrm>
            <a:off x="8124825" y="4371975"/>
            <a:ext cx="3749040" cy="1645920"/>
          </a:xfrm>
          <a:prstGeom prst="rect">
            <a:avLst/>
          </a:prstGeom>
          <a:noFill/>
          <a:ln>
            <a:noFill/>
          </a:ln>
        </p:spPr>
      </p:pic>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6" name="Shape 296"/>
        <p:cNvGrpSpPr/>
        <p:nvPr/>
      </p:nvGrpSpPr>
      <p:grpSpPr>
        <a:xfrm>
          <a:off x="0" y="0"/>
          <a:ext cx="0" cy="0"/>
          <a:chOff x="0" y="0"/>
          <a:chExt cx="0" cy="0"/>
        </a:xfrm>
      </p:grpSpPr>
      <p:sp>
        <p:nvSpPr>
          <p:cNvPr id="297" name="Google Shape;297;p27"/>
          <p:cNvSpPr txBox="1"/>
          <p:nvPr>
            <p:ph type="title"/>
          </p:nvPr>
        </p:nvSpPr>
        <p:spPr>
          <a:xfrm>
            <a:off x="123825" y="523701"/>
            <a:ext cx="11229975" cy="828849"/>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2800"/>
              <a:buFont typeface="Calibri"/>
              <a:buNone/>
            </a:pPr>
            <a:r>
              <a:rPr b="1" lang="en-US" sz="2800" u="sng">
                <a:solidFill>
                  <a:schemeClr val="hlink"/>
                </a:solidFill>
                <a:hlinkClick r:id="rId3"/>
              </a:rPr>
              <a:t>Climate Ambition Summit</a:t>
            </a:r>
            <a:endParaRPr b="1" sz="2800"/>
          </a:p>
        </p:txBody>
      </p:sp>
      <p:sp>
        <p:nvSpPr>
          <p:cNvPr id="298" name="Google Shape;298;p27"/>
          <p:cNvSpPr txBox="1"/>
          <p:nvPr>
            <p:ph idx="1" type="body"/>
          </p:nvPr>
        </p:nvSpPr>
        <p:spPr>
          <a:xfrm>
            <a:off x="123825" y="1352550"/>
            <a:ext cx="11229975" cy="4824413"/>
          </a:xfrm>
          <a:prstGeom prst="rect">
            <a:avLst/>
          </a:prstGeom>
          <a:noFill/>
          <a:ln>
            <a:noFill/>
          </a:ln>
        </p:spPr>
        <p:txBody>
          <a:bodyPr anchorCtr="0" anchor="t" bIns="45700" lIns="91425" spcFirstLastPara="1" rIns="91425" wrap="square" tIns="45700">
            <a:normAutofit fontScale="77500" lnSpcReduction="20000"/>
          </a:bodyPr>
          <a:lstStyle/>
          <a:p>
            <a:pPr indent="-228600" lvl="0" marL="228600" rtl="0" algn="l">
              <a:lnSpc>
                <a:spcPct val="90000"/>
              </a:lnSpc>
              <a:spcBef>
                <a:spcPts val="0"/>
              </a:spcBef>
              <a:spcAft>
                <a:spcPts val="0"/>
              </a:spcAft>
              <a:buClr>
                <a:schemeClr val="dk1"/>
              </a:buClr>
              <a:buSzPct val="100000"/>
              <a:buChar char="•"/>
            </a:pPr>
            <a:r>
              <a:rPr lang="en-US" u="sng">
                <a:solidFill>
                  <a:schemeClr val="hlink"/>
                </a:solidFill>
                <a:hlinkClick r:id="rId4"/>
              </a:rPr>
              <a:t>Held virtually </a:t>
            </a:r>
            <a:r>
              <a:rPr lang="en-US"/>
              <a:t>on December 12, 2020.</a:t>
            </a:r>
            <a:endParaRPr/>
          </a:p>
          <a:p>
            <a:pPr indent="-228600" lvl="0" marL="228600" rtl="0" algn="just">
              <a:lnSpc>
                <a:spcPct val="90000"/>
              </a:lnSpc>
              <a:spcBef>
                <a:spcPts val="1000"/>
              </a:spcBef>
              <a:spcAft>
                <a:spcPts val="0"/>
              </a:spcAft>
              <a:buClr>
                <a:schemeClr val="dk1"/>
              </a:buClr>
              <a:buSzPct val="100000"/>
              <a:buChar char="•"/>
            </a:pPr>
            <a:r>
              <a:rPr lang="en-US"/>
              <a:t>Participants: &lt;70 heads of state, leaders from business, the finance community and civil society.</a:t>
            </a:r>
            <a:endParaRPr/>
          </a:p>
          <a:p>
            <a:pPr indent="-228600" lvl="0" marL="228600" rtl="0" algn="just">
              <a:lnSpc>
                <a:spcPct val="90000"/>
              </a:lnSpc>
              <a:spcBef>
                <a:spcPts val="1000"/>
              </a:spcBef>
              <a:spcAft>
                <a:spcPts val="0"/>
              </a:spcAft>
              <a:buClr>
                <a:schemeClr val="dk1"/>
              </a:buClr>
              <a:buSzPct val="100000"/>
              <a:buChar char="•"/>
            </a:pPr>
            <a:r>
              <a:rPr lang="en-US"/>
              <a:t>Studies showed important signs of progress since the </a:t>
            </a:r>
            <a:r>
              <a:rPr lang="en-US" u="sng">
                <a:solidFill>
                  <a:schemeClr val="hlink"/>
                </a:solidFill>
                <a:hlinkClick r:id="rId5"/>
              </a:rPr>
              <a:t>Paris Agreement</a:t>
            </a:r>
            <a:r>
              <a:rPr lang="en-US"/>
              <a:t> in 1995 however the world is not ready to limit global warming enough to prevent its dangerous impacts…</a:t>
            </a:r>
            <a:endParaRPr/>
          </a:p>
          <a:p>
            <a:pPr indent="0" lvl="0" marL="0" rtl="0" algn="l">
              <a:lnSpc>
                <a:spcPct val="90000"/>
              </a:lnSpc>
              <a:spcBef>
                <a:spcPts val="1000"/>
              </a:spcBef>
              <a:spcAft>
                <a:spcPts val="0"/>
              </a:spcAft>
              <a:buClr>
                <a:schemeClr val="dk1"/>
              </a:buClr>
              <a:buSzPct val="100000"/>
              <a:buNone/>
            </a:pPr>
            <a:r>
              <a:t/>
            </a:r>
            <a:endParaRPr/>
          </a:p>
          <a:p>
            <a:pPr indent="0" lvl="0" marL="0" rtl="0" algn="l">
              <a:lnSpc>
                <a:spcPct val="90000"/>
              </a:lnSpc>
              <a:spcBef>
                <a:spcPts val="1000"/>
              </a:spcBef>
              <a:spcAft>
                <a:spcPts val="0"/>
              </a:spcAft>
              <a:buClr>
                <a:schemeClr val="dk1"/>
              </a:buClr>
              <a:buSzPct val="100000"/>
              <a:buNone/>
            </a:pPr>
            <a:r>
              <a:rPr lang="en-US" u="sng"/>
              <a:t>Outcomes:</a:t>
            </a:r>
            <a:r>
              <a:rPr lang="en-US"/>
              <a:t> </a:t>
            </a:r>
            <a:endParaRPr/>
          </a:p>
          <a:p>
            <a:pPr indent="-228600" lvl="0" marL="228600" rtl="0" algn="just">
              <a:lnSpc>
                <a:spcPct val="90000"/>
              </a:lnSpc>
              <a:spcBef>
                <a:spcPts val="1000"/>
              </a:spcBef>
              <a:spcAft>
                <a:spcPts val="0"/>
              </a:spcAft>
              <a:buClr>
                <a:schemeClr val="dk1"/>
              </a:buClr>
              <a:buSzPct val="100000"/>
              <a:buChar char="•"/>
            </a:pPr>
            <a:r>
              <a:rPr lang="en-US"/>
              <a:t>net-zero goals (2050 is the deadline) while some other countries have earlier deadlines (2030)</a:t>
            </a:r>
            <a:endParaRPr/>
          </a:p>
          <a:p>
            <a:pPr indent="-228600" lvl="0" marL="228600" rtl="0" algn="l">
              <a:lnSpc>
                <a:spcPct val="90000"/>
              </a:lnSpc>
              <a:spcBef>
                <a:spcPts val="1000"/>
              </a:spcBef>
              <a:spcAft>
                <a:spcPts val="0"/>
              </a:spcAft>
              <a:buClr>
                <a:schemeClr val="dk1"/>
              </a:buClr>
              <a:buSzPct val="100000"/>
              <a:buChar char="•"/>
            </a:pPr>
            <a:r>
              <a:rPr lang="en-US"/>
              <a:t>stronger national climate commitments</a:t>
            </a:r>
            <a:endParaRPr/>
          </a:p>
          <a:p>
            <a:pPr indent="-228600" lvl="0" marL="228600" rtl="0" algn="l">
              <a:lnSpc>
                <a:spcPct val="90000"/>
              </a:lnSpc>
              <a:spcBef>
                <a:spcPts val="1000"/>
              </a:spcBef>
              <a:spcAft>
                <a:spcPts val="0"/>
              </a:spcAft>
              <a:buClr>
                <a:schemeClr val="dk1"/>
              </a:buClr>
              <a:buSzPct val="100000"/>
              <a:buChar char="•"/>
            </a:pPr>
            <a:r>
              <a:rPr lang="en-US"/>
              <a:t>accelerating adaptation</a:t>
            </a:r>
            <a:endParaRPr/>
          </a:p>
          <a:p>
            <a:pPr indent="-228600" lvl="0" marL="228600" rtl="0" algn="l">
              <a:lnSpc>
                <a:spcPct val="90000"/>
              </a:lnSpc>
              <a:spcBef>
                <a:spcPts val="1000"/>
              </a:spcBef>
              <a:spcAft>
                <a:spcPts val="0"/>
              </a:spcAft>
              <a:buClr>
                <a:schemeClr val="dk1"/>
              </a:buClr>
              <a:buSzPct val="100000"/>
              <a:buChar char="•"/>
            </a:pPr>
            <a:r>
              <a:rPr lang="en-US"/>
              <a:t>increasing public climate finance</a:t>
            </a:r>
            <a:endParaRPr/>
          </a:p>
          <a:p>
            <a:pPr indent="-228600" lvl="0" marL="228600" rtl="0" algn="l">
              <a:lnSpc>
                <a:spcPct val="90000"/>
              </a:lnSpc>
              <a:spcBef>
                <a:spcPts val="1000"/>
              </a:spcBef>
              <a:spcAft>
                <a:spcPts val="0"/>
              </a:spcAft>
              <a:buClr>
                <a:schemeClr val="dk1"/>
              </a:buClr>
              <a:buSzPct val="100000"/>
              <a:buChar char="•"/>
            </a:pPr>
            <a:r>
              <a:rPr lang="en-US"/>
              <a:t>leadership by cities, businesses and others</a:t>
            </a:r>
            <a:endParaRPr/>
          </a:p>
          <a:p>
            <a:pPr indent="-228600" lvl="0" marL="228600" rtl="0" algn="l">
              <a:lnSpc>
                <a:spcPct val="90000"/>
              </a:lnSpc>
              <a:spcBef>
                <a:spcPts val="1000"/>
              </a:spcBef>
              <a:spcAft>
                <a:spcPts val="0"/>
              </a:spcAft>
              <a:buClr>
                <a:schemeClr val="dk1"/>
              </a:buClr>
              <a:buSzPct val="100000"/>
              <a:buChar char="•"/>
            </a:pPr>
            <a:r>
              <a:rPr lang="en-US"/>
              <a:t>preparing the </a:t>
            </a:r>
            <a:r>
              <a:rPr lang="en-US" u="sng">
                <a:solidFill>
                  <a:schemeClr val="hlink"/>
                </a:solidFill>
                <a:hlinkClick r:id="rId6"/>
              </a:rPr>
              <a:t>COP26</a:t>
            </a:r>
            <a:r>
              <a:rPr lang="en-US"/>
              <a:t> in Glasgow (2021 UN Climate Change Conference of the Parties)</a:t>
            </a:r>
            <a:endParaRPr/>
          </a:p>
          <a:p>
            <a:pPr indent="0" lvl="0" marL="0" rtl="0" algn="l">
              <a:lnSpc>
                <a:spcPct val="90000"/>
              </a:lnSpc>
              <a:spcBef>
                <a:spcPts val="1000"/>
              </a:spcBef>
              <a:spcAft>
                <a:spcPts val="0"/>
              </a:spcAft>
              <a:buClr>
                <a:schemeClr val="dk1"/>
              </a:buClr>
              <a:buSzPct val="100000"/>
              <a:buNone/>
            </a:pPr>
            <a:r>
              <a:rPr lang="en-US"/>
              <a:t>(https://www.wri.org/insights/outcomes-and-next-steps-climate-ambition-summit)</a:t>
            </a:r>
            <a:endParaRPr/>
          </a:p>
        </p:txBody>
      </p:sp>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2" name="Shape 302"/>
        <p:cNvGrpSpPr/>
        <p:nvPr/>
      </p:nvGrpSpPr>
      <p:grpSpPr>
        <a:xfrm>
          <a:off x="0" y="0"/>
          <a:ext cx="0" cy="0"/>
          <a:chOff x="0" y="0"/>
          <a:chExt cx="0" cy="0"/>
        </a:xfrm>
      </p:grpSpPr>
      <p:sp>
        <p:nvSpPr>
          <p:cNvPr id="303" name="Google Shape;303;p28"/>
          <p:cNvSpPr txBox="1"/>
          <p:nvPr>
            <p:ph type="title"/>
          </p:nvPr>
        </p:nvSpPr>
        <p:spPr>
          <a:xfrm>
            <a:off x="190500" y="523701"/>
            <a:ext cx="11163300" cy="619299"/>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2800"/>
              <a:buFont typeface="Calibri"/>
              <a:buNone/>
            </a:pPr>
            <a:r>
              <a:rPr b="1" lang="en-US" sz="2800" u="sng"/>
              <a:t>Global Commission on Adaptation</a:t>
            </a:r>
            <a:endParaRPr/>
          </a:p>
        </p:txBody>
      </p:sp>
      <p:sp>
        <p:nvSpPr>
          <p:cNvPr id="304" name="Google Shape;304;p28"/>
          <p:cNvSpPr txBox="1"/>
          <p:nvPr>
            <p:ph idx="1" type="body"/>
          </p:nvPr>
        </p:nvSpPr>
        <p:spPr>
          <a:xfrm>
            <a:off x="104775" y="1206326"/>
            <a:ext cx="11791950" cy="4351338"/>
          </a:xfrm>
          <a:prstGeom prst="rect">
            <a:avLst/>
          </a:prstGeom>
          <a:noFill/>
          <a:ln>
            <a:noFill/>
          </a:ln>
        </p:spPr>
        <p:txBody>
          <a:bodyPr anchorCtr="0" anchor="t" bIns="45700" lIns="91425" spcFirstLastPara="1" rIns="91425" wrap="square" tIns="45700">
            <a:normAutofit/>
          </a:bodyPr>
          <a:lstStyle/>
          <a:p>
            <a:pPr indent="-228600" lvl="0" marL="228600" rtl="0" algn="l">
              <a:lnSpc>
                <a:spcPct val="90000"/>
              </a:lnSpc>
              <a:spcBef>
                <a:spcPts val="0"/>
              </a:spcBef>
              <a:spcAft>
                <a:spcPts val="0"/>
              </a:spcAft>
              <a:buClr>
                <a:schemeClr val="dk1"/>
              </a:buClr>
              <a:buSzPts val="2800"/>
              <a:buChar char="•"/>
            </a:pPr>
            <a:r>
              <a:rPr lang="en-US"/>
              <a:t>It was </a:t>
            </a:r>
            <a:r>
              <a:rPr lang="en-US" u="sng">
                <a:solidFill>
                  <a:schemeClr val="hlink"/>
                </a:solidFill>
                <a:hlinkClick r:id="rId3"/>
              </a:rPr>
              <a:t>established</a:t>
            </a:r>
            <a:r>
              <a:rPr lang="en-US"/>
              <a:t> in 2018 by the Government of Netherlands and is co-managed by World Resources Institute and the Global Center on Adaptation.</a:t>
            </a:r>
            <a:endParaRPr/>
          </a:p>
          <a:p>
            <a:pPr indent="-228600" lvl="0" marL="228600" rtl="0" algn="l">
              <a:lnSpc>
                <a:spcPct val="90000"/>
              </a:lnSpc>
              <a:spcBef>
                <a:spcPts val="1000"/>
              </a:spcBef>
              <a:spcAft>
                <a:spcPts val="0"/>
              </a:spcAft>
              <a:buClr>
                <a:schemeClr val="dk1"/>
              </a:buClr>
              <a:buSzPts val="2800"/>
              <a:buChar char="•"/>
            </a:pPr>
            <a:r>
              <a:rPr lang="en-US"/>
              <a:t>It is served to raise the visibility of climate adaptation on the global agenda and advance concrete solutions. </a:t>
            </a:r>
            <a:endParaRPr/>
          </a:p>
          <a:p>
            <a:pPr indent="-228600" lvl="0" marL="228600" rtl="0" algn="l">
              <a:lnSpc>
                <a:spcPct val="90000"/>
              </a:lnSpc>
              <a:spcBef>
                <a:spcPts val="1000"/>
              </a:spcBef>
              <a:spcAft>
                <a:spcPts val="0"/>
              </a:spcAft>
              <a:buClr>
                <a:schemeClr val="dk1"/>
              </a:buClr>
              <a:buSzPts val="2800"/>
              <a:buChar char="•"/>
            </a:pPr>
            <a:r>
              <a:rPr lang="en-US"/>
              <a:t>“</a:t>
            </a:r>
            <a:r>
              <a:rPr lang="en-US" u="sng">
                <a:solidFill>
                  <a:schemeClr val="hlink"/>
                </a:solidFill>
                <a:hlinkClick r:id="rId4"/>
              </a:rPr>
              <a:t>Adapt Now: A Global Call for Leadership on Climate Resilience</a:t>
            </a:r>
            <a:r>
              <a:rPr lang="en-US"/>
              <a:t>” is its flagship report in 2019 so as to inspire action among decision-makers, heads of state, government officials, business executives, investors, communities, etc.</a:t>
            </a:r>
            <a:endParaRPr/>
          </a:p>
          <a:p>
            <a:pPr indent="0" lvl="0" marL="0" rtl="0" algn="l">
              <a:lnSpc>
                <a:spcPct val="90000"/>
              </a:lnSpc>
              <a:spcBef>
                <a:spcPts val="1000"/>
              </a:spcBef>
              <a:spcAft>
                <a:spcPts val="0"/>
              </a:spcAft>
              <a:buClr>
                <a:srgbClr val="A5A5A5"/>
              </a:buClr>
              <a:buSzPts val="1200"/>
              <a:buNone/>
            </a:pPr>
            <a:r>
              <a:rPr lang="en-US" sz="1200">
                <a:solidFill>
                  <a:srgbClr val="A5A5A5"/>
                </a:solidFill>
              </a:rPr>
              <a:t>(Source: Global Commission on Adaptation, https://www.wri.org/initiatives/global-commission-adaptation)</a:t>
            </a:r>
            <a:endParaRPr/>
          </a:p>
        </p:txBody>
      </p:sp>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8" name="Shape 308"/>
        <p:cNvGrpSpPr/>
        <p:nvPr/>
      </p:nvGrpSpPr>
      <p:grpSpPr>
        <a:xfrm>
          <a:off x="0" y="0"/>
          <a:ext cx="0" cy="0"/>
          <a:chOff x="0" y="0"/>
          <a:chExt cx="0" cy="0"/>
        </a:xfrm>
      </p:grpSpPr>
      <p:sp>
        <p:nvSpPr>
          <p:cNvPr id="309" name="Google Shape;309;p29"/>
          <p:cNvSpPr txBox="1"/>
          <p:nvPr>
            <p:ph type="title"/>
          </p:nvPr>
        </p:nvSpPr>
        <p:spPr>
          <a:xfrm>
            <a:off x="257175" y="504651"/>
            <a:ext cx="10515600" cy="657399"/>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2800"/>
              <a:buFont typeface="Calibri"/>
              <a:buNone/>
            </a:pPr>
            <a:r>
              <a:rPr b="1" lang="en-US" sz="2800" u="sng"/>
              <a:t>Ways to fight climate change: </a:t>
            </a:r>
            <a:endParaRPr b="1" sz="2800" u="sng">
              <a:solidFill>
                <a:srgbClr val="0070C0"/>
              </a:solidFill>
            </a:endParaRPr>
          </a:p>
        </p:txBody>
      </p:sp>
      <p:sp>
        <p:nvSpPr>
          <p:cNvPr id="310" name="Google Shape;310;p29"/>
          <p:cNvSpPr txBox="1"/>
          <p:nvPr>
            <p:ph idx="1" type="body"/>
          </p:nvPr>
        </p:nvSpPr>
        <p:spPr>
          <a:xfrm>
            <a:off x="174735" y="1198533"/>
            <a:ext cx="5445015" cy="4606955"/>
          </a:xfrm>
          <a:prstGeom prst="rect">
            <a:avLst/>
          </a:prstGeom>
          <a:noFill/>
          <a:ln>
            <a:noFill/>
          </a:ln>
        </p:spPr>
        <p:txBody>
          <a:bodyPr anchorCtr="0" anchor="t" bIns="45700" lIns="91425" spcFirstLastPara="1" rIns="91425" wrap="square" tIns="45700">
            <a:normAutofit fontScale="92500"/>
          </a:bodyPr>
          <a:lstStyle/>
          <a:p>
            <a:pPr indent="-228600" lvl="0" marL="228600" rtl="0" algn="l">
              <a:lnSpc>
                <a:spcPct val="90000"/>
              </a:lnSpc>
              <a:spcBef>
                <a:spcPts val="0"/>
              </a:spcBef>
              <a:spcAft>
                <a:spcPts val="0"/>
              </a:spcAft>
              <a:buClr>
                <a:schemeClr val="dk1"/>
              </a:buClr>
              <a:buSzPct val="100000"/>
              <a:buChar char="•"/>
            </a:pPr>
            <a:r>
              <a:rPr lang="en-US"/>
              <a:t>Renewable energies (e.g. solar power, wind, rain, tides, waves, geothermal heat)</a:t>
            </a:r>
            <a:endParaRPr/>
          </a:p>
          <a:p>
            <a:pPr indent="-228600" lvl="0" marL="228600" rtl="0" algn="l">
              <a:lnSpc>
                <a:spcPct val="90000"/>
              </a:lnSpc>
              <a:spcBef>
                <a:spcPts val="1000"/>
              </a:spcBef>
              <a:spcAft>
                <a:spcPts val="0"/>
              </a:spcAft>
              <a:buClr>
                <a:schemeClr val="dk1"/>
              </a:buClr>
              <a:buSzPct val="100000"/>
              <a:buChar char="•"/>
            </a:pPr>
            <a:r>
              <a:rPr lang="en-US"/>
              <a:t>Sustainable development</a:t>
            </a:r>
            <a:endParaRPr/>
          </a:p>
          <a:p>
            <a:pPr indent="-228600" lvl="0" marL="228600" rtl="0" algn="l">
              <a:lnSpc>
                <a:spcPct val="90000"/>
              </a:lnSpc>
              <a:spcBef>
                <a:spcPts val="1000"/>
              </a:spcBef>
              <a:spcAft>
                <a:spcPts val="0"/>
              </a:spcAft>
              <a:buClr>
                <a:schemeClr val="dk1"/>
              </a:buClr>
              <a:buSzPct val="100000"/>
              <a:buChar char="•"/>
            </a:pPr>
            <a:r>
              <a:rPr lang="en-US"/>
              <a:t>Ecological footprint/responsible consumption</a:t>
            </a:r>
            <a:endParaRPr/>
          </a:p>
          <a:p>
            <a:pPr indent="-228600" lvl="0" marL="228600" rtl="0" algn="l">
              <a:lnSpc>
                <a:spcPct val="90000"/>
              </a:lnSpc>
              <a:spcBef>
                <a:spcPts val="1000"/>
              </a:spcBef>
              <a:spcAft>
                <a:spcPts val="0"/>
              </a:spcAft>
              <a:buClr>
                <a:schemeClr val="dk1"/>
              </a:buClr>
              <a:buSzPct val="100000"/>
              <a:buChar char="•"/>
            </a:pPr>
            <a:r>
              <a:rPr lang="en-US"/>
              <a:t>Circular economy</a:t>
            </a:r>
            <a:endParaRPr/>
          </a:p>
          <a:p>
            <a:pPr indent="-228600" lvl="0" marL="228600" rtl="0" algn="l">
              <a:lnSpc>
                <a:spcPct val="90000"/>
              </a:lnSpc>
              <a:spcBef>
                <a:spcPts val="1000"/>
              </a:spcBef>
              <a:spcAft>
                <a:spcPts val="0"/>
              </a:spcAft>
              <a:buClr>
                <a:schemeClr val="dk1"/>
              </a:buClr>
              <a:buSzPct val="100000"/>
              <a:buChar char="•"/>
            </a:pPr>
            <a:r>
              <a:rPr lang="en-US"/>
              <a:t>Recycle</a:t>
            </a:r>
            <a:endParaRPr/>
          </a:p>
          <a:p>
            <a:pPr indent="-228600" lvl="0" marL="228600" rtl="0" algn="l">
              <a:lnSpc>
                <a:spcPct val="90000"/>
              </a:lnSpc>
              <a:spcBef>
                <a:spcPts val="1000"/>
              </a:spcBef>
              <a:spcAft>
                <a:spcPts val="0"/>
              </a:spcAft>
              <a:buClr>
                <a:schemeClr val="dk1"/>
              </a:buClr>
              <a:buSzPct val="100000"/>
              <a:buChar char="•"/>
            </a:pPr>
            <a:r>
              <a:rPr lang="en-US"/>
              <a:t>Carpooling or drive less</a:t>
            </a:r>
            <a:endParaRPr/>
          </a:p>
          <a:p>
            <a:pPr indent="-228600" lvl="0" marL="228600" rtl="0" algn="l">
              <a:lnSpc>
                <a:spcPct val="90000"/>
              </a:lnSpc>
              <a:spcBef>
                <a:spcPts val="1000"/>
              </a:spcBef>
              <a:spcAft>
                <a:spcPts val="0"/>
              </a:spcAft>
              <a:buClr>
                <a:schemeClr val="dk1"/>
              </a:buClr>
              <a:buSzPct val="100000"/>
              <a:buChar char="•"/>
            </a:pPr>
            <a:r>
              <a:rPr lang="en-US"/>
              <a:t>Avoid products will a lot of packaging</a:t>
            </a:r>
            <a:endParaRPr/>
          </a:p>
        </p:txBody>
      </p:sp>
      <p:pic>
        <p:nvPicPr>
          <p:cNvPr id="311" name="Google Shape;311;p29"/>
          <p:cNvPicPr preferRelativeResize="0"/>
          <p:nvPr/>
        </p:nvPicPr>
        <p:blipFill rotWithShape="1">
          <a:blip r:embed="rId3">
            <a:alphaModFix/>
          </a:blip>
          <a:srcRect b="0" l="0" r="0" t="0"/>
          <a:stretch/>
        </p:blipFill>
        <p:spPr>
          <a:xfrm>
            <a:off x="5848350" y="1009650"/>
            <a:ext cx="5692818" cy="3566160"/>
          </a:xfrm>
          <a:prstGeom prst="rect">
            <a:avLst/>
          </a:prstGeom>
          <a:noFill/>
          <a:ln>
            <a:noFill/>
          </a:ln>
        </p:spPr>
      </p:pic>
      <p:sp>
        <p:nvSpPr>
          <p:cNvPr id="312" name="Google Shape;312;p29"/>
          <p:cNvSpPr/>
          <p:nvPr/>
        </p:nvSpPr>
        <p:spPr>
          <a:xfrm>
            <a:off x="5848350" y="4691688"/>
            <a:ext cx="6429375" cy="800219"/>
          </a:xfrm>
          <a:prstGeom prst="rect">
            <a:avLst/>
          </a:prstGeom>
          <a:noFill/>
          <a:ln>
            <a:noFill/>
          </a:ln>
        </p:spPr>
        <p:txBody>
          <a:bodyPr anchorCtr="0" anchor="t" bIns="45700" lIns="91425" spcFirstLastPara="1" rIns="91425" wrap="square" tIns="45700">
            <a:spAutoFit/>
          </a:bodyPr>
          <a:lstStyle/>
          <a:p>
            <a:pPr indent="0" lvl="0" marL="0" marR="0" rtl="0" algn="just">
              <a:lnSpc>
                <a:spcPct val="100000"/>
              </a:lnSpc>
              <a:spcBef>
                <a:spcPts val="0"/>
              </a:spcBef>
              <a:spcAft>
                <a:spcPts val="0"/>
              </a:spcAft>
              <a:buClr>
                <a:srgbClr val="000000"/>
              </a:buClr>
              <a:buSzPts val="2200"/>
              <a:buFont typeface="Arial"/>
              <a:buNone/>
            </a:pPr>
            <a:r>
              <a:rPr b="0" i="0" lang="en-US" sz="2200" u="sng" cap="none" strike="noStrike">
                <a:solidFill>
                  <a:schemeClr val="dk1"/>
                </a:solidFill>
                <a:latin typeface="Calibri"/>
                <a:ea typeface="Calibri"/>
                <a:cs typeface="Calibri"/>
                <a:sym typeface="Calibri"/>
              </a:rPr>
              <a:t>Figure 12</a:t>
            </a:r>
            <a:r>
              <a:rPr b="0" i="0" lang="en-US" sz="2200" u="none" cap="none" strike="noStrike">
                <a:solidFill>
                  <a:schemeClr val="dk1"/>
                </a:solidFill>
                <a:latin typeface="Calibri"/>
                <a:ea typeface="Calibri"/>
                <a:cs typeface="Calibri"/>
                <a:sym typeface="Calibri"/>
              </a:rPr>
              <a:t>: How to fight climate change</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200"/>
              <a:buFont typeface="Arial"/>
              <a:buNone/>
            </a:pPr>
            <a:r>
              <a:rPr b="0" i="0" lang="en-US" sz="1200" u="none" cap="none" strike="noStrike">
                <a:solidFill>
                  <a:srgbClr val="A5A5A5"/>
                </a:solidFill>
                <a:latin typeface="Calibri"/>
                <a:ea typeface="Calibri"/>
                <a:cs typeface="Calibri"/>
                <a:sym typeface="Calibri"/>
              </a:rPr>
              <a:t>(Source: </a:t>
            </a:r>
            <a:r>
              <a:rPr b="0" i="0" lang="en-US" sz="1200" u="sng" cap="none" strike="noStrike">
                <a:solidFill>
                  <a:srgbClr val="A5A5A5"/>
                </a:solidFill>
                <a:latin typeface="Calibri"/>
                <a:ea typeface="Calibri"/>
                <a:cs typeface="Calibri"/>
                <a:sym typeface="Calibri"/>
              </a:rPr>
              <a:t>https://skierscribbler.com/8336/uncategorized/how-to-actually-fight-climate-change-instead-of-just-posting-about-it/</a:t>
            </a:r>
            <a:r>
              <a:rPr b="0" i="0" lang="en-US" sz="1200" u="none" cap="none" strike="noStrike">
                <a:solidFill>
                  <a:srgbClr val="A5A5A5"/>
                </a:solidFill>
                <a:latin typeface="Calibri"/>
                <a:ea typeface="Calibri"/>
                <a:cs typeface="Calibri"/>
                <a:sym typeface="Calibri"/>
              </a:rPr>
              <a:t>).</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3" name="Shape 93"/>
        <p:cNvGrpSpPr/>
        <p:nvPr/>
      </p:nvGrpSpPr>
      <p:grpSpPr>
        <a:xfrm>
          <a:off x="0" y="0"/>
          <a:ext cx="0" cy="0"/>
          <a:chOff x="0" y="0"/>
          <a:chExt cx="0" cy="0"/>
        </a:xfrm>
      </p:grpSpPr>
      <p:sp>
        <p:nvSpPr>
          <p:cNvPr id="94" name="Google Shape;94;p53"/>
          <p:cNvSpPr/>
          <p:nvPr/>
        </p:nvSpPr>
        <p:spPr>
          <a:xfrm>
            <a:off x="2195512" y="4354501"/>
            <a:ext cx="7800975" cy="1234394"/>
          </a:xfrm>
          <a:prstGeom prst="ellipse">
            <a:avLst/>
          </a:prstGeom>
          <a:solidFill>
            <a:schemeClr val="lt1"/>
          </a:solidFill>
          <a:ln cap="flat" cmpd="sng" w="12700">
            <a:solidFill>
              <a:srgbClr val="0A519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95" name="Google Shape;95;p53"/>
          <p:cNvSpPr/>
          <p:nvPr/>
        </p:nvSpPr>
        <p:spPr>
          <a:xfrm>
            <a:off x="4330449" y="826254"/>
            <a:ext cx="3719061" cy="3719061"/>
          </a:xfrm>
          <a:prstGeom prst="ellipse">
            <a:avLst/>
          </a:prstGeom>
          <a:solidFill>
            <a:srgbClr val="09B6BF"/>
          </a:solidFill>
          <a:ln cap="flat" cmpd="sng" w="12700">
            <a:solidFill>
              <a:srgbClr val="09B6BF"/>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96" name="Google Shape;96;p53"/>
          <p:cNvSpPr/>
          <p:nvPr/>
        </p:nvSpPr>
        <p:spPr>
          <a:xfrm>
            <a:off x="787400" y="843280"/>
            <a:ext cx="3799840" cy="624840"/>
          </a:xfrm>
          <a:prstGeom prst="round2DiagRect">
            <a:avLst>
              <a:gd fmla="val 16667" name="adj1"/>
              <a:gd fmla="val 0" name="adj2"/>
            </a:avLst>
          </a:prstGeom>
          <a:solidFill>
            <a:srgbClr val="0075A2"/>
          </a:solidFill>
          <a:ln cap="flat" cmpd="sng" w="12700">
            <a:solidFill>
              <a:srgbClr val="0A519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rPr b="1" i="0" lang="en-US" sz="1800" u="none" cap="none" strike="noStrike">
                <a:solidFill>
                  <a:schemeClr val="lt1"/>
                </a:solidFill>
                <a:latin typeface="Calibri"/>
                <a:ea typeface="Calibri"/>
                <a:cs typeface="Calibri"/>
                <a:sym typeface="Calibri"/>
              </a:rPr>
              <a:t>Increasing  EU’s Climate ambition for 2030 and 2050</a:t>
            </a:r>
            <a:endParaRPr b="1" i="0" sz="1800" u="none" cap="none" strike="noStrike">
              <a:solidFill>
                <a:schemeClr val="lt1"/>
              </a:solidFill>
              <a:latin typeface="Calibri"/>
              <a:ea typeface="Calibri"/>
              <a:cs typeface="Calibri"/>
              <a:sym typeface="Calibri"/>
            </a:endParaRPr>
          </a:p>
        </p:txBody>
      </p:sp>
      <p:sp>
        <p:nvSpPr>
          <p:cNvPr id="97" name="Google Shape;97;p53"/>
          <p:cNvSpPr/>
          <p:nvPr/>
        </p:nvSpPr>
        <p:spPr>
          <a:xfrm>
            <a:off x="787400" y="1802646"/>
            <a:ext cx="3799840" cy="624840"/>
          </a:xfrm>
          <a:prstGeom prst="round2DiagRect">
            <a:avLst>
              <a:gd fmla="val 16667" name="adj1"/>
              <a:gd fmla="val 0" name="adj2"/>
            </a:avLst>
          </a:prstGeom>
          <a:solidFill>
            <a:srgbClr val="0075A2"/>
          </a:solidFill>
          <a:ln cap="flat" cmpd="sng" w="12700">
            <a:solidFill>
              <a:srgbClr val="0A519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rPr b="1" i="0" lang="en-US" sz="1800" u="none" cap="none" strike="noStrike">
                <a:solidFill>
                  <a:schemeClr val="lt1"/>
                </a:solidFill>
                <a:latin typeface="Calibri"/>
                <a:ea typeface="Calibri"/>
                <a:cs typeface="Calibri"/>
                <a:sym typeface="Calibri"/>
              </a:rPr>
              <a:t>Supplying Clean, affordable and secure energy</a:t>
            </a:r>
            <a:endParaRPr b="1" i="0" sz="1800" u="none" cap="none" strike="noStrike">
              <a:solidFill>
                <a:schemeClr val="lt1"/>
              </a:solidFill>
              <a:latin typeface="Times New Roman"/>
              <a:ea typeface="Times New Roman"/>
              <a:cs typeface="Times New Roman"/>
              <a:sym typeface="Times New Roman"/>
            </a:endParaRPr>
          </a:p>
        </p:txBody>
      </p:sp>
      <p:sp>
        <p:nvSpPr>
          <p:cNvPr id="98" name="Google Shape;98;p53"/>
          <p:cNvSpPr/>
          <p:nvPr/>
        </p:nvSpPr>
        <p:spPr>
          <a:xfrm>
            <a:off x="787400" y="2804160"/>
            <a:ext cx="3799840" cy="624840"/>
          </a:xfrm>
          <a:prstGeom prst="round2DiagRect">
            <a:avLst>
              <a:gd fmla="val 16667" name="adj1"/>
              <a:gd fmla="val 0" name="adj2"/>
            </a:avLst>
          </a:prstGeom>
          <a:solidFill>
            <a:srgbClr val="0075A2"/>
          </a:solidFill>
          <a:ln cap="flat" cmpd="sng" w="12700">
            <a:solidFill>
              <a:srgbClr val="0A519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rPr b="1" i="0" lang="en-US" sz="1800" u="none" cap="none" strike="noStrike">
                <a:solidFill>
                  <a:schemeClr val="lt1"/>
                </a:solidFill>
                <a:latin typeface="Calibri"/>
                <a:ea typeface="Calibri"/>
                <a:cs typeface="Calibri"/>
                <a:sym typeface="Calibri"/>
              </a:rPr>
              <a:t>Mobilising industry for a clean and circular economy</a:t>
            </a:r>
            <a:endParaRPr b="0" i="0" sz="1800" u="none" cap="none" strike="noStrike">
              <a:solidFill>
                <a:schemeClr val="lt1"/>
              </a:solidFill>
              <a:latin typeface="Calibri"/>
              <a:ea typeface="Calibri"/>
              <a:cs typeface="Calibri"/>
              <a:sym typeface="Calibri"/>
            </a:endParaRPr>
          </a:p>
        </p:txBody>
      </p:sp>
      <p:sp>
        <p:nvSpPr>
          <p:cNvPr id="99" name="Google Shape;99;p53"/>
          <p:cNvSpPr/>
          <p:nvPr/>
        </p:nvSpPr>
        <p:spPr>
          <a:xfrm>
            <a:off x="787400" y="3805059"/>
            <a:ext cx="3799840" cy="624840"/>
          </a:xfrm>
          <a:prstGeom prst="round2DiagRect">
            <a:avLst>
              <a:gd fmla="val 16667" name="adj1"/>
              <a:gd fmla="val 0" name="adj2"/>
            </a:avLst>
          </a:prstGeom>
          <a:solidFill>
            <a:srgbClr val="0075A2"/>
          </a:solidFill>
          <a:ln cap="flat" cmpd="sng" w="12700">
            <a:solidFill>
              <a:srgbClr val="54A838"/>
            </a:solidFill>
            <a:prstDash val="solid"/>
            <a:miter lim="800000"/>
            <a:headEnd len="sm" w="sm" type="none"/>
            <a:tailEnd len="sm" w="sm" type="none"/>
          </a:ln>
        </p:spPr>
        <p:txBody>
          <a:bodyPr anchorCtr="0" anchor="ctr" bIns="45700" lIns="91425" spcFirstLastPara="1" rIns="91425" wrap="square" tIns="45700">
            <a:noAutofit/>
          </a:bodyPr>
          <a:lstStyle/>
          <a:p>
            <a:pPr indent="0" lvl="0" marL="306070" marR="0" rtl="0" algn="l">
              <a:lnSpc>
                <a:spcPct val="115000"/>
              </a:lnSpc>
              <a:spcBef>
                <a:spcPts val="0"/>
              </a:spcBef>
              <a:spcAft>
                <a:spcPts val="0"/>
              </a:spcAft>
              <a:buClr>
                <a:srgbClr val="000000"/>
              </a:buClr>
              <a:buSzPts val="1800"/>
              <a:buFont typeface="Arial"/>
              <a:buNone/>
            </a:pPr>
            <a:r>
              <a:rPr b="1" i="0" lang="en-US" sz="1800" u="none" cap="none" strike="noStrike">
                <a:solidFill>
                  <a:schemeClr val="lt1"/>
                </a:solidFill>
                <a:latin typeface="Calibri"/>
                <a:ea typeface="Calibri"/>
                <a:cs typeface="Calibri"/>
                <a:sym typeface="Calibri"/>
              </a:rPr>
              <a:t>Building and renovating in an energy and resource efficient way</a:t>
            </a:r>
            <a:endParaRPr b="1" i="0" sz="1800" u="none" cap="none" strike="noStrike">
              <a:solidFill>
                <a:schemeClr val="lt1"/>
              </a:solidFill>
              <a:latin typeface="Calibri"/>
              <a:ea typeface="Calibri"/>
              <a:cs typeface="Calibri"/>
              <a:sym typeface="Calibri"/>
            </a:endParaRPr>
          </a:p>
        </p:txBody>
      </p:sp>
      <p:sp>
        <p:nvSpPr>
          <p:cNvPr id="100" name="Google Shape;100;p53"/>
          <p:cNvSpPr/>
          <p:nvPr/>
        </p:nvSpPr>
        <p:spPr>
          <a:xfrm>
            <a:off x="7797800" y="843280"/>
            <a:ext cx="3799840" cy="624840"/>
          </a:xfrm>
          <a:prstGeom prst="round2DiagRect">
            <a:avLst>
              <a:gd fmla="val 16667" name="adj1"/>
              <a:gd fmla="val 0" name="adj2"/>
            </a:avLst>
          </a:prstGeom>
          <a:solidFill>
            <a:srgbClr val="0075A2"/>
          </a:solidFill>
          <a:ln cap="flat" cmpd="sng" w="12700">
            <a:solidFill>
              <a:srgbClr val="0A519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rPr b="1" i="0" lang="en-US" sz="1800" u="none" cap="none" strike="noStrike">
                <a:solidFill>
                  <a:schemeClr val="lt1"/>
                </a:solidFill>
                <a:latin typeface="Calibri"/>
                <a:ea typeface="Calibri"/>
                <a:cs typeface="Calibri"/>
                <a:sym typeface="Calibri"/>
              </a:rPr>
              <a:t>A zero-pollution ambition for a toxic free environment</a:t>
            </a:r>
            <a:endParaRPr b="0" i="0" sz="1800" u="none" cap="none" strike="noStrike">
              <a:solidFill>
                <a:schemeClr val="lt1"/>
              </a:solidFill>
              <a:latin typeface="Calibri"/>
              <a:ea typeface="Calibri"/>
              <a:cs typeface="Calibri"/>
              <a:sym typeface="Calibri"/>
            </a:endParaRPr>
          </a:p>
        </p:txBody>
      </p:sp>
      <p:sp>
        <p:nvSpPr>
          <p:cNvPr id="101" name="Google Shape;101;p53"/>
          <p:cNvSpPr/>
          <p:nvPr/>
        </p:nvSpPr>
        <p:spPr>
          <a:xfrm>
            <a:off x="7797800" y="1802646"/>
            <a:ext cx="3799840" cy="624840"/>
          </a:xfrm>
          <a:prstGeom prst="round2DiagRect">
            <a:avLst>
              <a:gd fmla="val 16667" name="adj1"/>
              <a:gd fmla="val 0" name="adj2"/>
            </a:avLst>
          </a:prstGeom>
          <a:solidFill>
            <a:srgbClr val="0075A2"/>
          </a:solidFill>
          <a:ln cap="flat" cmpd="sng" w="12700">
            <a:solidFill>
              <a:srgbClr val="0A519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rPr b="1" i="0" lang="en-US" sz="1800" u="none" cap="none" strike="noStrike">
                <a:solidFill>
                  <a:schemeClr val="lt1"/>
                </a:solidFill>
                <a:latin typeface="Calibri"/>
                <a:ea typeface="Calibri"/>
                <a:cs typeface="Calibri"/>
                <a:sym typeface="Calibri"/>
              </a:rPr>
              <a:t>Preserving and restoring ecosystems and biodiversity</a:t>
            </a:r>
            <a:endParaRPr b="0" i="0" sz="1800" u="none" cap="none" strike="noStrike">
              <a:solidFill>
                <a:schemeClr val="lt1"/>
              </a:solidFill>
              <a:latin typeface="Calibri"/>
              <a:ea typeface="Calibri"/>
              <a:cs typeface="Calibri"/>
              <a:sym typeface="Calibri"/>
            </a:endParaRPr>
          </a:p>
        </p:txBody>
      </p:sp>
      <p:sp>
        <p:nvSpPr>
          <p:cNvPr id="102" name="Google Shape;102;p53"/>
          <p:cNvSpPr/>
          <p:nvPr/>
        </p:nvSpPr>
        <p:spPr>
          <a:xfrm>
            <a:off x="7797800" y="2804160"/>
            <a:ext cx="3799840" cy="624840"/>
          </a:xfrm>
          <a:prstGeom prst="round2DiagRect">
            <a:avLst>
              <a:gd fmla="val 16667" name="adj1"/>
              <a:gd fmla="val 0" name="adj2"/>
            </a:avLst>
          </a:prstGeom>
          <a:solidFill>
            <a:srgbClr val="0075A2"/>
          </a:solidFill>
          <a:ln cap="flat" cmpd="sng" w="12700">
            <a:solidFill>
              <a:srgbClr val="0A519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600"/>
              <a:buFont typeface="Arial"/>
              <a:buNone/>
            </a:pPr>
            <a:r>
              <a:rPr b="1" i="0" lang="en-US" sz="1600" u="none" cap="none" strike="noStrike">
                <a:solidFill>
                  <a:schemeClr val="lt1"/>
                </a:solidFill>
                <a:latin typeface="Calibri"/>
                <a:ea typeface="Calibri"/>
                <a:cs typeface="Calibri"/>
                <a:sym typeface="Calibri"/>
              </a:rPr>
              <a:t>From “Farm to Fork” : a fair, healthy and environmentally friendly food system </a:t>
            </a:r>
            <a:endParaRPr b="0" i="0" sz="1600" u="none" cap="none" strike="noStrike">
              <a:solidFill>
                <a:schemeClr val="lt1"/>
              </a:solidFill>
              <a:latin typeface="Calibri"/>
              <a:ea typeface="Calibri"/>
              <a:cs typeface="Calibri"/>
              <a:sym typeface="Calibri"/>
            </a:endParaRPr>
          </a:p>
        </p:txBody>
      </p:sp>
      <p:sp>
        <p:nvSpPr>
          <p:cNvPr id="103" name="Google Shape;103;p53"/>
          <p:cNvSpPr/>
          <p:nvPr/>
        </p:nvSpPr>
        <p:spPr>
          <a:xfrm>
            <a:off x="7797800" y="3805059"/>
            <a:ext cx="3799840" cy="624840"/>
          </a:xfrm>
          <a:prstGeom prst="round2DiagRect">
            <a:avLst>
              <a:gd fmla="val 16667" name="adj1"/>
              <a:gd fmla="val 0" name="adj2"/>
            </a:avLst>
          </a:prstGeom>
          <a:solidFill>
            <a:srgbClr val="0075A2"/>
          </a:solidFill>
          <a:ln cap="flat" cmpd="sng" w="12700">
            <a:solidFill>
              <a:srgbClr val="0A519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rPr b="1" i="0" lang="en-US" sz="1800" u="none" cap="none" strike="noStrike">
                <a:solidFill>
                  <a:schemeClr val="lt1"/>
                </a:solidFill>
                <a:latin typeface="Calibri"/>
                <a:ea typeface="Calibri"/>
                <a:cs typeface="Calibri"/>
                <a:sym typeface="Calibri"/>
              </a:rPr>
              <a:t>Accelerating the shift to sustainable and smart mobility </a:t>
            </a:r>
            <a:endParaRPr b="0" i="0" sz="1800" u="none" cap="none" strike="noStrike">
              <a:solidFill>
                <a:schemeClr val="lt1"/>
              </a:solidFill>
              <a:latin typeface="Calibri"/>
              <a:ea typeface="Calibri"/>
              <a:cs typeface="Calibri"/>
              <a:sym typeface="Calibri"/>
            </a:endParaRPr>
          </a:p>
        </p:txBody>
      </p:sp>
      <p:sp>
        <p:nvSpPr>
          <p:cNvPr id="104" name="Google Shape;104;p53"/>
          <p:cNvSpPr txBox="1"/>
          <p:nvPr/>
        </p:nvSpPr>
        <p:spPr>
          <a:xfrm>
            <a:off x="83820" y="5632242"/>
            <a:ext cx="2842895" cy="369332"/>
          </a:xfrm>
          <a:prstGeom prst="rect">
            <a:avLst/>
          </a:prstGeom>
          <a:noFill/>
          <a:ln cap="flat" cmpd="sng" w="9525">
            <a:solidFill>
              <a:srgbClr val="0B9B74"/>
            </a:solidFill>
            <a:prstDash val="solid"/>
            <a:round/>
            <a:headEnd len="sm" w="sm" type="none"/>
            <a:tailEnd len="sm" w="sm" type="none"/>
          </a:ln>
        </p:spPr>
        <p:txBody>
          <a:bodyPr anchorCtr="0" anchor="t" bIns="45700" lIns="91425" spcFirstLastPara="1" rIns="91425" wrap="square" tIns="45700">
            <a:spAutoFit/>
          </a:bodyPr>
          <a:lstStyle/>
          <a:p>
            <a:pPr indent="0" lvl="0" marL="0" marR="0" rtl="0" algn="r">
              <a:lnSpc>
                <a:spcPct val="100000"/>
              </a:lnSpc>
              <a:spcBef>
                <a:spcPts val="0"/>
              </a:spcBef>
              <a:spcAft>
                <a:spcPts val="0"/>
              </a:spcAft>
              <a:buClr>
                <a:srgbClr val="000000"/>
              </a:buClr>
              <a:buSzPts val="1800"/>
              <a:buFont typeface="Arial"/>
              <a:buNone/>
            </a:pPr>
            <a:r>
              <a:rPr b="1" i="0" lang="en-US" sz="1800" u="none" cap="none" strike="noStrike">
                <a:solidFill>
                  <a:schemeClr val="dk1"/>
                </a:solidFill>
                <a:latin typeface="Calibri"/>
                <a:ea typeface="Calibri"/>
                <a:cs typeface="Calibri"/>
                <a:sym typeface="Calibri"/>
              </a:rPr>
              <a:t>The EU as a global leader</a:t>
            </a:r>
            <a:endParaRPr b="0" i="0" sz="1800" u="none" cap="none" strike="noStrike">
              <a:solidFill>
                <a:schemeClr val="dk1"/>
              </a:solidFill>
              <a:latin typeface="Calibri"/>
              <a:ea typeface="Calibri"/>
              <a:cs typeface="Calibri"/>
              <a:sym typeface="Calibri"/>
            </a:endParaRPr>
          </a:p>
        </p:txBody>
      </p:sp>
      <p:sp>
        <p:nvSpPr>
          <p:cNvPr id="105" name="Google Shape;105;p53"/>
          <p:cNvSpPr txBox="1"/>
          <p:nvPr/>
        </p:nvSpPr>
        <p:spPr>
          <a:xfrm>
            <a:off x="9258300" y="5632242"/>
            <a:ext cx="2707640" cy="369332"/>
          </a:xfrm>
          <a:prstGeom prst="rect">
            <a:avLst/>
          </a:prstGeom>
          <a:noFill/>
          <a:ln cap="flat" cmpd="sng" w="9525">
            <a:solidFill>
              <a:srgbClr val="0B9B74"/>
            </a:solidFill>
            <a:prstDash val="solid"/>
            <a:round/>
            <a:headEnd len="sm" w="sm" type="none"/>
            <a:tailEnd len="sm" w="sm" type="none"/>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800"/>
              <a:buFont typeface="Arial"/>
              <a:buNone/>
            </a:pPr>
            <a:r>
              <a:rPr b="1" i="0" lang="en-US" sz="1800" u="none" cap="none" strike="noStrike">
                <a:solidFill>
                  <a:schemeClr val="dk1"/>
                </a:solidFill>
                <a:latin typeface="Calibri"/>
                <a:ea typeface="Calibri"/>
                <a:cs typeface="Calibri"/>
                <a:sym typeface="Calibri"/>
              </a:rPr>
              <a:t>A European Climate Pact</a:t>
            </a:r>
            <a:endParaRPr b="1" i="0" sz="1800" u="none" cap="none" strike="noStrike">
              <a:solidFill>
                <a:schemeClr val="dk1"/>
              </a:solidFill>
              <a:latin typeface="Calibri"/>
              <a:ea typeface="Calibri"/>
              <a:cs typeface="Calibri"/>
              <a:sym typeface="Calibri"/>
            </a:endParaRPr>
          </a:p>
        </p:txBody>
      </p:sp>
      <p:sp>
        <p:nvSpPr>
          <p:cNvPr id="106" name="Google Shape;106;p53"/>
          <p:cNvSpPr/>
          <p:nvPr/>
        </p:nvSpPr>
        <p:spPr>
          <a:xfrm>
            <a:off x="5257800" y="1789192"/>
            <a:ext cx="1864360" cy="1864360"/>
          </a:xfrm>
          <a:prstGeom prst="ellipse">
            <a:avLst/>
          </a:prstGeom>
          <a:solidFill>
            <a:srgbClr val="FFC000"/>
          </a:solidFill>
          <a:ln cap="flat" cmpd="sng" w="12700">
            <a:solidFill>
              <a:srgbClr val="FFC00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2000"/>
              <a:buFont typeface="Arial"/>
              <a:buNone/>
            </a:pPr>
            <a:r>
              <a:rPr b="1" i="0" lang="en-US" sz="2000" u="none" cap="none" strike="noStrike">
                <a:solidFill>
                  <a:schemeClr val="dk1"/>
                </a:solidFill>
                <a:latin typeface="Calibri"/>
                <a:ea typeface="Calibri"/>
                <a:cs typeface="Calibri"/>
                <a:sym typeface="Calibri"/>
              </a:rPr>
              <a:t>The  European Green Deal</a:t>
            </a:r>
            <a:endParaRPr b="0" i="0" sz="1400" u="none" cap="none" strike="noStrike">
              <a:solidFill>
                <a:srgbClr val="000000"/>
              </a:solidFill>
              <a:latin typeface="Arial"/>
              <a:ea typeface="Arial"/>
              <a:cs typeface="Arial"/>
              <a:sym typeface="Arial"/>
            </a:endParaRPr>
          </a:p>
        </p:txBody>
      </p:sp>
      <p:sp>
        <p:nvSpPr>
          <p:cNvPr id="107" name="Google Shape;107;p53"/>
          <p:cNvSpPr/>
          <p:nvPr/>
        </p:nvSpPr>
        <p:spPr>
          <a:xfrm>
            <a:off x="5030470" y="711066"/>
            <a:ext cx="2324100" cy="847749"/>
          </a:xfrm>
          <a:prstGeom prst="round2DiagRect">
            <a:avLst>
              <a:gd fmla="val 16667" name="adj1"/>
              <a:gd fmla="val 0" name="adj2"/>
            </a:avLst>
          </a:prstGeom>
          <a:solidFill>
            <a:srgbClr val="54A838"/>
          </a:solidFill>
          <a:ln cap="flat" cmpd="sng" w="12700">
            <a:solidFill>
              <a:srgbClr val="09B6BF"/>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500"/>
              <a:buFont typeface="Arial"/>
              <a:buNone/>
            </a:pPr>
            <a:r>
              <a:rPr b="1" i="0" lang="en-US" sz="1500" u="none" cap="none" strike="noStrike">
                <a:solidFill>
                  <a:schemeClr val="lt1"/>
                </a:solidFill>
                <a:latin typeface="Calibri"/>
                <a:ea typeface="Calibri"/>
                <a:cs typeface="Calibri"/>
                <a:sym typeface="Calibri"/>
              </a:rPr>
              <a:t>Transforming EU’s economy for a sustainable future</a:t>
            </a:r>
            <a:endParaRPr b="1" i="0" sz="1500" u="none" cap="none" strike="noStrike">
              <a:solidFill>
                <a:schemeClr val="lt1"/>
              </a:solidFill>
              <a:latin typeface="Calibri"/>
              <a:ea typeface="Calibri"/>
              <a:cs typeface="Calibri"/>
              <a:sym typeface="Calibri"/>
            </a:endParaRPr>
          </a:p>
        </p:txBody>
      </p:sp>
      <p:sp>
        <p:nvSpPr>
          <p:cNvPr id="108" name="Google Shape;108;p53"/>
          <p:cNvSpPr/>
          <p:nvPr/>
        </p:nvSpPr>
        <p:spPr>
          <a:xfrm>
            <a:off x="2800350" y="4659278"/>
            <a:ext cx="3076961" cy="624840"/>
          </a:xfrm>
          <a:prstGeom prst="round2DiagRect">
            <a:avLst>
              <a:gd fmla="val 16667" name="adj1"/>
              <a:gd fmla="val 0" name="adj2"/>
            </a:avLst>
          </a:prstGeom>
          <a:solidFill>
            <a:srgbClr val="54A838"/>
          </a:solidFill>
          <a:ln cap="flat" cmpd="sng" w="12700">
            <a:solidFill>
              <a:srgbClr val="54A838"/>
            </a:solidFill>
            <a:prstDash val="solid"/>
            <a:miter lim="800000"/>
            <a:headEnd len="sm" w="sm" type="none"/>
            <a:tailEnd len="sm" w="sm" type="none"/>
          </a:ln>
        </p:spPr>
        <p:txBody>
          <a:bodyPr anchorCtr="0" anchor="ctr" bIns="45700" lIns="91425" spcFirstLastPara="1" rIns="91425" wrap="square" tIns="45700">
            <a:noAutofit/>
          </a:bodyPr>
          <a:lstStyle/>
          <a:p>
            <a:pPr indent="0" lvl="0" marL="306070" marR="0" rtl="0" algn="l">
              <a:lnSpc>
                <a:spcPct val="115000"/>
              </a:lnSpc>
              <a:spcBef>
                <a:spcPts val="0"/>
              </a:spcBef>
              <a:spcAft>
                <a:spcPts val="0"/>
              </a:spcAft>
              <a:buClr>
                <a:srgbClr val="000000"/>
              </a:buClr>
              <a:buSzPts val="1800"/>
              <a:buFont typeface="Arial"/>
              <a:buNone/>
            </a:pPr>
            <a:r>
              <a:rPr b="1" i="0" lang="en-US" sz="1800" u="none" cap="none" strike="noStrike">
                <a:solidFill>
                  <a:schemeClr val="lt1"/>
                </a:solidFill>
                <a:latin typeface="Calibri"/>
                <a:ea typeface="Calibri"/>
                <a:cs typeface="Calibri"/>
                <a:sym typeface="Calibri"/>
              </a:rPr>
              <a:t>Financing the Transition</a:t>
            </a:r>
            <a:endParaRPr b="1" i="0" sz="1800" u="none" cap="none" strike="noStrike">
              <a:solidFill>
                <a:schemeClr val="lt1"/>
              </a:solidFill>
              <a:latin typeface="Calibri"/>
              <a:ea typeface="Calibri"/>
              <a:cs typeface="Calibri"/>
              <a:sym typeface="Calibri"/>
            </a:endParaRPr>
          </a:p>
        </p:txBody>
      </p:sp>
      <p:sp>
        <p:nvSpPr>
          <p:cNvPr id="109" name="Google Shape;109;p53"/>
          <p:cNvSpPr/>
          <p:nvPr/>
        </p:nvSpPr>
        <p:spPr>
          <a:xfrm>
            <a:off x="6096000" y="4659278"/>
            <a:ext cx="3162300" cy="624840"/>
          </a:xfrm>
          <a:prstGeom prst="round2DiagRect">
            <a:avLst>
              <a:gd fmla="val 16667" name="adj1"/>
              <a:gd fmla="val 0" name="adj2"/>
            </a:avLst>
          </a:prstGeom>
          <a:solidFill>
            <a:srgbClr val="54A838"/>
          </a:solidFill>
          <a:ln cap="flat" cmpd="sng" w="12700">
            <a:solidFill>
              <a:srgbClr val="54A838"/>
            </a:solidFill>
            <a:prstDash val="solid"/>
            <a:miter lim="800000"/>
            <a:headEnd len="sm" w="sm" type="none"/>
            <a:tailEnd len="sm" w="sm" type="none"/>
          </a:ln>
        </p:spPr>
        <p:txBody>
          <a:bodyPr anchorCtr="0" anchor="ctr" bIns="45700" lIns="91425" spcFirstLastPara="1" rIns="91425" wrap="square" tIns="45700">
            <a:noAutofit/>
          </a:bodyPr>
          <a:lstStyle/>
          <a:p>
            <a:pPr indent="0" lvl="0" marL="306070" marR="0" rtl="0" algn="ctr">
              <a:lnSpc>
                <a:spcPct val="115000"/>
              </a:lnSpc>
              <a:spcBef>
                <a:spcPts val="0"/>
              </a:spcBef>
              <a:spcAft>
                <a:spcPts val="0"/>
              </a:spcAft>
              <a:buClr>
                <a:srgbClr val="000000"/>
              </a:buClr>
              <a:buSzPts val="1800"/>
              <a:buFont typeface="Arial"/>
              <a:buNone/>
            </a:pPr>
            <a:r>
              <a:rPr b="1" i="0" lang="en-US" sz="1800" u="none" cap="none" strike="noStrike">
                <a:solidFill>
                  <a:schemeClr val="lt1"/>
                </a:solidFill>
                <a:latin typeface="Calibri"/>
                <a:ea typeface="Calibri"/>
                <a:cs typeface="Calibri"/>
                <a:sym typeface="Calibri"/>
              </a:rPr>
              <a:t>Leave no one behind (Just Transition)</a:t>
            </a:r>
            <a:endParaRPr b="1" i="0" sz="1800" u="none" cap="none" strike="noStrike">
              <a:solidFill>
                <a:schemeClr val="lt1"/>
              </a:solidFill>
              <a:latin typeface="Calibri"/>
              <a:ea typeface="Calibri"/>
              <a:cs typeface="Calibri"/>
              <a:sym typeface="Calibri"/>
            </a:endParaRPr>
          </a:p>
        </p:txBody>
      </p:sp>
      <p:sp>
        <p:nvSpPr>
          <p:cNvPr id="110" name="Google Shape;110;p53"/>
          <p:cNvSpPr/>
          <p:nvPr/>
        </p:nvSpPr>
        <p:spPr>
          <a:xfrm>
            <a:off x="5959156" y="5588894"/>
            <a:ext cx="136844" cy="228597"/>
          </a:xfrm>
          <a:prstGeom prst="downArrow">
            <a:avLst>
              <a:gd fmla="val 50000" name="adj1"/>
              <a:gd fmla="val 50000" name="adj2"/>
            </a:avLst>
          </a:prstGeom>
          <a:solidFill>
            <a:schemeClr val="accent1"/>
          </a:solidFill>
          <a:ln cap="flat" cmpd="sng" w="12700">
            <a:solidFill>
              <a:srgbClr val="0A519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111" name="Google Shape;111;p53"/>
          <p:cNvSpPr txBox="1"/>
          <p:nvPr/>
        </p:nvSpPr>
        <p:spPr>
          <a:xfrm>
            <a:off x="4121150" y="5805099"/>
            <a:ext cx="3676650" cy="369332"/>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800"/>
              <a:buFont typeface="Arial"/>
              <a:buNone/>
            </a:pPr>
            <a:r>
              <a:rPr b="1" i="0" lang="en-US" sz="1800" u="none" cap="none" strike="noStrike">
                <a:solidFill>
                  <a:srgbClr val="0B9B74"/>
                </a:solidFill>
                <a:latin typeface="Calibri"/>
                <a:ea typeface="Calibri"/>
                <a:cs typeface="Calibri"/>
                <a:sym typeface="Calibri"/>
              </a:rPr>
              <a:t>Sustainable Europe Investment Plan</a:t>
            </a:r>
            <a:endParaRPr b="0" i="0" sz="1800" u="none" cap="none" strike="noStrike">
              <a:solidFill>
                <a:schemeClr val="dk1"/>
              </a:solidFill>
              <a:latin typeface="Calibri"/>
              <a:ea typeface="Calibri"/>
              <a:cs typeface="Calibri"/>
              <a:sym typeface="Calibri"/>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5" name="Shape 115"/>
        <p:cNvGrpSpPr/>
        <p:nvPr/>
      </p:nvGrpSpPr>
      <p:grpSpPr>
        <a:xfrm>
          <a:off x="0" y="0"/>
          <a:ext cx="0" cy="0"/>
          <a:chOff x="0" y="0"/>
          <a:chExt cx="0" cy="0"/>
        </a:xfrm>
      </p:grpSpPr>
      <p:sp>
        <p:nvSpPr>
          <p:cNvPr id="116" name="Google Shape;116;p7"/>
          <p:cNvSpPr txBox="1"/>
          <p:nvPr>
            <p:ph idx="1" type="body"/>
          </p:nvPr>
        </p:nvSpPr>
        <p:spPr>
          <a:xfrm>
            <a:off x="284673" y="1475416"/>
            <a:ext cx="11533516" cy="3907167"/>
          </a:xfrm>
          <a:prstGeom prst="rect">
            <a:avLst/>
          </a:prstGeom>
          <a:noFill/>
          <a:ln>
            <a:noFill/>
          </a:ln>
        </p:spPr>
        <p:txBody>
          <a:bodyPr anchorCtr="0" anchor="t" bIns="45700" lIns="91425" spcFirstLastPara="1" rIns="91425" wrap="square" tIns="45700">
            <a:normAutofit/>
          </a:bodyPr>
          <a:lstStyle/>
          <a:p>
            <a:pPr indent="-342900" lvl="0" marL="342900" rtl="0" algn="just">
              <a:lnSpc>
                <a:spcPct val="90000"/>
              </a:lnSpc>
              <a:spcBef>
                <a:spcPts val="0"/>
              </a:spcBef>
              <a:spcAft>
                <a:spcPts val="0"/>
              </a:spcAft>
              <a:buClr>
                <a:schemeClr val="dk1"/>
              </a:buClr>
              <a:buSzPts val="2400"/>
              <a:buFont typeface="Arial"/>
              <a:buChar char="•"/>
            </a:pPr>
            <a:r>
              <a:rPr lang="en-US">
                <a:solidFill>
                  <a:schemeClr val="dk1"/>
                </a:solidFill>
              </a:rPr>
              <a:t>It</a:t>
            </a:r>
            <a:r>
              <a:rPr b="1" lang="en-US">
                <a:solidFill>
                  <a:schemeClr val="dk1"/>
                </a:solidFill>
              </a:rPr>
              <a:t> </a:t>
            </a:r>
            <a:r>
              <a:rPr lang="en-US">
                <a:solidFill>
                  <a:schemeClr val="dk1"/>
                </a:solidFill>
              </a:rPr>
              <a:t>is the global phenomenon of climate transformation characterized by the changes in the usual climate of the planet (concerning temperature, precipitation, wind) that are especially caused by human activities.</a:t>
            </a:r>
            <a:endParaRPr/>
          </a:p>
          <a:p>
            <a:pPr indent="-342900" lvl="0" marL="342900" rtl="0" algn="just">
              <a:lnSpc>
                <a:spcPct val="90000"/>
              </a:lnSpc>
              <a:spcBef>
                <a:spcPts val="1000"/>
              </a:spcBef>
              <a:spcAft>
                <a:spcPts val="0"/>
              </a:spcAft>
              <a:buClr>
                <a:schemeClr val="dk1"/>
              </a:buClr>
              <a:buSzPts val="2400"/>
              <a:buFont typeface="Arial"/>
              <a:buChar char="•"/>
            </a:pPr>
            <a:r>
              <a:rPr lang="en-US">
                <a:solidFill>
                  <a:schemeClr val="dk1"/>
                </a:solidFill>
              </a:rPr>
              <a:t>NASA “</a:t>
            </a:r>
            <a:r>
              <a:rPr i="1" lang="en-US">
                <a:solidFill>
                  <a:schemeClr val="dk1"/>
                </a:solidFill>
              </a:rPr>
              <a:t>climate change is a long-term change in the average weather patterns that have come to define Earth’s local, regional and global climates</a:t>
            </a:r>
            <a:r>
              <a:rPr lang="en-US">
                <a:solidFill>
                  <a:schemeClr val="dk1"/>
                </a:solidFill>
              </a:rPr>
              <a:t>” (</a:t>
            </a:r>
            <a:r>
              <a:rPr lang="en-US" sz="2200">
                <a:solidFill>
                  <a:schemeClr val="dk1"/>
                </a:solidFill>
              </a:rPr>
              <a:t>Global Climate Change,</a:t>
            </a:r>
            <a:r>
              <a:rPr lang="en-US" sz="2200"/>
              <a:t> </a:t>
            </a:r>
            <a:r>
              <a:rPr lang="en-US" sz="2200" u="sng">
                <a:solidFill>
                  <a:schemeClr val="hlink"/>
                </a:solidFill>
                <a:hlinkClick r:id="rId3"/>
              </a:rPr>
              <a:t>https://climate.nasa.gov/resources/global-warming-vs-climate-change/</a:t>
            </a:r>
            <a:r>
              <a:rPr lang="en-US"/>
              <a:t>).</a:t>
            </a:r>
            <a:endParaRPr/>
          </a:p>
          <a:p>
            <a:pPr indent="0" lvl="0" marL="0" rtl="0" algn="just">
              <a:lnSpc>
                <a:spcPct val="90000"/>
              </a:lnSpc>
              <a:spcBef>
                <a:spcPts val="1000"/>
              </a:spcBef>
              <a:spcAft>
                <a:spcPts val="0"/>
              </a:spcAft>
              <a:buClr>
                <a:srgbClr val="888888"/>
              </a:buClr>
              <a:buSzPts val="2400"/>
              <a:buNone/>
            </a:pPr>
            <a:r>
              <a:t/>
            </a:r>
            <a:endParaRPr/>
          </a:p>
          <a:p>
            <a:pPr indent="0" lvl="0" marL="0" rtl="0" algn="just">
              <a:lnSpc>
                <a:spcPct val="90000"/>
              </a:lnSpc>
              <a:spcBef>
                <a:spcPts val="1000"/>
              </a:spcBef>
              <a:spcAft>
                <a:spcPts val="0"/>
              </a:spcAft>
              <a:buClr>
                <a:srgbClr val="888888"/>
              </a:buClr>
              <a:buSzPts val="2400"/>
              <a:buNone/>
            </a:pPr>
            <a:r>
              <a:t/>
            </a:r>
            <a:endParaRPr/>
          </a:p>
        </p:txBody>
      </p:sp>
      <p:pic>
        <p:nvPicPr>
          <p:cNvPr id="117" name="Google Shape;117;p7"/>
          <p:cNvPicPr preferRelativeResize="0"/>
          <p:nvPr/>
        </p:nvPicPr>
        <p:blipFill rotWithShape="1">
          <a:blip r:embed="rId4">
            <a:alphaModFix/>
          </a:blip>
          <a:srcRect b="0" l="0" r="0" t="0"/>
          <a:stretch/>
        </p:blipFill>
        <p:spPr>
          <a:xfrm>
            <a:off x="747622" y="3830297"/>
            <a:ext cx="3502541" cy="1828800"/>
          </a:xfrm>
          <a:prstGeom prst="rect">
            <a:avLst/>
          </a:prstGeom>
          <a:noFill/>
          <a:ln>
            <a:noFill/>
          </a:ln>
        </p:spPr>
      </p:pic>
      <p:pic>
        <p:nvPicPr>
          <p:cNvPr id="118" name="Google Shape;118;p7"/>
          <p:cNvPicPr preferRelativeResize="0"/>
          <p:nvPr/>
        </p:nvPicPr>
        <p:blipFill rotWithShape="1">
          <a:blip r:embed="rId5">
            <a:alphaModFix/>
          </a:blip>
          <a:srcRect b="9091" l="0" r="0" t="0"/>
          <a:stretch/>
        </p:blipFill>
        <p:spPr>
          <a:xfrm>
            <a:off x="4927482" y="3830297"/>
            <a:ext cx="2556137" cy="1828800"/>
          </a:xfrm>
          <a:prstGeom prst="rect">
            <a:avLst/>
          </a:prstGeom>
          <a:noFill/>
          <a:ln>
            <a:noFill/>
          </a:ln>
        </p:spPr>
      </p:pic>
      <p:pic>
        <p:nvPicPr>
          <p:cNvPr id="119" name="Google Shape;119;p7"/>
          <p:cNvPicPr preferRelativeResize="0"/>
          <p:nvPr/>
        </p:nvPicPr>
        <p:blipFill rotWithShape="1">
          <a:blip r:embed="rId6">
            <a:alphaModFix/>
          </a:blip>
          <a:srcRect b="0" l="0" r="0" t="0"/>
          <a:stretch/>
        </p:blipFill>
        <p:spPr>
          <a:xfrm>
            <a:off x="8015286" y="3830297"/>
            <a:ext cx="3510844" cy="1828800"/>
          </a:xfrm>
          <a:prstGeom prst="rect">
            <a:avLst/>
          </a:prstGeom>
          <a:noFill/>
          <a:ln>
            <a:noFill/>
          </a:ln>
        </p:spPr>
      </p:pic>
      <p:sp>
        <p:nvSpPr>
          <p:cNvPr id="120" name="Google Shape;120;p7"/>
          <p:cNvSpPr txBox="1"/>
          <p:nvPr/>
        </p:nvSpPr>
        <p:spPr>
          <a:xfrm>
            <a:off x="676275" y="522443"/>
            <a:ext cx="12401550" cy="847899"/>
          </a:xfrm>
          <a:prstGeom prst="rect">
            <a:avLst/>
          </a:prstGeom>
          <a:noFill/>
          <a:ln>
            <a:noFill/>
          </a:ln>
        </p:spPr>
        <p:txBody>
          <a:bodyPr anchorCtr="0" anchor="b" bIns="45700" lIns="91425" spcFirstLastPara="1" rIns="91425" wrap="square" tIns="45700">
            <a:normAutofit/>
          </a:bodyPr>
          <a:lstStyle/>
          <a:p>
            <a:pPr indent="0" lvl="0" marL="0" marR="0" rtl="0" algn="l">
              <a:lnSpc>
                <a:spcPct val="90000"/>
              </a:lnSpc>
              <a:spcBef>
                <a:spcPts val="0"/>
              </a:spcBef>
              <a:spcAft>
                <a:spcPts val="0"/>
              </a:spcAft>
              <a:buClr>
                <a:schemeClr val="dk1"/>
              </a:buClr>
              <a:buSzPts val="2800"/>
              <a:buFont typeface="Calibri"/>
              <a:buNone/>
            </a:pPr>
            <a:r>
              <a:rPr b="1" i="0" lang="en-US" sz="2800" u="sng" cap="none" strike="noStrike">
                <a:solidFill>
                  <a:schemeClr val="dk1"/>
                </a:solidFill>
                <a:latin typeface="Calibri"/>
                <a:ea typeface="Calibri"/>
                <a:cs typeface="Calibri"/>
                <a:sym typeface="Calibri"/>
              </a:rPr>
              <a:t>Climate Change</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4" name="Shape 124"/>
        <p:cNvGrpSpPr/>
        <p:nvPr/>
      </p:nvGrpSpPr>
      <p:grpSpPr>
        <a:xfrm>
          <a:off x="0" y="0"/>
          <a:ext cx="0" cy="0"/>
          <a:chOff x="0" y="0"/>
          <a:chExt cx="0" cy="0"/>
        </a:xfrm>
      </p:grpSpPr>
      <p:sp>
        <p:nvSpPr>
          <p:cNvPr id="125" name="Google Shape;125;p8"/>
          <p:cNvSpPr txBox="1"/>
          <p:nvPr>
            <p:ph type="title"/>
          </p:nvPr>
        </p:nvSpPr>
        <p:spPr>
          <a:xfrm>
            <a:off x="448574" y="398618"/>
            <a:ext cx="12791176" cy="847899"/>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2800"/>
              <a:buFont typeface="Calibri"/>
              <a:buNone/>
            </a:pPr>
            <a:r>
              <a:rPr b="1" lang="en-US" sz="2800" u="sng"/>
              <a:t>Records</a:t>
            </a:r>
            <a:endParaRPr/>
          </a:p>
        </p:txBody>
      </p:sp>
      <p:sp>
        <p:nvSpPr>
          <p:cNvPr id="126" name="Google Shape;126;p8"/>
          <p:cNvSpPr txBox="1"/>
          <p:nvPr>
            <p:ph idx="1" type="body"/>
          </p:nvPr>
        </p:nvSpPr>
        <p:spPr>
          <a:xfrm>
            <a:off x="257175" y="1246516"/>
            <a:ext cx="11668125" cy="5135233"/>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chemeClr val="dk1"/>
              </a:buClr>
              <a:buSzPts val="2400"/>
              <a:buNone/>
            </a:pPr>
            <a:r>
              <a:rPr lang="en-US" sz="2400"/>
              <a:t>                                    human activity started influencing the climate.</a:t>
            </a:r>
            <a:endParaRPr/>
          </a:p>
          <a:p>
            <a:pPr indent="0" lvl="0" marL="0" rtl="0" algn="l">
              <a:lnSpc>
                <a:spcPct val="90000"/>
              </a:lnSpc>
              <a:spcBef>
                <a:spcPts val="1000"/>
              </a:spcBef>
              <a:spcAft>
                <a:spcPts val="0"/>
              </a:spcAft>
              <a:buClr>
                <a:schemeClr val="dk1"/>
              </a:buClr>
              <a:buSzPts val="2400"/>
              <a:buNone/>
            </a:pPr>
            <a:r>
              <a:rPr i="1" lang="en-US" sz="2400"/>
              <a:t>                                    </a:t>
            </a:r>
            <a:r>
              <a:rPr lang="en-US" sz="2400"/>
              <a:t>scientists observe changes in the Earth’s climate, </a:t>
            </a:r>
            <a:r>
              <a:rPr b="1" lang="en-US" sz="2400"/>
              <a:t>mainly</a:t>
            </a:r>
            <a:r>
              <a:rPr lang="en-US" sz="2400"/>
              <a:t> </a:t>
            </a:r>
            <a:r>
              <a:rPr b="1" lang="en-US" sz="2400"/>
              <a:t>caused by fossil fuel burning </a:t>
            </a:r>
            <a:r>
              <a:rPr b="1" lang="en-US" sz="2400">
                <a:solidFill>
                  <a:srgbClr val="0B9B74"/>
                </a:solidFill>
              </a:rPr>
              <a:t>(human activities)</a:t>
            </a:r>
            <a:r>
              <a:rPr lang="en-US" sz="2400"/>
              <a:t>.</a:t>
            </a:r>
            <a:endParaRPr/>
          </a:p>
          <a:p>
            <a:pPr indent="-228600" lvl="0" marL="228600" rtl="0" algn="l">
              <a:lnSpc>
                <a:spcPct val="90000"/>
              </a:lnSpc>
              <a:spcBef>
                <a:spcPts val="1000"/>
              </a:spcBef>
              <a:spcAft>
                <a:spcPts val="0"/>
              </a:spcAft>
              <a:buClr>
                <a:schemeClr val="dk1"/>
              </a:buClr>
              <a:buSzPts val="2400"/>
              <a:buChar char="•"/>
            </a:pPr>
            <a:r>
              <a:rPr i="1" lang="en-US" sz="2400"/>
              <a:t>Result:</a:t>
            </a:r>
            <a:r>
              <a:rPr lang="en-US" sz="2400"/>
              <a:t>      - heat-trapping greenhouse gas levels in the atmosphere </a:t>
            </a:r>
            <a:endParaRPr/>
          </a:p>
          <a:p>
            <a:pPr indent="0" lvl="0" marL="0" rtl="0" algn="l">
              <a:lnSpc>
                <a:spcPct val="90000"/>
              </a:lnSpc>
              <a:spcBef>
                <a:spcPts val="1000"/>
              </a:spcBef>
              <a:spcAft>
                <a:spcPts val="0"/>
              </a:spcAft>
              <a:buClr>
                <a:schemeClr val="dk1"/>
              </a:buClr>
              <a:buSzPts val="2400"/>
              <a:buNone/>
            </a:pPr>
            <a:r>
              <a:rPr lang="en-US" sz="2400"/>
              <a:t>                      - Earth’s average surface temperature </a:t>
            </a:r>
            <a:endParaRPr/>
          </a:p>
          <a:p>
            <a:pPr indent="-228600" lvl="0" marL="228600" rtl="0" algn="l">
              <a:lnSpc>
                <a:spcPct val="90000"/>
              </a:lnSpc>
              <a:spcBef>
                <a:spcPts val="1000"/>
              </a:spcBef>
              <a:spcAft>
                <a:spcPts val="0"/>
              </a:spcAft>
              <a:buClr>
                <a:srgbClr val="418AD8"/>
              </a:buClr>
              <a:buSzPts val="2400"/>
              <a:buChar char="•"/>
            </a:pPr>
            <a:r>
              <a:rPr b="1" lang="en-US" sz="2400">
                <a:solidFill>
                  <a:srgbClr val="418AD8"/>
                </a:solidFill>
              </a:rPr>
              <a:t>Natural processes: </a:t>
            </a:r>
            <a:r>
              <a:rPr lang="en-US" sz="2400"/>
              <a:t>cyclical ocean patterns </a:t>
            </a:r>
            <a:r>
              <a:rPr lang="en-US" sz="2400">
                <a:solidFill>
                  <a:srgbClr val="418AD8"/>
                </a:solidFill>
              </a:rPr>
              <a:t>(internal variability), </a:t>
            </a:r>
            <a:r>
              <a:rPr lang="en-US" sz="2400"/>
              <a:t>volcanic activity, solar variability, variations in Earth’s orbit</a:t>
            </a:r>
            <a:r>
              <a:rPr lang="en-US" sz="2400">
                <a:solidFill>
                  <a:srgbClr val="418AD8"/>
                </a:solidFill>
              </a:rPr>
              <a:t> (external forcing) </a:t>
            </a:r>
            <a:r>
              <a:rPr lang="en-US" sz="2400"/>
              <a:t>can also contribute to climate change.</a:t>
            </a:r>
            <a:endParaRPr sz="2400"/>
          </a:p>
          <a:p>
            <a:pPr indent="-228600" lvl="0" marL="228600" rtl="0" algn="l">
              <a:lnSpc>
                <a:spcPct val="90000"/>
              </a:lnSpc>
              <a:spcBef>
                <a:spcPts val="1000"/>
              </a:spcBef>
              <a:spcAft>
                <a:spcPts val="0"/>
              </a:spcAft>
              <a:buClr>
                <a:schemeClr val="dk1"/>
              </a:buClr>
              <a:buSzPts val="2400"/>
              <a:buChar char="•"/>
            </a:pPr>
            <a:r>
              <a:rPr lang="en-US" sz="2400"/>
              <a:t>New studies indicated a new record of tropical sea surface temperature in the 1500s (</a:t>
            </a:r>
            <a:r>
              <a:rPr lang="en-US" sz="2400" u="sng">
                <a:solidFill>
                  <a:schemeClr val="hlink"/>
                </a:solidFill>
                <a:hlinkClick r:id="rId3"/>
              </a:rPr>
              <a:t>https://www.nature.com/articles/nature19082</a:t>
            </a:r>
            <a:r>
              <a:rPr lang="en-US" sz="2400"/>
              <a:t>).</a:t>
            </a:r>
            <a:endParaRPr sz="2400"/>
          </a:p>
          <a:p>
            <a:pPr indent="0" lvl="0" marL="0" rtl="0" algn="l">
              <a:lnSpc>
                <a:spcPct val="90000"/>
              </a:lnSpc>
              <a:spcBef>
                <a:spcPts val="1000"/>
              </a:spcBef>
              <a:spcAft>
                <a:spcPts val="0"/>
              </a:spcAft>
              <a:buClr>
                <a:schemeClr val="dk1"/>
              </a:buClr>
              <a:buSzPts val="2800"/>
              <a:buNone/>
            </a:pPr>
            <a:r>
              <a:t/>
            </a:r>
            <a:endParaRPr/>
          </a:p>
          <a:p>
            <a:pPr indent="-50800" lvl="0" marL="228600" rtl="0" algn="l">
              <a:lnSpc>
                <a:spcPct val="90000"/>
              </a:lnSpc>
              <a:spcBef>
                <a:spcPts val="1000"/>
              </a:spcBef>
              <a:spcAft>
                <a:spcPts val="0"/>
              </a:spcAft>
              <a:buClr>
                <a:schemeClr val="dk1"/>
              </a:buClr>
              <a:buSzPts val="2800"/>
              <a:buNone/>
            </a:pPr>
            <a:r>
              <a:t/>
            </a:r>
            <a:endParaRPr/>
          </a:p>
          <a:p>
            <a:pPr indent="-50800" lvl="0" marL="228600" rtl="0" algn="l">
              <a:lnSpc>
                <a:spcPct val="90000"/>
              </a:lnSpc>
              <a:spcBef>
                <a:spcPts val="1000"/>
              </a:spcBef>
              <a:spcAft>
                <a:spcPts val="0"/>
              </a:spcAft>
              <a:buClr>
                <a:schemeClr val="dk1"/>
              </a:buClr>
              <a:buSzPts val="2800"/>
              <a:buNone/>
            </a:pPr>
            <a:r>
              <a:t/>
            </a:r>
            <a:endParaRPr/>
          </a:p>
        </p:txBody>
      </p:sp>
      <p:sp>
        <p:nvSpPr>
          <p:cNvPr descr="CLIMATE CHANGE" id="127" name="Google Shape;127;p8"/>
          <p:cNvSpPr/>
          <p:nvPr/>
        </p:nvSpPr>
        <p:spPr>
          <a:xfrm>
            <a:off x="3690975" y="5281700"/>
            <a:ext cx="3952800" cy="847800"/>
          </a:xfrm>
          <a:prstGeom prst="rect">
            <a:avLst/>
          </a:prstGeom>
          <a:gradFill>
            <a:gsLst>
              <a:gs pos="0">
                <a:srgbClr val="9A9A9A"/>
              </a:gs>
              <a:gs pos="50000">
                <a:srgbClr val="8D8D8D"/>
              </a:gs>
              <a:gs pos="100000">
                <a:srgbClr val="787878"/>
              </a:gs>
            </a:gsLst>
            <a:lin ang="5400000" scaled="0"/>
          </a:gradFill>
          <a:ln cap="flat" cmpd="sng" w="9525">
            <a:solidFill>
              <a:schemeClr val="dk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rPr b="0" i="0" lang="en-US" sz="1800" u="none" cap="none" strike="noStrike">
                <a:solidFill>
                  <a:schemeClr val="dk1"/>
                </a:solidFill>
                <a:latin typeface="Calibri"/>
                <a:ea typeface="Calibri"/>
                <a:cs typeface="Calibri"/>
                <a:sym typeface="Calibri"/>
              </a:rPr>
              <a:t>CLIMATE CHANGE</a:t>
            </a:r>
            <a:endParaRPr b="0" i="0" sz="1400" u="none" cap="none" strike="noStrike">
              <a:solidFill>
                <a:srgbClr val="000000"/>
              </a:solidFill>
              <a:latin typeface="Arial"/>
              <a:ea typeface="Arial"/>
              <a:cs typeface="Arial"/>
              <a:sym typeface="Arial"/>
            </a:endParaRPr>
          </a:p>
        </p:txBody>
      </p:sp>
      <p:sp>
        <p:nvSpPr>
          <p:cNvPr id="128" name="Google Shape;128;p8"/>
          <p:cNvSpPr/>
          <p:nvPr/>
        </p:nvSpPr>
        <p:spPr>
          <a:xfrm>
            <a:off x="1314449" y="5281699"/>
            <a:ext cx="1933575" cy="914400"/>
          </a:xfrm>
          <a:prstGeom prst="ellipse">
            <a:avLst/>
          </a:prstGeom>
          <a:solidFill>
            <a:schemeClr val="accent1"/>
          </a:solidFill>
          <a:ln cap="flat" cmpd="sng" w="12700">
            <a:solidFill>
              <a:srgbClr val="0A519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rPr b="0" i="0" lang="en-US" sz="1800" u="none" cap="none" strike="noStrike">
                <a:solidFill>
                  <a:schemeClr val="lt1"/>
                </a:solidFill>
                <a:latin typeface="Calibri"/>
                <a:ea typeface="Calibri"/>
                <a:cs typeface="Calibri"/>
                <a:sym typeface="Calibri"/>
              </a:rPr>
              <a:t>NATURAL INFLUENCES</a:t>
            </a:r>
            <a:endParaRPr b="0" i="0" sz="1400" u="none" cap="none" strike="noStrike">
              <a:solidFill>
                <a:srgbClr val="000000"/>
              </a:solidFill>
              <a:latin typeface="Arial"/>
              <a:ea typeface="Arial"/>
              <a:cs typeface="Arial"/>
              <a:sym typeface="Arial"/>
            </a:endParaRPr>
          </a:p>
        </p:txBody>
      </p:sp>
      <p:sp>
        <p:nvSpPr>
          <p:cNvPr id="129" name="Google Shape;129;p8"/>
          <p:cNvSpPr/>
          <p:nvPr/>
        </p:nvSpPr>
        <p:spPr>
          <a:xfrm>
            <a:off x="8124824" y="5281699"/>
            <a:ext cx="1933575" cy="914400"/>
          </a:xfrm>
          <a:prstGeom prst="ellipse">
            <a:avLst/>
          </a:prstGeom>
          <a:solidFill>
            <a:schemeClr val="accent4"/>
          </a:solidFill>
          <a:ln cap="flat" cmpd="sng" w="12700">
            <a:solidFill>
              <a:srgbClr val="0B977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rPr b="0" i="0" lang="en-US" sz="1800" u="none" cap="none" strike="noStrike">
                <a:solidFill>
                  <a:schemeClr val="lt1"/>
                </a:solidFill>
                <a:latin typeface="Calibri"/>
                <a:ea typeface="Calibri"/>
                <a:cs typeface="Calibri"/>
                <a:sym typeface="Calibri"/>
              </a:rPr>
              <a:t>HUMAN ACTIVITIES</a:t>
            </a:r>
            <a:endParaRPr b="0" i="0" sz="1400" u="none" cap="none" strike="noStrike">
              <a:solidFill>
                <a:srgbClr val="000000"/>
              </a:solidFill>
              <a:latin typeface="Arial"/>
              <a:ea typeface="Arial"/>
              <a:cs typeface="Arial"/>
              <a:sym typeface="Arial"/>
            </a:endParaRPr>
          </a:p>
        </p:txBody>
      </p:sp>
      <p:sp>
        <p:nvSpPr>
          <p:cNvPr id="130" name="Google Shape;130;p8"/>
          <p:cNvSpPr/>
          <p:nvPr/>
        </p:nvSpPr>
        <p:spPr>
          <a:xfrm>
            <a:off x="3324224" y="5660361"/>
            <a:ext cx="209550" cy="157076"/>
          </a:xfrm>
          <a:prstGeom prst="rightArrow">
            <a:avLst>
              <a:gd fmla="val 50000" name="adj1"/>
              <a:gd fmla="val 50000" name="adj2"/>
            </a:avLst>
          </a:prstGeom>
          <a:solidFill>
            <a:schemeClr val="accent1"/>
          </a:solidFill>
          <a:ln cap="flat" cmpd="sng" w="12700">
            <a:solidFill>
              <a:srgbClr val="0A519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131" name="Google Shape;131;p8"/>
          <p:cNvSpPr/>
          <p:nvPr/>
        </p:nvSpPr>
        <p:spPr>
          <a:xfrm rot="10800000">
            <a:off x="7800975" y="5660361"/>
            <a:ext cx="209550" cy="157076"/>
          </a:xfrm>
          <a:prstGeom prst="rightArrow">
            <a:avLst>
              <a:gd fmla="val 50000" name="adj1"/>
              <a:gd fmla="val 50000" name="adj2"/>
            </a:avLst>
          </a:prstGeom>
          <a:solidFill>
            <a:schemeClr val="accent3"/>
          </a:solidFill>
          <a:ln cap="flat" cmpd="sng" w="12700">
            <a:solidFill>
              <a:srgbClr val="08979E"/>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132" name="Google Shape;132;p8"/>
          <p:cNvSpPr/>
          <p:nvPr/>
        </p:nvSpPr>
        <p:spPr>
          <a:xfrm>
            <a:off x="1528313" y="2474347"/>
            <a:ext cx="294736" cy="769185"/>
          </a:xfrm>
          <a:prstGeom prst="upArrow">
            <a:avLst>
              <a:gd fmla="val 50000" name="adj1"/>
              <a:gd fmla="val 50000" name="adj2"/>
            </a:avLst>
          </a:prstGeom>
          <a:solidFill>
            <a:srgbClr val="FF0000"/>
          </a:solidFill>
          <a:ln cap="flat" cmpd="sng" w="12700">
            <a:solidFill>
              <a:srgbClr val="0A519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rPr b="0" i="0" lang="en-US" sz="1800" u="none" cap="none" strike="noStrike">
                <a:solidFill>
                  <a:schemeClr val="lt1"/>
                </a:solidFill>
                <a:latin typeface="Calibri"/>
                <a:ea typeface="Calibri"/>
                <a:cs typeface="Calibri"/>
                <a:sym typeface="Calibri"/>
              </a:rPr>
              <a:t>   </a:t>
            </a:r>
            <a:endParaRPr b="0" i="0" sz="1400" u="none" cap="none" strike="noStrike">
              <a:solidFill>
                <a:srgbClr val="000000"/>
              </a:solidFill>
              <a:latin typeface="Arial"/>
              <a:ea typeface="Arial"/>
              <a:cs typeface="Arial"/>
              <a:sym typeface="Arial"/>
            </a:endParaRPr>
          </a:p>
        </p:txBody>
      </p:sp>
      <p:sp>
        <p:nvSpPr>
          <p:cNvPr id="133" name="Google Shape;133;p8"/>
          <p:cNvSpPr txBox="1"/>
          <p:nvPr/>
        </p:nvSpPr>
        <p:spPr>
          <a:xfrm>
            <a:off x="385313" y="1246515"/>
            <a:ext cx="2286000" cy="369300"/>
          </a:xfrm>
          <a:prstGeom prst="rect">
            <a:avLst/>
          </a:prstGeom>
          <a:solidFill>
            <a:srgbClr val="54A838"/>
          </a:solidFill>
          <a:ln cap="flat" cmpd="sng" w="9525">
            <a:solidFill>
              <a:srgbClr val="54A838"/>
            </a:solidFill>
            <a:prstDash val="solid"/>
            <a:round/>
            <a:headEnd len="sm" w="sm" type="none"/>
            <a:tailEnd len="sm" w="sm" type="none"/>
          </a:ln>
        </p:spPr>
        <p:txBody>
          <a:bodyPr anchorCtr="0" anchor="t" bIns="45700" lIns="91425" spcFirstLastPara="1" rIns="91425" wrap="square" tIns="45700">
            <a:spAutoFit/>
          </a:bodyPr>
          <a:lstStyle/>
          <a:p>
            <a:pPr indent="0" lvl="0" marL="0" marR="0" rtl="0" algn="r">
              <a:lnSpc>
                <a:spcPct val="100000"/>
              </a:lnSpc>
              <a:spcBef>
                <a:spcPts val="0"/>
              </a:spcBef>
              <a:spcAft>
                <a:spcPts val="0"/>
              </a:spcAft>
              <a:buClr>
                <a:srgbClr val="000000"/>
              </a:buClr>
              <a:buSzPts val="1800"/>
              <a:buFont typeface="Arial"/>
              <a:buNone/>
            </a:pPr>
            <a:r>
              <a:rPr b="1" i="0" lang="en-US" sz="1800" u="none" cap="none" strike="noStrike">
                <a:solidFill>
                  <a:schemeClr val="lt1"/>
                </a:solidFill>
                <a:latin typeface="Calibri"/>
                <a:ea typeface="Calibri"/>
                <a:cs typeface="Calibri"/>
                <a:sym typeface="Calibri"/>
              </a:rPr>
              <a:t>19</a:t>
            </a:r>
            <a:r>
              <a:rPr b="1" baseline="30000" i="0" lang="en-US" sz="1800" u="none" cap="none" strike="noStrike">
                <a:solidFill>
                  <a:schemeClr val="lt1"/>
                </a:solidFill>
                <a:latin typeface="Calibri"/>
                <a:ea typeface="Calibri"/>
                <a:cs typeface="Calibri"/>
                <a:sym typeface="Calibri"/>
              </a:rPr>
              <a:t>th</a:t>
            </a:r>
            <a:r>
              <a:rPr b="1" i="0" lang="en-US" sz="1800" u="none" cap="none" strike="noStrike">
                <a:solidFill>
                  <a:schemeClr val="lt1"/>
                </a:solidFill>
                <a:latin typeface="Calibri"/>
                <a:ea typeface="Calibri"/>
                <a:cs typeface="Calibri"/>
                <a:sym typeface="Calibri"/>
              </a:rPr>
              <a:t> century:</a:t>
            </a:r>
            <a:endParaRPr b="1" i="0" sz="1800" u="none" cap="none" strike="noStrike">
              <a:solidFill>
                <a:schemeClr val="lt1"/>
              </a:solidFill>
              <a:latin typeface="Calibri"/>
              <a:ea typeface="Calibri"/>
              <a:cs typeface="Calibri"/>
              <a:sym typeface="Calibri"/>
            </a:endParaRPr>
          </a:p>
        </p:txBody>
      </p:sp>
      <p:sp>
        <p:nvSpPr>
          <p:cNvPr id="134" name="Google Shape;134;p8"/>
          <p:cNvSpPr txBox="1"/>
          <p:nvPr/>
        </p:nvSpPr>
        <p:spPr>
          <a:xfrm>
            <a:off x="385313" y="1711602"/>
            <a:ext cx="2286000" cy="369300"/>
          </a:xfrm>
          <a:prstGeom prst="rect">
            <a:avLst/>
          </a:prstGeom>
          <a:solidFill>
            <a:srgbClr val="54A838"/>
          </a:solidFill>
          <a:ln cap="flat" cmpd="sng" w="9525">
            <a:solidFill>
              <a:srgbClr val="54A838"/>
            </a:solidFill>
            <a:prstDash val="solid"/>
            <a:round/>
            <a:headEnd len="sm" w="sm" type="none"/>
            <a:tailEnd len="sm" w="sm" type="none"/>
          </a:ln>
        </p:spPr>
        <p:txBody>
          <a:bodyPr anchorCtr="0" anchor="t" bIns="45700" lIns="91425" spcFirstLastPara="1" rIns="91425" wrap="square" tIns="45700">
            <a:spAutoFit/>
          </a:bodyPr>
          <a:lstStyle/>
          <a:p>
            <a:pPr indent="0" lvl="0" marL="0" marR="0" rtl="0" algn="r">
              <a:lnSpc>
                <a:spcPct val="100000"/>
              </a:lnSpc>
              <a:spcBef>
                <a:spcPts val="0"/>
              </a:spcBef>
              <a:spcAft>
                <a:spcPts val="0"/>
              </a:spcAft>
              <a:buClr>
                <a:srgbClr val="000000"/>
              </a:buClr>
              <a:buSzPts val="1800"/>
              <a:buFont typeface="Arial"/>
              <a:buNone/>
            </a:pPr>
            <a:r>
              <a:rPr b="1" i="0" lang="en-US" sz="1800" u="none" cap="none" strike="noStrike">
                <a:solidFill>
                  <a:schemeClr val="lt1"/>
                </a:solidFill>
                <a:latin typeface="Calibri"/>
                <a:ea typeface="Calibri"/>
                <a:cs typeface="Calibri"/>
                <a:sym typeface="Calibri"/>
              </a:rPr>
              <a:t>20</a:t>
            </a:r>
            <a:r>
              <a:rPr b="1" baseline="30000" i="0" lang="en-US" sz="1800" u="none" cap="none" strike="noStrike">
                <a:solidFill>
                  <a:schemeClr val="lt1"/>
                </a:solidFill>
                <a:latin typeface="Calibri"/>
                <a:ea typeface="Calibri"/>
                <a:cs typeface="Calibri"/>
                <a:sym typeface="Calibri"/>
              </a:rPr>
              <a:t>th</a:t>
            </a:r>
            <a:r>
              <a:rPr b="1" i="0" lang="en-US" sz="1800" u="none" cap="none" strike="noStrike">
                <a:solidFill>
                  <a:schemeClr val="lt1"/>
                </a:solidFill>
                <a:latin typeface="Calibri"/>
                <a:ea typeface="Calibri"/>
                <a:cs typeface="Calibri"/>
                <a:sym typeface="Calibri"/>
              </a:rPr>
              <a:t> century:</a:t>
            </a:r>
            <a:endParaRPr b="1" i="0" sz="1800" u="none" cap="none" strike="noStrike">
              <a:solidFill>
                <a:schemeClr val="lt1"/>
              </a:solidFill>
              <a:latin typeface="Calibri"/>
              <a:ea typeface="Calibri"/>
              <a:cs typeface="Calibri"/>
              <a:sym typeface="Calibri"/>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8" name="Shape 138"/>
        <p:cNvGrpSpPr/>
        <p:nvPr/>
      </p:nvGrpSpPr>
      <p:grpSpPr>
        <a:xfrm>
          <a:off x="0" y="0"/>
          <a:ext cx="0" cy="0"/>
          <a:chOff x="0" y="0"/>
          <a:chExt cx="0" cy="0"/>
        </a:xfrm>
      </p:grpSpPr>
      <p:sp>
        <p:nvSpPr>
          <p:cNvPr id="139" name="Google Shape;139;p9"/>
          <p:cNvSpPr txBox="1"/>
          <p:nvPr>
            <p:ph type="title"/>
          </p:nvPr>
        </p:nvSpPr>
        <p:spPr>
          <a:xfrm>
            <a:off x="333375" y="464635"/>
            <a:ext cx="10515600" cy="82202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2800"/>
              <a:buFont typeface="Calibri"/>
              <a:buNone/>
            </a:pPr>
            <a:r>
              <a:rPr b="1" lang="en-US" sz="2800" u="sng"/>
              <a:t>Global warming</a:t>
            </a:r>
            <a:endParaRPr/>
          </a:p>
        </p:txBody>
      </p:sp>
      <p:sp>
        <p:nvSpPr>
          <p:cNvPr id="140" name="Google Shape;140;p9"/>
          <p:cNvSpPr txBox="1"/>
          <p:nvPr>
            <p:ph idx="1" type="body"/>
          </p:nvPr>
        </p:nvSpPr>
        <p:spPr>
          <a:xfrm>
            <a:off x="152400" y="1210455"/>
            <a:ext cx="11465584" cy="5095095"/>
          </a:xfrm>
          <a:prstGeom prst="rect">
            <a:avLst/>
          </a:prstGeom>
          <a:noFill/>
          <a:ln>
            <a:noFill/>
          </a:ln>
        </p:spPr>
        <p:txBody>
          <a:bodyPr anchorCtr="0" anchor="t" bIns="45700" lIns="91425" spcFirstLastPara="1" rIns="91425" wrap="square" tIns="45700">
            <a:normAutofit fontScale="92500" lnSpcReduction="10000"/>
          </a:bodyPr>
          <a:lstStyle/>
          <a:p>
            <a:pPr indent="-228600" lvl="0" marL="228600" rtl="0" algn="l">
              <a:lnSpc>
                <a:spcPct val="90000"/>
              </a:lnSpc>
              <a:spcBef>
                <a:spcPts val="0"/>
              </a:spcBef>
              <a:spcAft>
                <a:spcPts val="0"/>
              </a:spcAft>
              <a:buClr>
                <a:schemeClr val="dk1"/>
              </a:buClr>
              <a:buSzPct val="100000"/>
              <a:buChar char="•"/>
            </a:pPr>
            <a:r>
              <a:rPr lang="en-US" sz="2400"/>
              <a:t>The gradual increase of global temperatures due mainly to the high concentrations of  </a:t>
            </a:r>
            <a:r>
              <a:rPr b="1" lang="en-US" sz="2400" u="sng">
                <a:solidFill>
                  <a:srgbClr val="FFC000"/>
                </a:solidFill>
                <a:hlinkClick r:id="rId3">
                  <a:extLst>
                    <a:ext uri="{A12FA001-AC4F-418D-AE19-62706E023703}">
                      <ahyp:hlinkClr val="tx"/>
                    </a:ext>
                  </a:extLst>
                </a:hlinkClick>
              </a:rPr>
              <a:t>greenhouse gases</a:t>
            </a:r>
            <a:r>
              <a:rPr lang="en-US" sz="2400"/>
              <a:t> in the atmosphere by human activities. </a:t>
            </a:r>
            <a:endParaRPr/>
          </a:p>
          <a:p>
            <a:pPr indent="-228600" lvl="0" marL="228600" rtl="0" algn="l">
              <a:lnSpc>
                <a:spcPct val="90000"/>
              </a:lnSpc>
              <a:spcBef>
                <a:spcPts val="1000"/>
              </a:spcBef>
              <a:spcAft>
                <a:spcPts val="0"/>
              </a:spcAft>
              <a:buClr>
                <a:schemeClr val="dk1"/>
              </a:buClr>
              <a:buSzPct val="100000"/>
              <a:buChar char="•"/>
            </a:pPr>
            <a:r>
              <a:rPr lang="en-US" sz="2400"/>
              <a:t>Result: long-term changes in weather patterns, Earth’s climate from place to place.</a:t>
            </a:r>
            <a:endParaRPr/>
          </a:p>
          <a:p>
            <a:pPr indent="-228600" lvl="0" marL="228600" rtl="0" algn="l">
              <a:lnSpc>
                <a:spcPct val="90000"/>
              </a:lnSpc>
              <a:spcBef>
                <a:spcPts val="1000"/>
              </a:spcBef>
              <a:spcAft>
                <a:spcPts val="0"/>
              </a:spcAft>
              <a:buClr>
                <a:srgbClr val="FF0000"/>
              </a:buClr>
              <a:buSzPct val="100000"/>
              <a:buChar char="•"/>
            </a:pPr>
            <a:r>
              <a:rPr b="1" lang="en-US" sz="2400">
                <a:solidFill>
                  <a:srgbClr val="FF0000"/>
                </a:solidFill>
              </a:rPr>
              <a:t>The warmest decade that was recorded was 2011-2020 </a:t>
            </a:r>
            <a:r>
              <a:rPr lang="en-US" sz="2400"/>
              <a:t>where the global average temperature reached 1.1°C above the pre-industrial levels in 2019 (https://ec.europa.eu/clima/change/causes_en). </a:t>
            </a:r>
            <a:endParaRPr/>
          </a:p>
          <a:p>
            <a:pPr indent="0" lvl="0" marL="0" rtl="0" algn="l">
              <a:lnSpc>
                <a:spcPct val="90000"/>
              </a:lnSpc>
              <a:spcBef>
                <a:spcPts val="1000"/>
              </a:spcBef>
              <a:spcAft>
                <a:spcPts val="0"/>
              </a:spcAft>
              <a:buClr>
                <a:schemeClr val="dk1"/>
              </a:buClr>
              <a:buSzPct val="100000"/>
              <a:buNone/>
            </a:pPr>
            <a:r>
              <a:rPr lang="en-US" sz="2400"/>
              <a:t>                                                                         </a:t>
            </a:r>
            <a:endParaRPr/>
          </a:p>
          <a:p>
            <a:pPr indent="-87629" lvl="0" marL="228600" rtl="0" algn="l">
              <a:lnSpc>
                <a:spcPct val="90000"/>
              </a:lnSpc>
              <a:spcBef>
                <a:spcPts val="1000"/>
              </a:spcBef>
              <a:spcAft>
                <a:spcPts val="0"/>
              </a:spcAft>
              <a:buClr>
                <a:schemeClr val="dk1"/>
              </a:buClr>
              <a:buSzPct val="100000"/>
              <a:buNone/>
            </a:pPr>
            <a:r>
              <a:t/>
            </a:r>
            <a:endParaRPr sz="2400"/>
          </a:p>
          <a:p>
            <a:pPr indent="-87629" lvl="0" marL="228600" rtl="0" algn="l">
              <a:lnSpc>
                <a:spcPct val="90000"/>
              </a:lnSpc>
              <a:spcBef>
                <a:spcPts val="1000"/>
              </a:spcBef>
              <a:spcAft>
                <a:spcPts val="0"/>
              </a:spcAft>
              <a:buClr>
                <a:schemeClr val="dk1"/>
              </a:buClr>
              <a:buSzPct val="100000"/>
              <a:buNone/>
            </a:pPr>
            <a:r>
              <a:t/>
            </a:r>
            <a:endParaRPr sz="2400"/>
          </a:p>
          <a:p>
            <a:pPr indent="-87629" lvl="0" marL="228600" rtl="0" algn="l">
              <a:lnSpc>
                <a:spcPct val="90000"/>
              </a:lnSpc>
              <a:spcBef>
                <a:spcPts val="1000"/>
              </a:spcBef>
              <a:spcAft>
                <a:spcPts val="0"/>
              </a:spcAft>
              <a:buClr>
                <a:schemeClr val="dk1"/>
              </a:buClr>
              <a:buSzPct val="100000"/>
              <a:buNone/>
            </a:pPr>
            <a:r>
              <a:t/>
            </a:r>
            <a:endParaRPr sz="2400"/>
          </a:p>
          <a:p>
            <a:pPr indent="0" lvl="0" marL="0" rtl="0" algn="r">
              <a:lnSpc>
                <a:spcPct val="90000"/>
              </a:lnSpc>
              <a:spcBef>
                <a:spcPts val="1000"/>
              </a:spcBef>
              <a:spcAft>
                <a:spcPts val="0"/>
              </a:spcAft>
              <a:buClr>
                <a:schemeClr val="dk1"/>
              </a:buClr>
              <a:buSzPct val="100000"/>
              <a:buNone/>
            </a:pPr>
            <a:r>
              <a:t/>
            </a:r>
            <a:endParaRPr sz="2200"/>
          </a:p>
          <a:p>
            <a:pPr indent="0" lvl="0" marL="0" rtl="0" algn="r">
              <a:lnSpc>
                <a:spcPct val="90000"/>
              </a:lnSpc>
              <a:spcBef>
                <a:spcPts val="1000"/>
              </a:spcBef>
              <a:spcAft>
                <a:spcPts val="0"/>
              </a:spcAft>
              <a:buClr>
                <a:schemeClr val="dk1"/>
              </a:buClr>
              <a:buSzPct val="100000"/>
              <a:buNone/>
            </a:pPr>
            <a:r>
              <a:t/>
            </a:r>
            <a:endParaRPr sz="2200"/>
          </a:p>
          <a:p>
            <a:pPr indent="0" lvl="0" marL="0" rtl="0" algn="ctr">
              <a:lnSpc>
                <a:spcPct val="90000"/>
              </a:lnSpc>
              <a:spcBef>
                <a:spcPts val="1000"/>
              </a:spcBef>
              <a:spcAft>
                <a:spcPts val="0"/>
              </a:spcAft>
              <a:buClr>
                <a:schemeClr val="dk1"/>
              </a:buClr>
              <a:buSzPct val="100000"/>
              <a:buNone/>
            </a:pPr>
            <a:r>
              <a:rPr lang="en-US" sz="2200" u="sng"/>
              <a:t>Figure 1</a:t>
            </a:r>
            <a:r>
              <a:rPr lang="en-US" sz="2200"/>
              <a:t>: Global Land-Ocean Temperature Index</a:t>
            </a:r>
            <a:endParaRPr/>
          </a:p>
          <a:p>
            <a:pPr indent="0" lvl="0" marL="0" rtl="0" algn="ctr">
              <a:lnSpc>
                <a:spcPct val="90000"/>
              </a:lnSpc>
              <a:spcBef>
                <a:spcPts val="1000"/>
              </a:spcBef>
              <a:spcAft>
                <a:spcPts val="0"/>
              </a:spcAft>
              <a:buClr>
                <a:srgbClr val="7F7F7F"/>
              </a:buClr>
              <a:buSzPct val="100000"/>
              <a:buNone/>
            </a:pPr>
            <a:r>
              <a:rPr lang="en-US" sz="1500">
                <a:solidFill>
                  <a:srgbClr val="7F7F7F"/>
                </a:solidFill>
              </a:rPr>
              <a:t>(Source: https://climate.nasa.gov/vital-signs/global-temperature/)</a:t>
            </a:r>
            <a:endParaRPr/>
          </a:p>
        </p:txBody>
      </p:sp>
      <p:pic>
        <p:nvPicPr>
          <p:cNvPr id="141" name="Google Shape;141;p9"/>
          <p:cNvPicPr preferRelativeResize="0"/>
          <p:nvPr/>
        </p:nvPicPr>
        <p:blipFill rotWithShape="1">
          <a:blip r:embed="rId4">
            <a:alphaModFix/>
          </a:blip>
          <a:srcRect b="0" l="0" r="0" t="0"/>
          <a:stretch/>
        </p:blipFill>
        <p:spPr>
          <a:xfrm>
            <a:off x="3267075" y="3205867"/>
            <a:ext cx="4495800" cy="2286000"/>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5" name="Shape 145"/>
        <p:cNvGrpSpPr/>
        <p:nvPr/>
      </p:nvGrpSpPr>
      <p:grpSpPr>
        <a:xfrm>
          <a:off x="0" y="0"/>
          <a:ext cx="0" cy="0"/>
          <a:chOff x="0" y="0"/>
          <a:chExt cx="0" cy="0"/>
        </a:xfrm>
      </p:grpSpPr>
      <p:sp>
        <p:nvSpPr>
          <p:cNvPr id="146" name="Google Shape;146;p10"/>
          <p:cNvSpPr txBox="1"/>
          <p:nvPr>
            <p:ph type="title"/>
          </p:nvPr>
        </p:nvSpPr>
        <p:spPr>
          <a:xfrm>
            <a:off x="209550" y="171276"/>
            <a:ext cx="10515600" cy="123028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2800"/>
              <a:buFont typeface="Calibri"/>
              <a:buNone/>
            </a:pPr>
            <a:r>
              <a:rPr b="1" lang="en-US" sz="2800" u="sng"/>
              <a:t>Causes for rising emissions</a:t>
            </a:r>
            <a:endParaRPr b="1" sz="2800" u="sng"/>
          </a:p>
        </p:txBody>
      </p:sp>
      <p:sp>
        <p:nvSpPr>
          <p:cNvPr id="147" name="Google Shape;147;p10"/>
          <p:cNvSpPr txBox="1"/>
          <p:nvPr>
            <p:ph idx="1" type="body"/>
          </p:nvPr>
        </p:nvSpPr>
        <p:spPr>
          <a:xfrm>
            <a:off x="209550" y="1253330"/>
            <a:ext cx="11568023" cy="4842669"/>
          </a:xfrm>
          <a:prstGeom prst="rect">
            <a:avLst/>
          </a:prstGeom>
          <a:noFill/>
          <a:ln>
            <a:noFill/>
          </a:ln>
        </p:spPr>
        <p:txBody>
          <a:bodyPr anchorCtr="0" anchor="t" bIns="45700" lIns="91425" spcFirstLastPara="1" rIns="91425" wrap="square" tIns="45700">
            <a:normAutofit/>
          </a:bodyPr>
          <a:lstStyle/>
          <a:p>
            <a:pPr indent="-228600" lvl="0" marL="228600" rtl="0" algn="l">
              <a:lnSpc>
                <a:spcPct val="90000"/>
              </a:lnSpc>
              <a:spcBef>
                <a:spcPts val="0"/>
              </a:spcBef>
              <a:spcAft>
                <a:spcPts val="0"/>
              </a:spcAft>
              <a:buClr>
                <a:schemeClr val="dk1"/>
              </a:buClr>
              <a:buSzPts val="2800"/>
              <a:buChar char="•"/>
            </a:pPr>
            <a:r>
              <a:rPr lang="en-US"/>
              <a:t>Burning coal, oil and gas. </a:t>
            </a:r>
            <a:endParaRPr/>
          </a:p>
          <a:p>
            <a:pPr indent="-228600" lvl="0" marL="228600" rtl="0" algn="l">
              <a:lnSpc>
                <a:spcPct val="90000"/>
              </a:lnSpc>
              <a:spcBef>
                <a:spcPts val="1000"/>
              </a:spcBef>
              <a:spcAft>
                <a:spcPts val="0"/>
              </a:spcAft>
              <a:buClr>
                <a:schemeClr val="dk1"/>
              </a:buClr>
              <a:buSzPts val="2800"/>
              <a:buChar char="•"/>
            </a:pPr>
            <a:r>
              <a:rPr lang="en-US"/>
              <a:t>Cutting down forests (deforestation). </a:t>
            </a:r>
            <a:endParaRPr/>
          </a:p>
          <a:p>
            <a:pPr indent="-228600" lvl="0" marL="228600" rtl="0" algn="l">
              <a:lnSpc>
                <a:spcPct val="90000"/>
              </a:lnSpc>
              <a:spcBef>
                <a:spcPts val="1000"/>
              </a:spcBef>
              <a:spcAft>
                <a:spcPts val="0"/>
              </a:spcAft>
              <a:buClr>
                <a:schemeClr val="dk1"/>
              </a:buClr>
              <a:buSzPts val="2800"/>
              <a:buChar char="•"/>
            </a:pPr>
            <a:r>
              <a:rPr lang="en-US"/>
              <a:t>Increasing livestock farming. </a:t>
            </a:r>
            <a:endParaRPr/>
          </a:p>
          <a:p>
            <a:pPr indent="-228600" lvl="0" marL="228600" rtl="0" algn="l">
              <a:lnSpc>
                <a:spcPct val="90000"/>
              </a:lnSpc>
              <a:spcBef>
                <a:spcPts val="1000"/>
              </a:spcBef>
              <a:spcAft>
                <a:spcPts val="0"/>
              </a:spcAft>
              <a:buClr>
                <a:schemeClr val="dk1"/>
              </a:buClr>
              <a:buSzPts val="2800"/>
              <a:buChar char="•"/>
            </a:pPr>
            <a:r>
              <a:rPr lang="en-US"/>
              <a:t>Fertilizers containing nitrogen.</a:t>
            </a:r>
            <a:endParaRPr/>
          </a:p>
          <a:p>
            <a:pPr indent="-228600" lvl="0" marL="228600" rtl="0" algn="l">
              <a:lnSpc>
                <a:spcPct val="90000"/>
              </a:lnSpc>
              <a:spcBef>
                <a:spcPts val="1000"/>
              </a:spcBef>
              <a:spcAft>
                <a:spcPts val="0"/>
              </a:spcAft>
              <a:buClr>
                <a:schemeClr val="dk1"/>
              </a:buClr>
              <a:buSzPts val="2800"/>
              <a:buChar char="•"/>
            </a:pPr>
            <a:r>
              <a:rPr lang="en-US"/>
              <a:t>Fluorinated gases.</a:t>
            </a:r>
            <a:endParaRPr/>
          </a:p>
          <a:p>
            <a:pPr indent="0" lvl="0" marL="0" rtl="0" algn="l">
              <a:lnSpc>
                <a:spcPct val="90000"/>
              </a:lnSpc>
              <a:spcBef>
                <a:spcPts val="1000"/>
              </a:spcBef>
              <a:spcAft>
                <a:spcPts val="0"/>
              </a:spcAft>
              <a:buClr>
                <a:schemeClr val="dk1"/>
              </a:buClr>
              <a:buSzPts val="2800"/>
              <a:buNone/>
            </a:pPr>
            <a:r>
              <a:t/>
            </a:r>
            <a:endParaRPr/>
          </a:p>
        </p:txBody>
      </p:sp>
      <p:pic>
        <p:nvPicPr>
          <p:cNvPr id="148" name="Google Shape;148;p10"/>
          <p:cNvPicPr preferRelativeResize="0"/>
          <p:nvPr/>
        </p:nvPicPr>
        <p:blipFill rotWithShape="1">
          <a:blip r:embed="rId3">
            <a:alphaModFix/>
          </a:blip>
          <a:srcRect b="0" l="0" r="0" t="0"/>
          <a:stretch/>
        </p:blipFill>
        <p:spPr>
          <a:xfrm>
            <a:off x="5932017" y="683229"/>
            <a:ext cx="6050433" cy="3383280"/>
          </a:xfrm>
          <a:prstGeom prst="rect">
            <a:avLst/>
          </a:prstGeom>
          <a:noFill/>
          <a:ln>
            <a:noFill/>
          </a:ln>
        </p:spPr>
      </p:pic>
      <p:sp>
        <p:nvSpPr>
          <p:cNvPr id="149" name="Google Shape;149;p10"/>
          <p:cNvSpPr txBox="1"/>
          <p:nvPr/>
        </p:nvSpPr>
        <p:spPr>
          <a:xfrm>
            <a:off x="466725" y="4276725"/>
            <a:ext cx="11515725" cy="2178395"/>
          </a:xfrm>
          <a:prstGeom prst="rect">
            <a:avLst/>
          </a:prstGeom>
          <a:noFill/>
          <a:ln>
            <a:noFill/>
          </a:ln>
        </p:spPr>
        <p:txBody>
          <a:bodyPr anchorCtr="0" anchor="t" bIns="45700" lIns="91425" spcFirstLastPara="1" rIns="91425" wrap="square" tIns="45700">
            <a:normAutofit/>
          </a:bodyPr>
          <a:lstStyle/>
          <a:p>
            <a:pPr indent="0" lvl="0" marL="0" marR="0" rtl="0" algn="just">
              <a:lnSpc>
                <a:spcPct val="90000"/>
              </a:lnSpc>
              <a:spcBef>
                <a:spcPts val="0"/>
              </a:spcBef>
              <a:spcAft>
                <a:spcPts val="0"/>
              </a:spcAft>
              <a:buClr>
                <a:schemeClr val="dk1"/>
              </a:buClr>
              <a:buSzPts val="2200"/>
              <a:buFont typeface="Arial"/>
              <a:buNone/>
            </a:pPr>
            <a:r>
              <a:rPr b="0" i="0" lang="en-US" sz="2200" u="sng" cap="none" strike="noStrike">
                <a:solidFill>
                  <a:schemeClr val="dk1"/>
                </a:solidFill>
                <a:latin typeface="Calibri"/>
                <a:ea typeface="Calibri"/>
                <a:cs typeface="Calibri"/>
                <a:sym typeface="Calibri"/>
              </a:rPr>
              <a:t>Figure 2: </a:t>
            </a:r>
            <a:r>
              <a:rPr b="0" i="0" lang="en-US" sz="2200" u="none" cap="none" strike="noStrike">
                <a:solidFill>
                  <a:schemeClr val="dk1"/>
                </a:solidFill>
                <a:latin typeface="Calibri"/>
                <a:ea typeface="Calibri"/>
                <a:cs typeface="Calibri"/>
                <a:sym typeface="Calibri"/>
              </a:rPr>
              <a:t>Illustration of the change in global surface temperature relative to 1951-1980 average temperatures, with the year 2020 tying with 2016 for warmest on record </a:t>
            </a:r>
            <a:endParaRPr b="0" i="0" sz="1400" u="none" cap="none" strike="noStrike">
              <a:solidFill>
                <a:srgbClr val="000000"/>
              </a:solidFill>
              <a:latin typeface="Arial"/>
              <a:ea typeface="Arial"/>
              <a:cs typeface="Arial"/>
              <a:sym typeface="Arial"/>
            </a:endParaRPr>
          </a:p>
          <a:p>
            <a:pPr indent="0" lvl="0" marL="0" marR="0" rtl="0" algn="just">
              <a:lnSpc>
                <a:spcPct val="90000"/>
              </a:lnSpc>
              <a:spcBef>
                <a:spcPts val="1000"/>
              </a:spcBef>
              <a:spcAft>
                <a:spcPts val="0"/>
              </a:spcAft>
              <a:buClr>
                <a:srgbClr val="7F7F7F"/>
              </a:buClr>
              <a:buSzPts val="1400"/>
              <a:buFont typeface="Arial"/>
              <a:buNone/>
            </a:pPr>
            <a:r>
              <a:rPr b="0" i="0" lang="en-US" sz="1400" u="none" cap="none" strike="noStrike">
                <a:solidFill>
                  <a:srgbClr val="7F7F7F"/>
                </a:solidFill>
                <a:latin typeface="Calibri"/>
                <a:ea typeface="Calibri"/>
                <a:cs typeface="Calibri"/>
                <a:sym typeface="Calibri"/>
              </a:rPr>
              <a:t>(Source: </a:t>
            </a:r>
            <a:r>
              <a:rPr b="0" i="0" lang="en-US" sz="1600" u="sng" cap="none" strike="noStrike">
                <a:solidFill>
                  <a:schemeClr val="dk1"/>
                </a:solidFill>
                <a:latin typeface="Calibri"/>
                <a:ea typeface="Calibri"/>
                <a:cs typeface="Calibri"/>
                <a:sym typeface="Calibri"/>
                <a:hlinkClick r:id="rId4">
                  <a:extLst>
                    <a:ext uri="{A12FA001-AC4F-418D-AE19-62706E023703}">
                      <ahyp:hlinkClr val="tx"/>
                    </a:ext>
                  </a:extLst>
                </a:hlinkClick>
              </a:rPr>
              <a:t>NASA's Goddard Institute for Space Studies</a:t>
            </a:r>
            <a:r>
              <a:rPr b="0" i="0" lang="en-US" sz="1600" u="sng" cap="none" strike="noStrike">
                <a:solidFill>
                  <a:schemeClr val="dk1"/>
                </a:solidFill>
                <a:latin typeface="Calibri"/>
                <a:ea typeface="Calibri"/>
                <a:cs typeface="Calibri"/>
                <a:sym typeface="Calibri"/>
              </a:rPr>
              <a:t>,</a:t>
            </a:r>
            <a:r>
              <a:rPr b="0" i="0" lang="en-US" sz="1600" u="none" cap="none" strike="noStrike">
                <a:solidFill>
                  <a:schemeClr val="dk1"/>
                </a:solidFill>
                <a:latin typeface="Calibri"/>
                <a:ea typeface="Calibri"/>
                <a:cs typeface="Calibri"/>
                <a:sym typeface="Calibri"/>
              </a:rPr>
              <a:t> </a:t>
            </a:r>
            <a:r>
              <a:rPr b="0" i="0" lang="en-US" sz="1400" u="none" cap="none" strike="noStrike">
                <a:solidFill>
                  <a:srgbClr val="7F7F7F"/>
                </a:solidFill>
                <a:latin typeface="Calibri"/>
                <a:ea typeface="Calibri"/>
                <a:cs typeface="Calibri"/>
                <a:sym typeface="Calibri"/>
              </a:rPr>
              <a:t>https://climate.nasa.gov/system/internal_resources/details/original/2385_temp-graph-012721.jpg)	</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3" name="Shape 153"/>
        <p:cNvGrpSpPr/>
        <p:nvPr/>
      </p:nvGrpSpPr>
      <p:grpSpPr>
        <a:xfrm>
          <a:off x="0" y="0"/>
          <a:ext cx="0" cy="0"/>
          <a:chOff x="0" y="0"/>
          <a:chExt cx="0" cy="0"/>
        </a:xfrm>
      </p:grpSpPr>
      <p:sp>
        <p:nvSpPr>
          <p:cNvPr id="154" name="Google Shape;154;p11"/>
          <p:cNvSpPr txBox="1"/>
          <p:nvPr>
            <p:ph type="title"/>
          </p:nvPr>
        </p:nvSpPr>
        <p:spPr>
          <a:xfrm>
            <a:off x="247651" y="322709"/>
            <a:ext cx="11153886" cy="1133735"/>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2800"/>
              <a:buFont typeface="Calibri"/>
              <a:buNone/>
            </a:pPr>
            <a:r>
              <a:rPr b="1" lang="en-US" sz="2800" u="sng"/>
              <a:t>Signs of climate change</a:t>
            </a:r>
            <a:endParaRPr b="1" sz="2800" u="sng">
              <a:solidFill>
                <a:srgbClr val="00B0F0"/>
              </a:solidFill>
            </a:endParaRPr>
          </a:p>
        </p:txBody>
      </p:sp>
      <p:sp>
        <p:nvSpPr>
          <p:cNvPr id="155" name="Google Shape;155;p11"/>
          <p:cNvSpPr txBox="1"/>
          <p:nvPr>
            <p:ph idx="2" type="body"/>
          </p:nvPr>
        </p:nvSpPr>
        <p:spPr>
          <a:xfrm>
            <a:off x="167699" y="1369766"/>
            <a:ext cx="5157787" cy="3684588"/>
          </a:xfrm>
          <a:prstGeom prst="rect">
            <a:avLst/>
          </a:prstGeom>
          <a:noFill/>
          <a:ln>
            <a:noFill/>
          </a:ln>
        </p:spPr>
        <p:txBody>
          <a:bodyPr anchorCtr="0" anchor="t" bIns="45700" lIns="91425" spcFirstLastPara="1" rIns="91425" wrap="square" tIns="45700">
            <a:normAutofit/>
          </a:bodyPr>
          <a:lstStyle/>
          <a:p>
            <a:pPr indent="-218122" lvl="0" marL="228600" rtl="0" algn="l">
              <a:lnSpc>
                <a:spcPct val="90000"/>
              </a:lnSpc>
              <a:spcBef>
                <a:spcPts val="0"/>
              </a:spcBef>
              <a:spcAft>
                <a:spcPts val="0"/>
              </a:spcAft>
              <a:buClr>
                <a:srgbClr val="FF0000"/>
              </a:buClr>
              <a:buSzPts val="2200"/>
              <a:buChar char="•"/>
            </a:pPr>
            <a:r>
              <a:rPr lang="en-US" sz="2200" u="sng">
                <a:solidFill>
                  <a:schemeClr val="hlink"/>
                </a:solidFill>
                <a:hlinkClick r:id="rId3"/>
              </a:rPr>
              <a:t>Higher temperatures</a:t>
            </a:r>
            <a:r>
              <a:rPr lang="en-US" sz="2200">
                <a:solidFill>
                  <a:srgbClr val="FF0000"/>
                </a:solidFill>
              </a:rPr>
              <a:t> </a:t>
            </a:r>
            <a:endParaRPr/>
          </a:p>
          <a:p>
            <a:pPr indent="-218122" lvl="0" marL="228600" rtl="0" algn="l">
              <a:lnSpc>
                <a:spcPct val="90000"/>
              </a:lnSpc>
              <a:spcBef>
                <a:spcPts val="1000"/>
              </a:spcBef>
              <a:spcAft>
                <a:spcPts val="0"/>
              </a:spcAft>
              <a:buClr>
                <a:srgbClr val="FF0000"/>
              </a:buClr>
              <a:buSzPts val="2200"/>
              <a:buChar char="•"/>
            </a:pPr>
            <a:r>
              <a:rPr lang="en-US" sz="2200" u="sng">
                <a:solidFill>
                  <a:schemeClr val="hlink"/>
                </a:solidFill>
                <a:hlinkClick r:id="rId4"/>
              </a:rPr>
              <a:t>Changing rain and snow patterns</a:t>
            </a:r>
            <a:endParaRPr/>
          </a:p>
          <a:p>
            <a:pPr indent="-218122" lvl="0" marL="228600" rtl="0" algn="l">
              <a:lnSpc>
                <a:spcPct val="90000"/>
              </a:lnSpc>
              <a:spcBef>
                <a:spcPts val="1000"/>
              </a:spcBef>
              <a:spcAft>
                <a:spcPts val="0"/>
              </a:spcAft>
              <a:buClr>
                <a:srgbClr val="FF0000"/>
              </a:buClr>
              <a:buSzPts val="2200"/>
              <a:buChar char="•"/>
            </a:pPr>
            <a:r>
              <a:rPr lang="en-US" sz="2200" u="sng">
                <a:solidFill>
                  <a:schemeClr val="hlink"/>
                </a:solidFill>
                <a:hlinkClick r:id="rId5"/>
              </a:rPr>
              <a:t>More droughts</a:t>
            </a:r>
            <a:endParaRPr/>
          </a:p>
          <a:p>
            <a:pPr indent="-218122" lvl="0" marL="228600" rtl="0" algn="l">
              <a:lnSpc>
                <a:spcPct val="90000"/>
              </a:lnSpc>
              <a:spcBef>
                <a:spcPts val="1000"/>
              </a:spcBef>
              <a:spcAft>
                <a:spcPts val="0"/>
              </a:spcAft>
              <a:buClr>
                <a:srgbClr val="FF0000"/>
              </a:buClr>
              <a:buSzPts val="2200"/>
              <a:buChar char="•"/>
            </a:pPr>
            <a:r>
              <a:rPr lang="en-US" sz="2200" u="sng">
                <a:solidFill>
                  <a:schemeClr val="hlink"/>
                </a:solidFill>
                <a:hlinkClick r:id="rId6"/>
              </a:rPr>
              <a:t>Shrinking sea ice</a:t>
            </a:r>
            <a:r>
              <a:rPr lang="en-US" sz="2200">
                <a:solidFill>
                  <a:srgbClr val="FF0000"/>
                </a:solidFill>
              </a:rPr>
              <a:t> </a:t>
            </a:r>
            <a:endParaRPr/>
          </a:p>
          <a:p>
            <a:pPr indent="0" lvl="0" marL="0" rtl="0" algn="l">
              <a:lnSpc>
                <a:spcPct val="90000"/>
              </a:lnSpc>
              <a:spcBef>
                <a:spcPts val="1000"/>
              </a:spcBef>
              <a:spcAft>
                <a:spcPts val="0"/>
              </a:spcAft>
              <a:buClr>
                <a:schemeClr val="dk1"/>
              </a:buClr>
              <a:buSzPts val="2800"/>
              <a:buNone/>
            </a:pPr>
            <a:r>
              <a:t/>
            </a:r>
            <a:endParaRPr>
              <a:solidFill>
                <a:srgbClr val="FF0000"/>
              </a:solidFill>
            </a:endParaRPr>
          </a:p>
          <a:p>
            <a:pPr indent="-50800" lvl="0" marL="228600" rtl="0" algn="l">
              <a:lnSpc>
                <a:spcPct val="90000"/>
              </a:lnSpc>
              <a:spcBef>
                <a:spcPts val="1000"/>
              </a:spcBef>
              <a:spcAft>
                <a:spcPts val="0"/>
              </a:spcAft>
              <a:buClr>
                <a:schemeClr val="dk1"/>
              </a:buClr>
              <a:buSzPts val="2800"/>
              <a:buNone/>
            </a:pPr>
            <a:r>
              <a:t/>
            </a:r>
            <a:endParaRPr>
              <a:solidFill>
                <a:srgbClr val="FF0000"/>
              </a:solidFill>
            </a:endParaRPr>
          </a:p>
          <a:p>
            <a:pPr indent="-50800" lvl="0" marL="228600" rtl="0" algn="l">
              <a:lnSpc>
                <a:spcPct val="90000"/>
              </a:lnSpc>
              <a:spcBef>
                <a:spcPts val="1000"/>
              </a:spcBef>
              <a:spcAft>
                <a:spcPts val="0"/>
              </a:spcAft>
              <a:buClr>
                <a:schemeClr val="dk1"/>
              </a:buClr>
              <a:buSzPts val="2800"/>
              <a:buNone/>
            </a:pPr>
            <a:r>
              <a:t/>
            </a:r>
            <a:endParaRPr/>
          </a:p>
          <a:p>
            <a:pPr indent="0" lvl="0" marL="0" rtl="0" algn="l">
              <a:lnSpc>
                <a:spcPct val="90000"/>
              </a:lnSpc>
              <a:spcBef>
                <a:spcPts val="1000"/>
              </a:spcBef>
              <a:spcAft>
                <a:spcPts val="0"/>
              </a:spcAft>
              <a:buClr>
                <a:schemeClr val="dk1"/>
              </a:buClr>
              <a:buSzPts val="2800"/>
              <a:buNone/>
            </a:pPr>
            <a:r>
              <a:t/>
            </a:r>
            <a:endParaRPr/>
          </a:p>
          <a:p>
            <a:pPr indent="0" lvl="0" marL="0" rtl="0" algn="l">
              <a:lnSpc>
                <a:spcPct val="90000"/>
              </a:lnSpc>
              <a:spcBef>
                <a:spcPts val="1000"/>
              </a:spcBef>
              <a:spcAft>
                <a:spcPts val="0"/>
              </a:spcAft>
              <a:buClr>
                <a:schemeClr val="dk1"/>
              </a:buClr>
              <a:buSzPts val="2800"/>
              <a:buNone/>
            </a:pPr>
            <a:r>
              <a:t/>
            </a:r>
            <a:endParaRPr/>
          </a:p>
          <a:p>
            <a:pPr indent="0" lvl="0" marL="0" rtl="0" algn="l">
              <a:lnSpc>
                <a:spcPct val="90000"/>
              </a:lnSpc>
              <a:spcBef>
                <a:spcPts val="1000"/>
              </a:spcBef>
              <a:spcAft>
                <a:spcPts val="0"/>
              </a:spcAft>
              <a:buClr>
                <a:schemeClr val="dk1"/>
              </a:buClr>
              <a:buSzPts val="1400"/>
              <a:buNone/>
            </a:pPr>
            <a:r>
              <a:t/>
            </a:r>
            <a:endParaRPr sz="1400">
              <a:solidFill>
                <a:srgbClr val="7F7F7F"/>
              </a:solidFill>
            </a:endParaRPr>
          </a:p>
        </p:txBody>
      </p:sp>
      <p:pic>
        <p:nvPicPr>
          <p:cNvPr id="156" name="Google Shape;156;p11"/>
          <p:cNvPicPr preferRelativeResize="0"/>
          <p:nvPr/>
        </p:nvPicPr>
        <p:blipFill rotWithShape="1">
          <a:blip r:embed="rId7">
            <a:alphaModFix/>
          </a:blip>
          <a:srcRect b="0" l="0" r="0" t="0"/>
          <a:stretch/>
        </p:blipFill>
        <p:spPr>
          <a:xfrm>
            <a:off x="2183772" y="3429000"/>
            <a:ext cx="7281644" cy="1828800"/>
          </a:xfrm>
          <a:prstGeom prst="rect">
            <a:avLst/>
          </a:prstGeom>
          <a:noFill/>
          <a:ln>
            <a:noFill/>
          </a:ln>
        </p:spPr>
      </p:pic>
      <p:sp>
        <p:nvSpPr>
          <p:cNvPr id="157" name="Google Shape;157;p11"/>
          <p:cNvSpPr txBox="1"/>
          <p:nvPr/>
        </p:nvSpPr>
        <p:spPr>
          <a:xfrm>
            <a:off x="3561810" y="5357927"/>
            <a:ext cx="11515725" cy="2178395"/>
          </a:xfrm>
          <a:prstGeom prst="rect">
            <a:avLst/>
          </a:prstGeom>
          <a:noFill/>
          <a:ln>
            <a:noFill/>
          </a:ln>
        </p:spPr>
        <p:txBody>
          <a:bodyPr anchorCtr="0" anchor="t" bIns="45700" lIns="91425" spcFirstLastPara="1" rIns="91425" wrap="square" tIns="45700">
            <a:normAutofit/>
          </a:bodyPr>
          <a:lstStyle/>
          <a:p>
            <a:pPr indent="0" lvl="0" marL="0" marR="0" rtl="0" algn="just">
              <a:lnSpc>
                <a:spcPct val="90000"/>
              </a:lnSpc>
              <a:spcBef>
                <a:spcPts val="0"/>
              </a:spcBef>
              <a:spcAft>
                <a:spcPts val="0"/>
              </a:spcAft>
              <a:buClr>
                <a:schemeClr val="dk1"/>
              </a:buClr>
              <a:buSzPts val="2200"/>
              <a:buFont typeface="Arial"/>
              <a:buNone/>
            </a:pPr>
            <a:r>
              <a:rPr b="0" i="0" lang="en-US" sz="2200" u="sng" cap="none" strike="noStrike">
                <a:solidFill>
                  <a:schemeClr val="dk1"/>
                </a:solidFill>
                <a:latin typeface="Calibri"/>
                <a:ea typeface="Calibri"/>
                <a:cs typeface="Calibri"/>
                <a:sym typeface="Calibri"/>
              </a:rPr>
              <a:t>Figure 3: </a:t>
            </a:r>
            <a:r>
              <a:rPr b="0" i="0" lang="en-US" sz="2200" u="none" cap="none" strike="noStrike">
                <a:solidFill>
                  <a:schemeClr val="dk1"/>
                </a:solidFill>
                <a:latin typeface="Calibri"/>
                <a:ea typeface="Calibri"/>
                <a:cs typeface="Calibri"/>
                <a:sym typeface="Calibri"/>
              </a:rPr>
              <a:t>The signs of climate change</a:t>
            </a:r>
            <a:endParaRPr b="0" i="0" sz="1400" u="none" cap="none" strike="noStrike">
              <a:solidFill>
                <a:srgbClr val="000000"/>
              </a:solidFill>
              <a:latin typeface="Arial"/>
              <a:ea typeface="Arial"/>
              <a:cs typeface="Arial"/>
              <a:sym typeface="Arial"/>
            </a:endParaRPr>
          </a:p>
          <a:p>
            <a:pPr indent="0" lvl="0" marL="0" marR="0" rtl="0" algn="just">
              <a:lnSpc>
                <a:spcPct val="90000"/>
              </a:lnSpc>
              <a:spcBef>
                <a:spcPts val="1000"/>
              </a:spcBef>
              <a:spcAft>
                <a:spcPts val="0"/>
              </a:spcAft>
              <a:buClr>
                <a:srgbClr val="A5A5A5"/>
              </a:buClr>
              <a:buSzPts val="1200"/>
              <a:buFont typeface="Arial"/>
              <a:buNone/>
            </a:pPr>
            <a:r>
              <a:rPr b="0" i="0" lang="en-US" sz="1200" u="none" cap="none" strike="noStrike">
                <a:solidFill>
                  <a:srgbClr val="A5A5A5"/>
                </a:solidFill>
                <a:latin typeface="Calibri"/>
                <a:ea typeface="Calibri"/>
                <a:cs typeface="Calibri"/>
                <a:sym typeface="Calibri"/>
              </a:rPr>
              <a:t>(Source: </a:t>
            </a:r>
            <a:r>
              <a:rPr b="0" i="0" lang="en-US" sz="1200" u="sng" cap="none" strike="noStrike">
                <a:solidFill>
                  <a:srgbClr val="A5A5A5"/>
                </a:solidFill>
                <a:latin typeface="Calibri"/>
                <a:ea typeface="Calibri"/>
                <a:cs typeface="Calibri"/>
                <a:sym typeface="Calibri"/>
              </a:rPr>
              <a:t>https://archive.epa.gov/climatechange/kids/impacts/signs/index.html</a:t>
            </a:r>
            <a:r>
              <a:rPr b="0" i="0" lang="en-US" sz="1200" u="none" cap="none" strike="noStrike">
                <a:solidFill>
                  <a:srgbClr val="A5A5A5"/>
                </a:solidFill>
                <a:latin typeface="Calibri"/>
                <a:ea typeface="Calibri"/>
                <a:cs typeface="Calibri"/>
                <a:sym typeface="Calibri"/>
              </a:rPr>
              <a:t>)</a:t>
            </a:r>
            <a:endParaRPr b="0" i="0" sz="1400" u="none" cap="none" strike="noStrike">
              <a:solidFill>
                <a:srgbClr val="000000"/>
              </a:solidFill>
              <a:latin typeface="Arial"/>
              <a:ea typeface="Arial"/>
              <a:cs typeface="Arial"/>
              <a:sym typeface="Arial"/>
            </a:endParaRPr>
          </a:p>
        </p:txBody>
      </p:sp>
      <p:sp>
        <p:nvSpPr>
          <p:cNvPr id="158" name="Google Shape;158;p11"/>
          <p:cNvSpPr txBox="1"/>
          <p:nvPr/>
        </p:nvSpPr>
        <p:spPr>
          <a:xfrm>
            <a:off x="4531300" y="1367932"/>
            <a:ext cx="4253134" cy="3684588"/>
          </a:xfrm>
          <a:prstGeom prst="rect">
            <a:avLst/>
          </a:prstGeom>
          <a:noFill/>
          <a:ln>
            <a:noFill/>
          </a:ln>
        </p:spPr>
        <p:txBody>
          <a:bodyPr anchorCtr="0" anchor="t" bIns="45700" lIns="91425" spcFirstLastPara="1" rIns="91425" wrap="square" tIns="45700">
            <a:normAutofit/>
          </a:bodyPr>
          <a:lstStyle/>
          <a:p>
            <a:pPr indent="-218122" lvl="0" marL="228600" marR="0" rtl="0" algn="l">
              <a:lnSpc>
                <a:spcPct val="90000"/>
              </a:lnSpc>
              <a:spcBef>
                <a:spcPts val="0"/>
              </a:spcBef>
              <a:spcAft>
                <a:spcPts val="0"/>
              </a:spcAft>
              <a:buClr>
                <a:srgbClr val="FF0000"/>
              </a:buClr>
              <a:buSzPts val="2200"/>
              <a:buFont typeface="Arial"/>
              <a:buChar char="•"/>
            </a:pPr>
            <a:r>
              <a:rPr b="0" i="0" lang="en-US" sz="2200" u="sng" cap="none" strike="noStrike">
                <a:solidFill>
                  <a:schemeClr val="hlink"/>
                </a:solidFill>
                <a:latin typeface="Calibri"/>
                <a:ea typeface="Calibri"/>
                <a:cs typeface="Calibri"/>
                <a:sym typeface="Calibri"/>
                <a:hlinkClick r:id="rId8"/>
              </a:rPr>
              <a:t>Warmer oceans</a:t>
            </a:r>
            <a:endParaRPr b="0" i="0" sz="1400" u="none" cap="none" strike="noStrike">
              <a:solidFill>
                <a:srgbClr val="000000"/>
              </a:solidFill>
              <a:latin typeface="Arial"/>
              <a:ea typeface="Arial"/>
              <a:cs typeface="Arial"/>
              <a:sym typeface="Arial"/>
            </a:endParaRPr>
          </a:p>
          <a:p>
            <a:pPr indent="-218122" lvl="0" marL="228600" marR="0" rtl="0" algn="l">
              <a:lnSpc>
                <a:spcPct val="90000"/>
              </a:lnSpc>
              <a:spcBef>
                <a:spcPts val="1000"/>
              </a:spcBef>
              <a:spcAft>
                <a:spcPts val="0"/>
              </a:spcAft>
              <a:buClr>
                <a:srgbClr val="FF0000"/>
              </a:buClr>
              <a:buSzPts val="2200"/>
              <a:buFont typeface="Arial"/>
              <a:buChar char="•"/>
            </a:pPr>
            <a:r>
              <a:rPr b="0" i="0" lang="en-US" sz="2200" u="sng" cap="none" strike="noStrike">
                <a:solidFill>
                  <a:schemeClr val="hlink"/>
                </a:solidFill>
                <a:latin typeface="Calibri"/>
                <a:ea typeface="Calibri"/>
                <a:cs typeface="Calibri"/>
                <a:sym typeface="Calibri"/>
                <a:hlinkClick r:id="rId9"/>
              </a:rPr>
              <a:t>Rising sea level</a:t>
            </a:r>
            <a:endParaRPr b="0" i="0" sz="1400" u="none" cap="none" strike="noStrike">
              <a:solidFill>
                <a:srgbClr val="000000"/>
              </a:solidFill>
              <a:latin typeface="Arial"/>
              <a:ea typeface="Arial"/>
              <a:cs typeface="Arial"/>
              <a:sym typeface="Arial"/>
            </a:endParaRPr>
          </a:p>
          <a:p>
            <a:pPr indent="-218122" lvl="0" marL="228600" marR="0" rtl="0" algn="l">
              <a:lnSpc>
                <a:spcPct val="90000"/>
              </a:lnSpc>
              <a:spcBef>
                <a:spcPts val="1000"/>
              </a:spcBef>
              <a:spcAft>
                <a:spcPts val="0"/>
              </a:spcAft>
              <a:buClr>
                <a:srgbClr val="FF0000"/>
              </a:buClr>
              <a:buSzPts val="2200"/>
              <a:buFont typeface="Arial"/>
              <a:buChar char="•"/>
            </a:pPr>
            <a:r>
              <a:rPr b="0" i="0" lang="en-US" sz="2200" u="sng" cap="none" strike="noStrike">
                <a:solidFill>
                  <a:schemeClr val="hlink"/>
                </a:solidFill>
                <a:latin typeface="Calibri"/>
                <a:ea typeface="Calibri"/>
                <a:cs typeface="Calibri"/>
                <a:sym typeface="Calibri"/>
                <a:hlinkClick r:id="rId10"/>
              </a:rPr>
              <a:t>Wilder weather</a:t>
            </a:r>
            <a:endParaRPr b="0" i="0" sz="1400" u="none" cap="none" strike="noStrike">
              <a:solidFill>
                <a:srgbClr val="000000"/>
              </a:solidFill>
              <a:latin typeface="Arial"/>
              <a:ea typeface="Arial"/>
              <a:cs typeface="Arial"/>
              <a:sym typeface="Arial"/>
            </a:endParaRPr>
          </a:p>
          <a:p>
            <a:pPr indent="-218122" lvl="0" marL="228600" marR="0" rtl="0" algn="l">
              <a:lnSpc>
                <a:spcPct val="90000"/>
              </a:lnSpc>
              <a:spcBef>
                <a:spcPts val="1000"/>
              </a:spcBef>
              <a:spcAft>
                <a:spcPts val="0"/>
              </a:spcAft>
              <a:buClr>
                <a:srgbClr val="FF0000"/>
              </a:buClr>
              <a:buSzPts val="2200"/>
              <a:buFont typeface="Arial"/>
              <a:buChar char="•"/>
            </a:pPr>
            <a:r>
              <a:rPr b="0" i="0" lang="en-US" sz="2200" u="none" cap="none" strike="noStrike">
                <a:solidFill>
                  <a:srgbClr val="FF0000"/>
                </a:solidFill>
                <a:latin typeface="Calibri"/>
                <a:ea typeface="Calibri"/>
                <a:cs typeface="Calibri"/>
                <a:sym typeface="Calibri"/>
              </a:rPr>
              <a:t>Increase </a:t>
            </a:r>
            <a:r>
              <a:rPr b="0" i="0" lang="en-US" sz="2200" u="sng" cap="none" strike="noStrike">
                <a:solidFill>
                  <a:srgbClr val="FF0000"/>
                </a:solidFill>
                <a:latin typeface="Calibri"/>
                <a:ea typeface="Calibri"/>
                <a:cs typeface="Calibri"/>
                <a:sym typeface="Calibri"/>
                <a:hlinkClick r:id="rId11">
                  <a:extLst>
                    <a:ext uri="{A12FA001-AC4F-418D-AE19-62706E023703}">
                      <ahyp:hlinkClr val="tx"/>
                    </a:ext>
                  </a:extLst>
                </a:hlinkClick>
              </a:rPr>
              <a:t>ocean acidity</a:t>
            </a:r>
            <a:endParaRPr b="0" i="0" sz="2200" u="none" cap="none" strike="noStrike">
              <a:solidFill>
                <a:srgbClr val="FF0000"/>
              </a:solidFill>
              <a:latin typeface="Calibri"/>
              <a:ea typeface="Calibri"/>
              <a:cs typeface="Calibri"/>
              <a:sym typeface="Calibri"/>
            </a:endParaRPr>
          </a:p>
          <a:p>
            <a:pPr indent="-50800" lvl="0" marL="228600" marR="0" rtl="0" algn="l">
              <a:lnSpc>
                <a:spcPct val="90000"/>
              </a:lnSpc>
              <a:spcBef>
                <a:spcPts val="1000"/>
              </a:spcBef>
              <a:spcAft>
                <a:spcPts val="0"/>
              </a:spcAft>
              <a:buClr>
                <a:schemeClr val="dk1"/>
              </a:buClr>
              <a:buSzPts val="2800"/>
              <a:buFont typeface="Arial"/>
              <a:buNone/>
            </a:pPr>
            <a:r>
              <a:t/>
            </a:r>
            <a:endParaRPr b="0" i="0" sz="2800" u="none" cap="none" strike="noStrike">
              <a:solidFill>
                <a:srgbClr val="FF0000"/>
              </a:solidFill>
              <a:latin typeface="Calibri"/>
              <a:ea typeface="Calibri"/>
              <a:cs typeface="Calibri"/>
              <a:sym typeface="Calibri"/>
            </a:endParaRPr>
          </a:p>
          <a:p>
            <a:pPr indent="-50800" lvl="0" marL="228600" marR="0" rtl="0" algn="l">
              <a:lnSpc>
                <a:spcPct val="90000"/>
              </a:lnSpc>
              <a:spcBef>
                <a:spcPts val="1000"/>
              </a:spcBef>
              <a:spcAft>
                <a:spcPts val="0"/>
              </a:spcAft>
              <a:buClr>
                <a:schemeClr val="dk1"/>
              </a:buClr>
              <a:buSzPts val="2800"/>
              <a:buFont typeface="Arial"/>
              <a:buNone/>
            </a:pPr>
            <a:r>
              <a:t/>
            </a:r>
            <a:endParaRPr b="0" i="0" sz="2800" u="none" cap="none" strike="noStrike">
              <a:solidFill>
                <a:srgbClr val="FF0000"/>
              </a:solidFill>
              <a:latin typeface="Calibri"/>
              <a:ea typeface="Calibri"/>
              <a:cs typeface="Calibri"/>
              <a:sym typeface="Calibri"/>
            </a:endParaRPr>
          </a:p>
          <a:p>
            <a:pPr indent="-50800" lvl="0" marL="228600" marR="0" rtl="0" algn="l">
              <a:lnSpc>
                <a:spcPct val="90000"/>
              </a:lnSpc>
              <a:spcBef>
                <a:spcPts val="1000"/>
              </a:spcBef>
              <a:spcAft>
                <a:spcPts val="0"/>
              </a:spcAft>
              <a:buClr>
                <a:schemeClr val="dk1"/>
              </a:buClr>
              <a:buSzPts val="2800"/>
              <a:buFont typeface="Arial"/>
              <a:buNone/>
            </a:pPr>
            <a:r>
              <a:t/>
            </a:r>
            <a:endParaRPr b="0" i="0" sz="2800" u="none" cap="none" strike="noStrike">
              <a:solidFill>
                <a:schemeClr val="dk1"/>
              </a:solidFill>
              <a:latin typeface="Calibri"/>
              <a:ea typeface="Calibri"/>
              <a:cs typeface="Calibri"/>
              <a:sym typeface="Calibri"/>
            </a:endParaRPr>
          </a:p>
          <a:p>
            <a:pPr indent="-76200" lvl="1" marL="685800" marR="0" rtl="0" algn="l">
              <a:lnSpc>
                <a:spcPct val="90000"/>
              </a:lnSpc>
              <a:spcBef>
                <a:spcPts val="500"/>
              </a:spcBef>
              <a:spcAft>
                <a:spcPts val="0"/>
              </a:spcAft>
              <a:buClr>
                <a:schemeClr val="dk1"/>
              </a:buClr>
              <a:buSzPts val="2400"/>
              <a:buFont typeface="Arial"/>
              <a:buNone/>
            </a:pPr>
            <a:r>
              <a:t/>
            </a:r>
            <a:endParaRPr b="0" i="0" sz="2400" u="none" cap="none" strike="noStrike">
              <a:solidFill>
                <a:schemeClr val="dk1"/>
              </a:solidFill>
              <a:latin typeface="Calibri"/>
              <a:ea typeface="Calibri"/>
              <a:cs typeface="Calibri"/>
              <a:sym typeface="Calibri"/>
            </a:endParaRPr>
          </a:p>
          <a:p>
            <a:pPr indent="-50800" lvl="0" marL="228600" marR="0" rtl="0" algn="l">
              <a:lnSpc>
                <a:spcPct val="90000"/>
              </a:lnSpc>
              <a:spcBef>
                <a:spcPts val="1000"/>
              </a:spcBef>
              <a:spcAft>
                <a:spcPts val="0"/>
              </a:spcAft>
              <a:buClr>
                <a:schemeClr val="dk1"/>
              </a:buClr>
              <a:buSzPts val="2800"/>
              <a:buFont typeface="Arial"/>
              <a:buNone/>
            </a:pPr>
            <a:r>
              <a:t/>
            </a:r>
            <a:endParaRPr b="0" i="0" sz="2800" u="none" cap="none" strike="noStrike">
              <a:solidFill>
                <a:schemeClr val="dk1"/>
              </a:solidFill>
              <a:latin typeface="Calibri"/>
              <a:ea typeface="Calibri"/>
              <a:cs typeface="Calibri"/>
              <a:sym typeface="Calibri"/>
            </a:endParaRPr>
          </a:p>
          <a:p>
            <a:pPr indent="-50800" lvl="0" marL="228600" marR="0" rtl="0" algn="l">
              <a:lnSpc>
                <a:spcPct val="90000"/>
              </a:lnSpc>
              <a:spcBef>
                <a:spcPts val="1000"/>
              </a:spcBef>
              <a:spcAft>
                <a:spcPts val="0"/>
              </a:spcAft>
              <a:buClr>
                <a:schemeClr val="dk1"/>
              </a:buClr>
              <a:buSzPts val="2800"/>
              <a:buFont typeface="Arial"/>
              <a:buNone/>
            </a:pPr>
            <a:r>
              <a:t/>
            </a:r>
            <a:endParaRPr b="0" i="0" sz="2800" u="none" cap="none" strike="noStrike">
              <a:solidFill>
                <a:schemeClr val="dk1"/>
              </a:solidFill>
              <a:latin typeface="Calibri"/>
              <a:ea typeface="Calibri"/>
              <a:cs typeface="Calibri"/>
              <a:sym typeface="Calibri"/>
            </a:endParaRPr>
          </a:p>
        </p:txBody>
      </p:sp>
      <p:sp>
        <p:nvSpPr>
          <p:cNvPr id="159" name="Google Shape;159;p11"/>
          <p:cNvSpPr txBox="1"/>
          <p:nvPr/>
        </p:nvSpPr>
        <p:spPr>
          <a:xfrm>
            <a:off x="8562644" y="1367932"/>
            <a:ext cx="4253134" cy="3684588"/>
          </a:xfrm>
          <a:prstGeom prst="rect">
            <a:avLst/>
          </a:prstGeom>
          <a:noFill/>
          <a:ln>
            <a:noFill/>
          </a:ln>
        </p:spPr>
        <p:txBody>
          <a:bodyPr anchorCtr="0" anchor="t" bIns="45700" lIns="91425" spcFirstLastPara="1" rIns="91425" wrap="square" tIns="45700">
            <a:normAutofit/>
          </a:bodyPr>
          <a:lstStyle/>
          <a:p>
            <a:pPr indent="-207645" lvl="0" marL="228600" marR="0" rtl="0" algn="l">
              <a:lnSpc>
                <a:spcPct val="90000"/>
              </a:lnSpc>
              <a:spcBef>
                <a:spcPts val="0"/>
              </a:spcBef>
              <a:spcAft>
                <a:spcPts val="0"/>
              </a:spcAft>
              <a:buClr>
                <a:srgbClr val="FF0000"/>
              </a:buClr>
              <a:buSzPts val="2200"/>
              <a:buFont typeface="Arial"/>
              <a:buChar char="•"/>
            </a:pPr>
            <a:r>
              <a:rPr b="0" i="0" lang="en-US" sz="2200" u="sng" cap="none" strike="noStrike">
                <a:solidFill>
                  <a:schemeClr val="hlink"/>
                </a:solidFill>
                <a:latin typeface="Calibri"/>
                <a:ea typeface="Calibri"/>
                <a:cs typeface="Calibri"/>
                <a:sym typeface="Calibri"/>
                <a:hlinkClick r:id="rId12"/>
              </a:rPr>
              <a:t>Melting glaciers</a:t>
            </a:r>
            <a:endParaRPr b="0" i="0" sz="1400" u="none" cap="none" strike="noStrike">
              <a:solidFill>
                <a:srgbClr val="000000"/>
              </a:solidFill>
              <a:latin typeface="Arial"/>
              <a:ea typeface="Arial"/>
              <a:cs typeface="Arial"/>
              <a:sym typeface="Arial"/>
            </a:endParaRPr>
          </a:p>
          <a:p>
            <a:pPr indent="-207645" lvl="0" marL="228600" marR="0" rtl="0" algn="l">
              <a:lnSpc>
                <a:spcPct val="90000"/>
              </a:lnSpc>
              <a:spcBef>
                <a:spcPts val="1000"/>
              </a:spcBef>
              <a:spcAft>
                <a:spcPts val="0"/>
              </a:spcAft>
              <a:buClr>
                <a:srgbClr val="FF0000"/>
              </a:buClr>
              <a:buSzPts val="2200"/>
              <a:buFont typeface="Arial"/>
              <a:buChar char="•"/>
            </a:pPr>
            <a:r>
              <a:rPr b="0" i="0" lang="en-US" sz="2200" u="sng" cap="none" strike="noStrike">
                <a:solidFill>
                  <a:schemeClr val="hlink"/>
                </a:solidFill>
                <a:latin typeface="Calibri"/>
                <a:ea typeface="Calibri"/>
                <a:cs typeface="Calibri"/>
                <a:sym typeface="Calibri"/>
                <a:hlinkClick r:id="rId13"/>
              </a:rPr>
              <a:t>Less snowpack</a:t>
            </a:r>
            <a:endParaRPr b="0" i="0" sz="1400" u="none" cap="none" strike="noStrike">
              <a:solidFill>
                <a:srgbClr val="000000"/>
              </a:solidFill>
              <a:latin typeface="Arial"/>
              <a:ea typeface="Arial"/>
              <a:cs typeface="Arial"/>
              <a:sym typeface="Arial"/>
            </a:endParaRPr>
          </a:p>
          <a:p>
            <a:pPr indent="-207645" lvl="0" marL="228600" marR="0" rtl="0" algn="l">
              <a:lnSpc>
                <a:spcPct val="90000"/>
              </a:lnSpc>
              <a:spcBef>
                <a:spcPts val="1000"/>
              </a:spcBef>
              <a:spcAft>
                <a:spcPts val="0"/>
              </a:spcAft>
              <a:buClr>
                <a:srgbClr val="FF0000"/>
              </a:buClr>
              <a:buSzPts val="2200"/>
              <a:buFont typeface="Arial"/>
              <a:buChar char="•"/>
            </a:pPr>
            <a:r>
              <a:rPr b="0" i="0" lang="en-US" sz="2200" u="sng" cap="none" strike="noStrike">
                <a:solidFill>
                  <a:schemeClr val="hlink"/>
                </a:solidFill>
                <a:latin typeface="Calibri"/>
                <a:ea typeface="Calibri"/>
                <a:cs typeface="Calibri"/>
                <a:sym typeface="Calibri"/>
                <a:hlinkClick r:id="rId14"/>
              </a:rPr>
              <a:t>Thawing permafrost</a:t>
            </a:r>
            <a:endParaRPr b="0" i="0" sz="1400" u="none" cap="none" strike="noStrike">
              <a:solidFill>
                <a:srgbClr val="000000"/>
              </a:solidFill>
              <a:latin typeface="Arial"/>
              <a:ea typeface="Arial"/>
              <a:cs typeface="Arial"/>
              <a:sym typeface="Arial"/>
            </a:endParaRPr>
          </a:p>
          <a:p>
            <a:pPr indent="-207645" lvl="0" marL="228600" marR="0" rtl="0" algn="l">
              <a:lnSpc>
                <a:spcPct val="90000"/>
              </a:lnSpc>
              <a:spcBef>
                <a:spcPts val="1000"/>
              </a:spcBef>
              <a:spcAft>
                <a:spcPts val="0"/>
              </a:spcAft>
              <a:buClr>
                <a:srgbClr val="FF0000"/>
              </a:buClr>
              <a:buSzPts val="2200"/>
              <a:buFont typeface="Arial"/>
              <a:buChar char="•"/>
            </a:pPr>
            <a:r>
              <a:rPr b="0" i="0" lang="en-US" sz="2200" u="none" cap="none" strike="noStrike">
                <a:solidFill>
                  <a:srgbClr val="FF0000"/>
                </a:solidFill>
                <a:latin typeface="Calibri"/>
                <a:ea typeface="Calibri"/>
                <a:cs typeface="Calibri"/>
                <a:sym typeface="Calibri"/>
              </a:rPr>
              <a:t>Ocean </a:t>
            </a:r>
            <a:r>
              <a:rPr b="0" i="0" lang="en-US" sz="2200" u="sng" cap="none" strike="noStrike">
                <a:solidFill>
                  <a:srgbClr val="FF0000"/>
                </a:solidFill>
                <a:latin typeface="Calibri"/>
                <a:ea typeface="Calibri"/>
                <a:cs typeface="Calibri"/>
                <a:sym typeface="Calibri"/>
                <a:hlinkClick r:id="rId15">
                  <a:extLst>
                    <a:ext uri="{A12FA001-AC4F-418D-AE19-62706E023703}">
                      <ahyp:hlinkClr val="tx"/>
                    </a:ext>
                  </a:extLst>
                </a:hlinkClick>
              </a:rPr>
              <a:t>deoxygenation</a:t>
            </a:r>
            <a:endParaRPr b="0" i="0" sz="2200" u="none" cap="none" strike="noStrike">
              <a:solidFill>
                <a:srgbClr val="FF0000"/>
              </a:solidFill>
              <a:latin typeface="Calibri"/>
              <a:ea typeface="Calibri"/>
              <a:cs typeface="Calibri"/>
              <a:sym typeface="Calibri"/>
            </a:endParaRPr>
          </a:p>
          <a:p>
            <a:pPr indent="-50800" lvl="0" marL="228600" marR="0" rtl="0" algn="l">
              <a:lnSpc>
                <a:spcPct val="90000"/>
              </a:lnSpc>
              <a:spcBef>
                <a:spcPts val="1000"/>
              </a:spcBef>
              <a:spcAft>
                <a:spcPts val="0"/>
              </a:spcAft>
              <a:buClr>
                <a:schemeClr val="dk1"/>
              </a:buClr>
              <a:buSzPts val="2800"/>
              <a:buFont typeface="Arial"/>
              <a:buNone/>
            </a:pPr>
            <a:r>
              <a:t/>
            </a:r>
            <a:endParaRPr b="0" i="0" sz="2800" u="none" cap="none" strike="noStrike">
              <a:solidFill>
                <a:srgbClr val="FF0000"/>
              </a:solidFill>
              <a:latin typeface="Calibri"/>
              <a:ea typeface="Calibri"/>
              <a:cs typeface="Calibri"/>
              <a:sym typeface="Calibri"/>
            </a:endParaRPr>
          </a:p>
          <a:p>
            <a:pPr indent="-50800" lvl="0" marL="228600" marR="0" rtl="0" algn="l">
              <a:lnSpc>
                <a:spcPct val="90000"/>
              </a:lnSpc>
              <a:spcBef>
                <a:spcPts val="1000"/>
              </a:spcBef>
              <a:spcAft>
                <a:spcPts val="0"/>
              </a:spcAft>
              <a:buClr>
                <a:schemeClr val="dk1"/>
              </a:buClr>
              <a:buSzPts val="2800"/>
              <a:buFont typeface="Arial"/>
              <a:buNone/>
            </a:pPr>
            <a:r>
              <a:t/>
            </a:r>
            <a:endParaRPr b="0" i="0" sz="2800" u="none" cap="none" strike="noStrike">
              <a:solidFill>
                <a:srgbClr val="FF0000"/>
              </a:solidFill>
              <a:latin typeface="Calibri"/>
              <a:ea typeface="Calibri"/>
              <a:cs typeface="Calibri"/>
              <a:sym typeface="Calibri"/>
            </a:endParaRPr>
          </a:p>
          <a:p>
            <a:pPr indent="-50800" lvl="0" marL="228600" marR="0" rtl="0" algn="l">
              <a:lnSpc>
                <a:spcPct val="90000"/>
              </a:lnSpc>
              <a:spcBef>
                <a:spcPts val="1000"/>
              </a:spcBef>
              <a:spcAft>
                <a:spcPts val="0"/>
              </a:spcAft>
              <a:buClr>
                <a:schemeClr val="dk1"/>
              </a:buClr>
              <a:buSzPts val="2800"/>
              <a:buFont typeface="Arial"/>
              <a:buNone/>
            </a:pPr>
            <a:r>
              <a:t/>
            </a:r>
            <a:endParaRPr b="0" i="0" sz="2800" u="none" cap="none" strike="noStrike">
              <a:solidFill>
                <a:schemeClr val="dk1"/>
              </a:solidFill>
              <a:latin typeface="Calibri"/>
              <a:ea typeface="Calibri"/>
              <a:cs typeface="Calibri"/>
              <a:sym typeface="Calibri"/>
            </a:endParaRPr>
          </a:p>
          <a:p>
            <a:pPr indent="-50800" lvl="0" marL="228600" marR="0" rtl="0" algn="l">
              <a:lnSpc>
                <a:spcPct val="90000"/>
              </a:lnSpc>
              <a:spcBef>
                <a:spcPts val="1000"/>
              </a:spcBef>
              <a:spcAft>
                <a:spcPts val="0"/>
              </a:spcAft>
              <a:buClr>
                <a:schemeClr val="dk1"/>
              </a:buClr>
              <a:buSzPts val="2800"/>
              <a:buFont typeface="Arial"/>
              <a:buNone/>
            </a:pPr>
            <a:r>
              <a:t/>
            </a:r>
            <a:endParaRPr b="0" i="0" sz="2800" u="none" cap="none" strike="noStrike">
              <a:solidFill>
                <a:schemeClr val="dk1"/>
              </a:solidFill>
              <a:latin typeface="Calibri"/>
              <a:ea typeface="Calibri"/>
              <a:cs typeface="Calibri"/>
              <a:sym typeface="Calibri"/>
            </a:endParaRPr>
          </a:p>
          <a:p>
            <a:pPr indent="-50800" lvl="0" marL="228600" marR="0" rtl="0" algn="l">
              <a:lnSpc>
                <a:spcPct val="90000"/>
              </a:lnSpc>
              <a:spcBef>
                <a:spcPts val="1000"/>
              </a:spcBef>
              <a:spcAft>
                <a:spcPts val="0"/>
              </a:spcAft>
              <a:buClr>
                <a:schemeClr val="dk1"/>
              </a:buClr>
              <a:buSzPts val="2800"/>
              <a:buFont typeface="Arial"/>
              <a:buNone/>
            </a:pPr>
            <a:r>
              <a:t/>
            </a:r>
            <a:endParaRPr b="0" i="0" sz="2800" u="none" cap="none" strike="noStrike">
              <a:solidFill>
                <a:schemeClr val="dk1"/>
              </a:solidFill>
              <a:latin typeface="Calibri"/>
              <a:ea typeface="Calibri"/>
              <a:cs typeface="Calibri"/>
              <a:sym typeface="Calibri"/>
            </a:endParaRPr>
          </a:p>
          <a:p>
            <a:pPr indent="-50800" lvl="0" marL="228600" marR="0" rtl="0" algn="l">
              <a:lnSpc>
                <a:spcPct val="90000"/>
              </a:lnSpc>
              <a:spcBef>
                <a:spcPts val="1000"/>
              </a:spcBef>
              <a:spcAft>
                <a:spcPts val="0"/>
              </a:spcAft>
              <a:buClr>
                <a:schemeClr val="dk1"/>
              </a:buClr>
              <a:buSzPts val="2800"/>
              <a:buFont typeface="Arial"/>
              <a:buNone/>
            </a:pPr>
            <a:r>
              <a:t/>
            </a:r>
            <a:endParaRPr b="0" i="0" sz="2800" u="none" cap="none" strike="noStrike">
              <a:solidFill>
                <a:schemeClr val="dk1"/>
              </a:solidFill>
              <a:latin typeface="Calibri"/>
              <a:ea typeface="Calibri"/>
              <a:cs typeface="Calibri"/>
              <a:sym typeface="Calibri"/>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3" name="Shape 163"/>
        <p:cNvGrpSpPr/>
        <p:nvPr/>
      </p:nvGrpSpPr>
      <p:grpSpPr>
        <a:xfrm>
          <a:off x="0" y="0"/>
          <a:ext cx="0" cy="0"/>
          <a:chOff x="0" y="0"/>
          <a:chExt cx="0" cy="0"/>
        </a:xfrm>
      </p:grpSpPr>
      <p:sp>
        <p:nvSpPr>
          <p:cNvPr id="164" name="Google Shape;164;p12"/>
          <p:cNvSpPr txBox="1"/>
          <p:nvPr>
            <p:ph type="title"/>
          </p:nvPr>
        </p:nvSpPr>
        <p:spPr>
          <a:xfrm>
            <a:off x="123825" y="223868"/>
            <a:ext cx="10515600" cy="1176308"/>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2800"/>
              <a:buFont typeface="Calibri"/>
              <a:buNone/>
            </a:pPr>
            <a:r>
              <a:rPr b="1" lang="en-US" sz="2800" u="sng"/>
              <a:t>Effects of climate change</a:t>
            </a:r>
            <a:endParaRPr/>
          </a:p>
        </p:txBody>
      </p:sp>
      <p:sp>
        <p:nvSpPr>
          <p:cNvPr id="165" name="Google Shape;165;p12"/>
          <p:cNvSpPr txBox="1"/>
          <p:nvPr>
            <p:ph idx="1" type="body"/>
          </p:nvPr>
        </p:nvSpPr>
        <p:spPr>
          <a:xfrm>
            <a:off x="172707" y="1400176"/>
            <a:ext cx="5208918" cy="4791074"/>
          </a:xfrm>
          <a:prstGeom prst="rect">
            <a:avLst/>
          </a:prstGeom>
          <a:noFill/>
          <a:ln>
            <a:noFill/>
          </a:ln>
        </p:spPr>
        <p:txBody>
          <a:bodyPr anchorCtr="0" anchor="t" bIns="45700" lIns="91425" spcFirstLastPara="1" rIns="91425" wrap="square" tIns="45700">
            <a:normAutofit fontScale="92500" lnSpcReduction="20000"/>
          </a:bodyPr>
          <a:lstStyle/>
          <a:p>
            <a:pPr indent="-228600" lvl="0" marL="228600" rtl="0" algn="l">
              <a:lnSpc>
                <a:spcPct val="90000"/>
              </a:lnSpc>
              <a:spcBef>
                <a:spcPts val="0"/>
              </a:spcBef>
              <a:spcAft>
                <a:spcPts val="0"/>
              </a:spcAft>
              <a:buClr>
                <a:schemeClr val="dk1"/>
              </a:buClr>
              <a:buSzPct val="100000"/>
              <a:buChar char="•"/>
            </a:pPr>
            <a:r>
              <a:rPr lang="en-US" sz="2400" u="sng">
                <a:solidFill>
                  <a:schemeClr val="hlink"/>
                </a:solidFill>
                <a:hlinkClick r:id="rId3"/>
              </a:rPr>
              <a:t>The Intergovernmental Panel on Climate Change </a:t>
            </a:r>
            <a:r>
              <a:rPr lang="en-US" sz="2400"/>
              <a:t>(IPCC) estimates a temperature rise of 2.5 to 10 degrees Fahrenheit over the next century (1 Celsius = 32 Fahrenheit).</a:t>
            </a:r>
            <a:endParaRPr/>
          </a:p>
          <a:p>
            <a:pPr indent="0" lvl="0" marL="0" rtl="0" algn="l">
              <a:lnSpc>
                <a:spcPct val="90000"/>
              </a:lnSpc>
              <a:spcBef>
                <a:spcPts val="1000"/>
              </a:spcBef>
              <a:spcAft>
                <a:spcPts val="0"/>
              </a:spcAft>
              <a:buClr>
                <a:schemeClr val="dk1"/>
              </a:buClr>
              <a:buSzPct val="100000"/>
              <a:buNone/>
            </a:pPr>
            <a:r>
              <a:t/>
            </a:r>
            <a:endParaRPr sz="2400"/>
          </a:p>
          <a:p>
            <a:pPr indent="-228600" lvl="0" marL="228600" rtl="0" algn="l">
              <a:lnSpc>
                <a:spcPct val="90000"/>
              </a:lnSpc>
              <a:spcBef>
                <a:spcPts val="1000"/>
              </a:spcBef>
              <a:spcAft>
                <a:spcPts val="0"/>
              </a:spcAft>
              <a:buClr>
                <a:schemeClr val="dk1"/>
              </a:buClr>
              <a:buSzPct val="100000"/>
              <a:buChar char="•"/>
            </a:pPr>
            <a:r>
              <a:rPr lang="en-US" sz="2400"/>
              <a:t>According to IPCC, the extent of climate change effects on individual regions will vary over time and with the ability of different societal and environmental systems to mitigate or adapt to change.</a:t>
            </a:r>
            <a:endParaRPr/>
          </a:p>
          <a:p>
            <a:pPr indent="0" lvl="0" marL="0" rtl="0" algn="l">
              <a:lnSpc>
                <a:spcPct val="90000"/>
              </a:lnSpc>
              <a:spcBef>
                <a:spcPts val="1000"/>
              </a:spcBef>
              <a:spcAft>
                <a:spcPts val="0"/>
              </a:spcAft>
              <a:buClr>
                <a:schemeClr val="dk1"/>
              </a:buClr>
              <a:buSzPct val="100000"/>
              <a:buNone/>
            </a:pPr>
            <a:r>
              <a:t/>
            </a:r>
            <a:endParaRPr sz="2400"/>
          </a:p>
          <a:p>
            <a:pPr indent="-228600" lvl="0" marL="228600" rtl="0" algn="l">
              <a:lnSpc>
                <a:spcPct val="90000"/>
              </a:lnSpc>
              <a:spcBef>
                <a:spcPts val="1000"/>
              </a:spcBef>
              <a:spcAft>
                <a:spcPts val="0"/>
              </a:spcAft>
              <a:buClr>
                <a:schemeClr val="dk1"/>
              </a:buClr>
              <a:buSzPct val="100000"/>
              <a:buChar char="•"/>
            </a:pPr>
            <a:r>
              <a:rPr lang="en-US" sz="2400"/>
              <a:t>The IPCC predicts that increases in global mean temperature of less than 1 to 3 degrees Celsius above 1990 levels will produce beneficial impacts in some regions and harmful ones in others. </a:t>
            </a:r>
            <a:endParaRPr/>
          </a:p>
          <a:p>
            <a:pPr indent="0" lvl="0" marL="0" rtl="0" algn="l">
              <a:lnSpc>
                <a:spcPct val="90000"/>
              </a:lnSpc>
              <a:spcBef>
                <a:spcPts val="1000"/>
              </a:spcBef>
              <a:spcAft>
                <a:spcPts val="0"/>
              </a:spcAft>
              <a:buClr>
                <a:schemeClr val="dk1"/>
              </a:buClr>
              <a:buSzPct val="100000"/>
              <a:buNone/>
            </a:pPr>
            <a:r>
              <a:t/>
            </a:r>
            <a:endParaRPr/>
          </a:p>
        </p:txBody>
      </p:sp>
      <p:pic>
        <p:nvPicPr>
          <p:cNvPr id="166" name="Google Shape;166;p12"/>
          <p:cNvPicPr preferRelativeResize="0"/>
          <p:nvPr/>
        </p:nvPicPr>
        <p:blipFill rotWithShape="1">
          <a:blip r:embed="rId4">
            <a:alphaModFix/>
          </a:blip>
          <a:srcRect b="0" l="0" r="0" t="0"/>
          <a:stretch/>
        </p:blipFill>
        <p:spPr>
          <a:xfrm>
            <a:off x="5826855" y="972197"/>
            <a:ext cx="5852160" cy="3291840"/>
          </a:xfrm>
          <a:prstGeom prst="rect">
            <a:avLst/>
          </a:prstGeom>
          <a:noFill/>
          <a:ln>
            <a:noFill/>
          </a:ln>
        </p:spPr>
      </p:pic>
      <p:sp>
        <p:nvSpPr>
          <p:cNvPr id="167" name="Google Shape;167;p12"/>
          <p:cNvSpPr txBox="1"/>
          <p:nvPr/>
        </p:nvSpPr>
        <p:spPr>
          <a:xfrm>
            <a:off x="5831347" y="4455737"/>
            <a:ext cx="5852161" cy="2178395"/>
          </a:xfrm>
          <a:prstGeom prst="rect">
            <a:avLst/>
          </a:prstGeom>
          <a:noFill/>
          <a:ln>
            <a:noFill/>
          </a:ln>
        </p:spPr>
        <p:txBody>
          <a:bodyPr anchorCtr="0" anchor="t" bIns="45700" lIns="91425" spcFirstLastPara="1" rIns="91425" wrap="square" tIns="45700">
            <a:normAutofit/>
          </a:bodyPr>
          <a:lstStyle/>
          <a:p>
            <a:pPr indent="0" lvl="0" marL="0" marR="0" rtl="0" algn="just">
              <a:lnSpc>
                <a:spcPct val="90000"/>
              </a:lnSpc>
              <a:spcBef>
                <a:spcPts val="0"/>
              </a:spcBef>
              <a:spcAft>
                <a:spcPts val="0"/>
              </a:spcAft>
              <a:buClr>
                <a:schemeClr val="dk1"/>
              </a:buClr>
              <a:buSzPts val="2200"/>
              <a:buFont typeface="Arial"/>
              <a:buNone/>
            </a:pPr>
            <a:r>
              <a:rPr b="0" i="0" lang="en-US" sz="2200" u="sng" cap="none" strike="noStrike">
                <a:solidFill>
                  <a:schemeClr val="dk1"/>
                </a:solidFill>
                <a:latin typeface="Calibri"/>
                <a:ea typeface="Calibri"/>
                <a:cs typeface="Calibri"/>
                <a:sym typeface="Calibri"/>
              </a:rPr>
              <a:t>Figure 4: </a:t>
            </a:r>
            <a:r>
              <a:rPr b="0" i="0" lang="en-US" sz="2200" u="none" cap="none" strike="noStrike">
                <a:solidFill>
                  <a:schemeClr val="dk1"/>
                </a:solidFill>
                <a:latin typeface="Calibri"/>
                <a:ea typeface="Calibri"/>
                <a:cs typeface="Calibri"/>
                <a:sym typeface="Calibri"/>
              </a:rPr>
              <a:t>Future temperatures</a:t>
            </a:r>
            <a:endParaRPr b="0" i="0" sz="1400" u="none" cap="none" strike="noStrike">
              <a:solidFill>
                <a:srgbClr val="000000"/>
              </a:solidFill>
              <a:latin typeface="Arial"/>
              <a:ea typeface="Arial"/>
              <a:cs typeface="Arial"/>
              <a:sym typeface="Arial"/>
            </a:endParaRPr>
          </a:p>
          <a:p>
            <a:pPr indent="0" lvl="0" marL="0" marR="0" rtl="0" algn="just">
              <a:lnSpc>
                <a:spcPct val="90000"/>
              </a:lnSpc>
              <a:spcBef>
                <a:spcPts val="1000"/>
              </a:spcBef>
              <a:spcAft>
                <a:spcPts val="0"/>
              </a:spcAft>
              <a:buClr>
                <a:srgbClr val="7F7F7F"/>
              </a:buClr>
              <a:buSzPts val="1400"/>
              <a:buFont typeface="Arial"/>
              <a:buNone/>
            </a:pPr>
            <a:r>
              <a:rPr b="0" i="0" lang="en-US" sz="1400" u="none" cap="none" strike="noStrike">
                <a:solidFill>
                  <a:srgbClr val="7F7F7F"/>
                </a:solidFill>
                <a:latin typeface="Calibri"/>
                <a:ea typeface="Calibri"/>
                <a:cs typeface="Calibri"/>
                <a:sym typeface="Calibri"/>
              </a:rPr>
              <a:t>(Source: https://pulse.ncpolicywatch.org/2021/08/09/ipcc-report-on-climate-change-a-reality-check-and-that-reality-is-grim/#sthash.JccNvc5z.dpbs)</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theme/theme1.xml><?xml version="1.0" encoding="utf-8"?>
<a:theme xmlns:a="http://schemas.openxmlformats.org/drawingml/2006/main" xmlns:r="http://schemas.openxmlformats.org/officeDocument/2006/relationships" name="Motyw pakietu Office">
  <a:themeElements>
    <a:clrScheme name="Niebieski">
      <a:dk1>
        <a:srgbClr val="000000"/>
      </a:dk1>
      <a:lt1>
        <a:srgbClr val="FFFFFF"/>
      </a:lt1>
      <a:dk2>
        <a:srgbClr val="17406D"/>
      </a:dk2>
      <a:lt2>
        <a:srgbClr val="DBEFF9"/>
      </a:lt2>
      <a:accent1>
        <a:srgbClr val="0F6FC6"/>
      </a:accent1>
      <a:accent2>
        <a:srgbClr val="009DD9"/>
      </a:accent2>
      <a:accent3>
        <a:srgbClr val="0BD0D9"/>
      </a:accent3>
      <a:accent4>
        <a:srgbClr val="10CF9B"/>
      </a:accent4>
      <a:accent5>
        <a:srgbClr val="7CCA62"/>
      </a:accent5>
      <a:accent6>
        <a:srgbClr val="A5C249"/>
      </a:accent6>
      <a:hlink>
        <a:srgbClr val="F49100"/>
      </a:hlink>
      <a:folHlink>
        <a:srgbClr val="85DFD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2021-03-17T15:35:01Z</dcterms:created>
  <dc:creator>Danuta Szpilko</dc:creator>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0x0101006BB1CE6E337D584EAB9F6A325E920394</vt:lpwstr>
  </property>
</Properties>
</file>