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37.xml"/>
  <Override ContentType="application/vnd.openxmlformats-officedocument.presentationml.notesSlide+xml" PartName="/ppt/notesSlides/notesSlide29.xml"/>
  <Override ContentType="application/vnd.openxmlformats-officedocument.presentationml.notesSlide+xml" PartName="/ppt/notesSlides/notesSlide32.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33.xml"/>
  <Override ContentType="application/vnd.openxmlformats-officedocument.presentationml.notesSlide+xml" PartName="/ppt/notesSlides/notesSlide41.xml"/>
  <Override ContentType="application/vnd.openxmlformats-officedocument.presentationml.notesSlide+xml" PartName="/ppt/notesSlides/notesSlide15.xml"/>
  <Override ContentType="application/vnd.openxmlformats-officedocument.presentationml.notesSlide+xml" PartName="/ppt/notesSlides/notesSlide11.xml"/>
  <Override ContentType="application/vnd.openxmlformats-officedocument.presentationml.notesSlide+xml" PartName="/ppt/notesSlides/notesSlide24.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42.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34.xml"/>
  <Override ContentType="application/vnd.openxmlformats-officedocument.presentationml.notesSlide+xml" PartName="/ppt/notesSlides/notesSlide38.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18.xml"/>
  <Override ContentType="application/vnd.openxmlformats-officedocument.presentationml.notesSlide+xml" PartName="/ppt/notesSlides/notesSlide43.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0.xml"/>
  <Override ContentType="application/vnd.openxmlformats-officedocument.presentationml.notesSlide+xml" PartName="/ppt/notesSlides/notesSlide22.xml"/>
  <Override ContentType="application/vnd.openxmlformats-officedocument.presentationml.notesSlide+xml" PartName="/ppt/notesSlides/notesSlide7.xml"/>
  <Override ContentType="application/vnd.openxmlformats-officedocument.presentationml.notesSlide+xml" PartName="/ppt/notesSlides/notesSlide26.xml"/>
  <Override ContentType="application/vnd.openxmlformats-officedocument.presentationml.notesSlide+xml" PartName="/ppt/notesSlides/notesSlide35.xml"/>
  <Override ContentType="application/vnd.openxmlformats-officedocument.presentationml.notesSlide+xml" PartName="/ppt/notesSlides/notesSlide5.xml"/>
  <Override ContentType="application/vnd.openxmlformats-officedocument.presentationml.notesSlide+xml" PartName="/ppt/notesSlides/notesSlide39.xml"/>
  <Override ContentType="application/vnd.openxmlformats-officedocument.presentationml.notesSlide+xml" PartName="/ppt/notesSlides/notesSlide31.xml"/>
  <Override ContentType="application/vnd.openxmlformats-officedocument.presentationml.notesSlide+xml" PartName="/ppt/notesSlides/notesSlide36.xml"/>
  <Override ContentType="application/vnd.openxmlformats-officedocument.presentationml.notesSlide+xml" PartName="/ppt/notesSlides/notesSlide19.xml"/>
  <Override ContentType="application/vnd.openxmlformats-officedocument.presentationml.notesSlide+xml" PartName="/ppt/notesSlides/notesSlide44.xml"/>
  <Override ContentType="application/vnd.openxmlformats-officedocument.presentationml.notesSlide+xml" PartName="/ppt/notesSlides/notesSlide27.xml"/>
  <Override ContentType="application/vnd.openxmlformats-officedocument.presentationml.notesSlide+xml" PartName="/ppt/notesSlides/notesSlide40.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10.xml"/>
  <Override ContentType="application/vnd.openxmlformats-officedocument.custom-properties+xml" PartName="/docProps/custom.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43.xml"/>
  <Override ContentType="application/vnd.openxmlformats-officedocument.presentationml.slide+xml" PartName="/ppt/slides/slide30.xml"/>
  <Override ContentType="application/vnd.openxmlformats-officedocument.presentationml.slide+xml" PartName="/ppt/slides/slide22.xml"/>
  <Override ContentType="application/vnd.openxmlformats-officedocument.presentationml.slide+xml" PartName="/ppt/slides/slide35.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42.xml"/>
  <Override ContentType="application/vnd.openxmlformats-officedocument.presentationml.slide+xml" PartName="/ppt/slides/slide25.xml"/>
  <Override ContentType="application/vnd.openxmlformats-officedocument.presentationml.slide+xml" PartName="/ppt/slides/slide34.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33.xml"/>
  <Override ContentType="application/vnd.openxmlformats-officedocument.presentationml.slide+xml" PartName="/ppt/slides/slide38.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29.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32.xml"/>
  <Override ContentType="application/vnd.openxmlformats-officedocument.presentationml.slide+xml" PartName="/ppt/slides/slide37.xml"/>
  <Override ContentType="application/vnd.openxmlformats-officedocument.presentationml.slide+xml" PartName="/ppt/slides/slide1.xml"/>
  <Override ContentType="application/vnd.openxmlformats-officedocument.presentationml.slide+xml" PartName="/ppt/slides/slide28.xml"/>
  <Override ContentType="application/vnd.openxmlformats-officedocument.presentationml.slide+xml" PartName="/ppt/slides/slide41.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36.xml"/>
  <Override ContentType="application/vnd.openxmlformats-officedocument.presentationml.slide+xml" PartName="/ppt/slides/slide31.xml"/>
  <Override ContentType="application/vnd.openxmlformats-officedocument.presentationml.slide+xml" PartName="/ppt/slides/slide23.xml"/>
  <Override ContentType="application/vnd.openxmlformats-officedocument.presentationml.slide+xml" PartName="/ppt/slides/slide2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44.xml"/>
  <Override ContentType="application/vnd.openxmlformats-officedocument.presentationml.slide+xml" PartName="/ppt/slides/slide6.xml"/>
  <Override ContentType="application/vnd.openxmlformats-officedocument.presentationml.slide+xml" PartName="/ppt/slides/slide14.xml"/>
  <Override ContentType="application/vnd.openxmlformats-officedocument.presentationml.slide+xml" PartName="/ppt/slides/slide40.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officeDocument/2006/relationships/custom-properties" Target="docProps/custom.xml"/><Relationship Id="rId2" Type="http://schemas.openxmlformats.org/package/2006/relationships/metadata/core-properties" Target="docProps/core.xml"/><Relationship Id="rId3"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48" r:id="rId3"/>
  </p:sldMasterIdLst>
  <p:notesMasterIdLst>
    <p:notesMasterId r:id="rId4"/>
  </p:notes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 id="271" r:id="rId20"/>
    <p:sldId id="272" r:id="rId21"/>
    <p:sldId id="273" r:id="rId22"/>
    <p:sldId id="274" r:id="rId23"/>
    <p:sldId id="275" r:id="rId24"/>
    <p:sldId id="276" r:id="rId25"/>
    <p:sldId id="277" r:id="rId26"/>
    <p:sldId id="278" r:id="rId27"/>
    <p:sldId id="279" r:id="rId28"/>
    <p:sldId id="280" r:id="rId29"/>
    <p:sldId id="281" r:id="rId30"/>
    <p:sldId id="282" r:id="rId31"/>
    <p:sldId id="283" r:id="rId32"/>
    <p:sldId id="284" r:id="rId33"/>
    <p:sldId id="285" r:id="rId34"/>
    <p:sldId id="286" r:id="rId35"/>
    <p:sldId id="287" r:id="rId36"/>
    <p:sldId id="288" r:id="rId37"/>
    <p:sldId id="289" r:id="rId38"/>
    <p:sldId id="290" r:id="rId39"/>
    <p:sldId id="291" r:id="rId40"/>
    <p:sldId id="292" r:id="rId41"/>
    <p:sldId id="293" r:id="rId42"/>
    <p:sldId id="294" r:id="rId43"/>
    <p:sldId id="295" r:id="rId44"/>
    <p:sldId id="296" r:id="rId45"/>
    <p:sldId id="297" r:id="rId46"/>
    <p:sldId id="298" r:id="rId47"/>
    <p:sldId id="299" r:id="rId48"/>
  </p:sldIdLst>
  <p:sldSz cy="6858000" cx="12192000"/>
  <p:notesSz cx="6858000" cy="9144000"/>
  <p:embeddedFontLst>
    <p:embeddedFont>
      <p:font typeface="Lato"/>
      <p:regular r:id="rId49"/>
      <p:bold r:id="rId50"/>
      <p:italic r:id="rId51"/>
      <p:boldItalic r:id="rId52"/>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http://customooxmlschemas.google.com/">
      <go:slidesCustomData xmlns:go="http://customooxmlschemas.google.com/" r:id="rId53" roundtripDataSignature="AMtx7mgS2+cJ84jyogjDivlxHX09tGN7Vg=="/>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_rels/presentation.xml.rels><?xml version="1.0" encoding="UTF-8" standalone="yes"?><Relationships xmlns="http://schemas.openxmlformats.org/package/2006/relationships"><Relationship Id="rId40" Type="http://schemas.openxmlformats.org/officeDocument/2006/relationships/slide" Target="slides/slide36.xml"/><Relationship Id="rId42" Type="http://schemas.openxmlformats.org/officeDocument/2006/relationships/slide" Target="slides/slide38.xml"/><Relationship Id="rId41" Type="http://schemas.openxmlformats.org/officeDocument/2006/relationships/slide" Target="slides/slide37.xml"/><Relationship Id="rId44" Type="http://schemas.openxmlformats.org/officeDocument/2006/relationships/slide" Target="slides/slide40.xml"/><Relationship Id="rId43" Type="http://schemas.openxmlformats.org/officeDocument/2006/relationships/slide" Target="slides/slide39.xml"/><Relationship Id="rId46" Type="http://schemas.openxmlformats.org/officeDocument/2006/relationships/slide" Target="slides/slide42.xml"/><Relationship Id="rId45" Type="http://schemas.openxmlformats.org/officeDocument/2006/relationships/slide" Target="slides/slide41.xml"/><Relationship Id="rId1" Type="http://schemas.openxmlformats.org/officeDocument/2006/relationships/theme" Target="theme/theme1.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notesMaster" Target="notesMasters/notesMaster1.xml"/><Relationship Id="rId9" Type="http://schemas.openxmlformats.org/officeDocument/2006/relationships/slide" Target="slides/slide5.xml"/><Relationship Id="rId48" Type="http://schemas.openxmlformats.org/officeDocument/2006/relationships/slide" Target="slides/slide44.xml"/><Relationship Id="rId47" Type="http://schemas.openxmlformats.org/officeDocument/2006/relationships/slide" Target="slides/slide43.xml"/><Relationship Id="rId49" Type="http://schemas.openxmlformats.org/officeDocument/2006/relationships/font" Target="fonts/Lato-regular.fntdata"/><Relationship Id="rId5" Type="http://schemas.openxmlformats.org/officeDocument/2006/relationships/slide" Target="slides/slide1.xml"/><Relationship Id="rId6" Type="http://schemas.openxmlformats.org/officeDocument/2006/relationships/slide" Target="slides/slide2.xml"/><Relationship Id="rId7" Type="http://schemas.openxmlformats.org/officeDocument/2006/relationships/slide" Target="slides/slide3.xml"/><Relationship Id="rId8" Type="http://schemas.openxmlformats.org/officeDocument/2006/relationships/slide" Target="slides/slide4.xml"/><Relationship Id="rId31" Type="http://schemas.openxmlformats.org/officeDocument/2006/relationships/slide" Target="slides/slide27.xml"/><Relationship Id="rId30" Type="http://schemas.openxmlformats.org/officeDocument/2006/relationships/slide" Target="slides/slide26.xml"/><Relationship Id="rId33" Type="http://schemas.openxmlformats.org/officeDocument/2006/relationships/slide" Target="slides/slide29.xml"/><Relationship Id="rId32" Type="http://schemas.openxmlformats.org/officeDocument/2006/relationships/slide" Target="slides/slide28.xml"/><Relationship Id="rId35" Type="http://schemas.openxmlformats.org/officeDocument/2006/relationships/slide" Target="slides/slide31.xml"/><Relationship Id="rId34" Type="http://schemas.openxmlformats.org/officeDocument/2006/relationships/slide" Target="slides/slide30.xml"/><Relationship Id="rId37" Type="http://schemas.openxmlformats.org/officeDocument/2006/relationships/slide" Target="slides/slide33.xml"/><Relationship Id="rId36" Type="http://schemas.openxmlformats.org/officeDocument/2006/relationships/slide" Target="slides/slide32.xml"/><Relationship Id="rId39" Type="http://schemas.openxmlformats.org/officeDocument/2006/relationships/slide" Target="slides/slide35.xml"/><Relationship Id="rId38" Type="http://schemas.openxmlformats.org/officeDocument/2006/relationships/slide" Target="slides/slide34.xml"/><Relationship Id="rId20" Type="http://schemas.openxmlformats.org/officeDocument/2006/relationships/slide" Target="slides/slide16.xml"/><Relationship Id="rId22" Type="http://schemas.openxmlformats.org/officeDocument/2006/relationships/slide" Target="slides/slide18.xml"/><Relationship Id="rId21" Type="http://schemas.openxmlformats.org/officeDocument/2006/relationships/slide" Target="slides/slide17.xml"/><Relationship Id="rId24" Type="http://schemas.openxmlformats.org/officeDocument/2006/relationships/slide" Target="slides/slide20.xml"/><Relationship Id="rId23" Type="http://schemas.openxmlformats.org/officeDocument/2006/relationships/slide" Target="slides/slide19.xml"/><Relationship Id="rId26" Type="http://schemas.openxmlformats.org/officeDocument/2006/relationships/slide" Target="slides/slide22.xml"/><Relationship Id="rId25" Type="http://schemas.openxmlformats.org/officeDocument/2006/relationships/slide" Target="slides/slide21.xml"/><Relationship Id="rId28" Type="http://schemas.openxmlformats.org/officeDocument/2006/relationships/slide" Target="slides/slide24.xml"/><Relationship Id="rId27" Type="http://schemas.openxmlformats.org/officeDocument/2006/relationships/slide" Target="slides/slide23.xml"/><Relationship Id="rId29" Type="http://schemas.openxmlformats.org/officeDocument/2006/relationships/slide" Target="slides/slide25.xml"/><Relationship Id="rId51" Type="http://schemas.openxmlformats.org/officeDocument/2006/relationships/font" Target="fonts/Lato-italic.fntdata"/><Relationship Id="rId50" Type="http://schemas.openxmlformats.org/officeDocument/2006/relationships/font" Target="fonts/Lato-bold.fntdata"/><Relationship Id="rId53" Type="http://customschemas.google.com/relationships/presentationmetadata" Target="metadata"/><Relationship Id="rId52" Type="http://schemas.openxmlformats.org/officeDocument/2006/relationships/font" Target="fonts/Lato-boldItalic.fntdata"/><Relationship Id="rId11" Type="http://schemas.openxmlformats.org/officeDocument/2006/relationships/slide" Target="slides/slide7.xml"/><Relationship Id="rId10" Type="http://schemas.openxmlformats.org/officeDocument/2006/relationships/slide" Target="slides/slide6.xml"/><Relationship Id="rId13" Type="http://schemas.openxmlformats.org/officeDocument/2006/relationships/slide" Target="slides/slide9.xml"/><Relationship Id="rId12" Type="http://schemas.openxmlformats.org/officeDocument/2006/relationships/slide" Target="slides/slide8.xml"/><Relationship Id="rId15" Type="http://schemas.openxmlformats.org/officeDocument/2006/relationships/slide" Target="slides/slide11.xml"/><Relationship Id="rId14" Type="http://schemas.openxmlformats.org/officeDocument/2006/relationships/slide" Target="slides/slide10.xml"/><Relationship Id="rId17" Type="http://schemas.openxmlformats.org/officeDocument/2006/relationships/slide" Target="slides/slide13.xml"/><Relationship Id="rId16" Type="http://schemas.openxmlformats.org/officeDocument/2006/relationships/slide" Target="slides/slide12.xml"/><Relationship Id="rId19" Type="http://schemas.openxmlformats.org/officeDocument/2006/relationships/slide" Target="slides/slide15.xml"/><Relationship Id="rId18" Type="http://schemas.openxmlformats.org/officeDocument/2006/relationships/slide" Target="slides/slide1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1pPr>
            <a:lvl2pPr indent="-298450" lvl="1" marL="914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2pPr>
            <a:lvl3pPr indent="-298450" lvl="2" marL="1371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3pPr>
            <a:lvl4pPr indent="-298450" lvl="3" marL="1828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4pPr>
            <a:lvl5pPr indent="-298450" lvl="4" marL="22860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5pPr>
            <a:lvl6pPr indent="-298450" lvl="5" marL="2743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6pPr>
            <a:lvl7pPr indent="-298450" lvl="6" marL="3200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7pPr>
            <a:lvl8pPr indent="-298450" lvl="7" marL="3657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8pPr>
            <a:lvl9pPr indent="-298450" lvl="8" marL="4114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0" name="Shape 80"/>
        <p:cNvGrpSpPr/>
        <p:nvPr/>
      </p:nvGrpSpPr>
      <p:grpSpPr>
        <a:xfrm>
          <a:off x="0" y="0"/>
          <a:ext cx="0" cy="0"/>
          <a:chOff x="0" y="0"/>
          <a:chExt cx="0" cy="0"/>
        </a:xfrm>
      </p:grpSpPr>
      <p:sp>
        <p:nvSpPr>
          <p:cNvPr id="81" name="Google Shape;81;p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82" name="Google Shape;82;p1: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1" name="Shape 131"/>
        <p:cNvGrpSpPr/>
        <p:nvPr/>
      </p:nvGrpSpPr>
      <p:grpSpPr>
        <a:xfrm>
          <a:off x="0" y="0"/>
          <a:ext cx="0" cy="0"/>
          <a:chOff x="0" y="0"/>
          <a:chExt cx="0" cy="0"/>
        </a:xfrm>
      </p:grpSpPr>
      <p:sp>
        <p:nvSpPr>
          <p:cNvPr id="132" name="Google Shape;132;p5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33" name="Google Shape;133;p5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7" name="Shape 137"/>
        <p:cNvGrpSpPr/>
        <p:nvPr/>
      </p:nvGrpSpPr>
      <p:grpSpPr>
        <a:xfrm>
          <a:off x="0" y="0"/>
          <a:ext cx="0" cy="0"/>
          <a:chOff x="0" y="0"/>
          <a:chExt cx="0" cy="0"/>
        </a:xfrm>
      </p:grpSpPr>
      <p:sp>
        <p:nvSpPr>
          <p:cNvPr id="138" name="Google Shape;138;p5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39" name="Google Shape;139;p57: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9" name="Shape 159"/>
        <p:cNvGrpSpPr/>
        <p:nvPr/>
      </p:nvGrpSpPr>
      <p:grpSpPr>
        <a:xfrm>
          <a:off x="0" y="0"/>
          <a:ext cx="0" cy="0"/>
          <a:chOff x="0" y="0"/>
          <a:chExt cx="0" cy="0"/>
        </a:xfrm>
      </p:grpSpPr>
      <p:sp>
        <p:nvSpPr>
          <p:cNvPr id="160" name="Google Shape;160;p1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61" name="Google Shape;161;p1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9" name="Shape 169"/>
        <p:cNvGrpSpPr/>
        <p:nvPr/>
      </p:nvGrpSpPr>
      <p:grpSpPr>
        <a:xfrm>
          <a:off x="0" y="0"/>
          <a:ext cx="0" cy="0"/>
          <a:chOff x="0" y="0"/>
          <a:chExt cx="0" cy="0"/>
        </a:xfrm>
      </p:grpSpPr>
      <p:sp>
        <p:nvSpPr>
          <p:cNvPr id="170" name="Google Shape;170;p1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71" name="Google Shape;171;p12: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6" name="Shape 176"/>
        <p:cNvGrpSpPr/>
        <p:nvPr/>
      </p:nvGrpSpPr>
      <p:grpSpPr>
        <a:xfrm>
          <a:off x="0" y="0"/>
          <a:ext cx="0" cy="0"/>
          <a:chOff x="0" y="0"/>
          <a:chExt cx="0" cy="0"/>
        </a:xfrm>
      </p:grpSpPr>
      <p:sp>
        <p:nvSpPr>
          <p:cNvPr id="177" name="Google Shape;177;p1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78" name="Google Shape;178;p13: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5" name="Shape 185"/>
        <p:cNvGrpSpPr/>
        <p:nvPr/>
      </p:nvGrpSpPr>
      <p:grpSpPr>
        <a:xfrm>
          <a:off x="0" y="0"/>
          <a:ext cx="0" cy="0"/>
          <a:chOff x="0" y="0"/>
          <a:chExt cx="0" cy="0"/>
        </a:xfrm>
      </p:grpSpPr>
      <p:sp>
        <p:nvSpPr>
          <p:cNvPr id="186" name="Google Shape;186;p1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87" name="Google Shape;187;p14: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2" name="Shape 202"/>
        <p:cNvGrpSpPr/>
        <p:nvPr/>
      </p:nvGrpSpPr>
      <p:grpSpPr>
        <a:xfrm>
          <a:off x="0" y="0"/>
          <a:ext cx="0" cy="0"/>
          <a:chOff x="0" y="0"/>
          <a:chExt cx="0" cy="0"/>
        </a:xfrm>
      </p:grpSpPr>
      <p:sp>
        <p:nvSpPr>
          <p:cNvPr id="203" name="Google Shape;203;p1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204" name="Google Shape;204;p15: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6" name="Shape 216"/>
        <p:cNvGrpSpPr/>
        <p:nvPr/>
      </p:nvGrpSpPr>
      <p:grpSpPr>
        <a:xfrm>
          <a:off x="0" y="0"/>
          <a:ext cx="0" cy="0"/>
          <a:chOff x="0" y="0"/>
          <a:chExt cx="0" cy="0"/>
        </a:xfrm>
      </p:grpSpPr>
      <p:sp>
        <p:nvSpPr>
          <p:cNvPr id="217" name="Google Shape;217;p1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218" name="Google Shape;218;p16: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1" name="Shape 241"/>
        <p:cNvGrpSpPr/>
        <p:nvPr/>
      </p:nvGrpSpPr>
      <p:grpSpPr>
        <a:xfrm>
          <a:off x="0" y="0"/>
          <a:ext cx="0" cy="0"/>
          <a:chOff x="0" y="0"/>
          <a:chExt cx="0" cy="0"/>
        </a:xfrm>
      </p:grpSpPr>
      <p:sp>
        <p:nvSpPr>
          <p:cNvPr id="242" name="Google Shape;242;p1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243" name="Google Shape;243;p17: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0" name="Shape 250"/>
        <p:cNvGrpSpPr/>
        <p:nvPr/>
      </p:nvGrpSpPr>
      <p:grpSpPr>
        <a:xfrm>
          <a:off x="0" y="0"/>
          <a:ext cx="0" cy="0"/>
          <a:chOff x="0" y="0"/>
          <a:chExt cx="0" cy="0"/>
        </a:xfrm>
      </p:grpSpPr>
      <p:sp>
        <p:nvSpPr>
          <p:cNvPr id="251" name="Google Shape;251;p1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252" name="Google Shape;252;p18: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8" name="Shape 88"/>
        <p:cNvGrpSpPr/>
        <p:nvPr/>
      </p:nvGrpSpPr>
      <p:grpSpPr>
        <a:xfrm>
          <a:off x="0" y="0"/>
          <a:ext cx="0" cy="0"/>
          <a:chOff x="0" y="0"/>
          <a:chExt cx="0" cy="0"/>
        </a:xfrm>
      </p:grpSpPr>
      <p:sp>
        <p:nvSpPr>
          <p:cNvPr id="89" name="Google Shape;89;p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90" name="Google Shape;90;p2: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2" name="Shape 262"/>
        <p:cNvGrpSpPr/>
        <p:nvPr/>
      </p:nvGrpSpPr>
      <p:grpSpPr>
        <a:xfrm>
          <a:off x="0" y="0"/>
          <a:ext cx="0" cy="0"/>
          <a:chOff x="0" y="0"/>
          <a:chExt cx="0" cy="0"/>
        </a:xfrm>
      </p:grpSpPr>
      <p:sp>
        <p:nvSpPr>
          <p:cNvPr id="263" name="Google Shape;263;p1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264" name="Google Shape;264;p19: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7" name="Shape 277"/>
        <p:cNvGrpSpPr/>
        <p:nvPr/>
      </p:nvGrpSpPr>
      <p:grpSpPr>
        <a:xfrm>
          <a:off x="0" y="0"/>
          <a:ext cx="0" cy="0"/>
          <a:chOff x="0" y="0"/>
          <a:chExt cx="0" cy="0"/>
        </a:xfrm>
      </p:grpSpPr>
      <p:sp>
        <p:nvSpPr>
          <p:cNvPr id="278" name="Google Shape;278;p2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279" name="Google Shape;279;p20: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8" name="Shape 298"/>
        <p:cNvGrpSpPr/>
        <p:nvPr/>
      </p:nvGrpSpPr>
      <p:grpSpPr>
        <a:xfrm>
          <a:off x="0" y="0"/>
          <a:ext cx="0" cy="0"/>
          <a:chOff x="0" y="0"/>
          <a:chExt cx="0" cy="0"/>
        </a:xfrm>
      </p:grpSpPr>
      <p:sp>
        <p:nvSpPr>
          <p:cNvPr id="299" name="Google Shape;299;p2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300" name="Google Shape;300;p2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3" name="Shape 303"/>
        <p:cNvGrpSpPr/>
        <p:nvPr/>
      </p:nvGrpSpPr>
      <p:grpSpPr>
        <a:xfrm>
          <a:off x="0" y="0"/>
          <a:ext cx="0" cy="0"/>
          <a:chOff x="0" y="0"/>
          <a:chExt cx="0" cy="0"/>
        </a:xfrm>
      </p:grpSpPr>
      <p:sp>
        <p:nvSpPr>
          <p:cNvPr id="304" name="Google Shape;304;p2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305" name="Google Shape;305;p22: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1" name="Shape 311"/>
        <p:cNvGrpSpPr/>
        <p:nvPr/>
      </p:nvGrpSpPr>
      <p:grpSpPr>
        <a:xfrm>
          <a:off x="0" y="0"/>
          <a:ext cx="0" cy="0"/>
          <a:chOff x="0" y="0"/>
          <a:chExt cx="0" cy="0"/>
        </a:xfrm>
      </p:grpSpPr>
      <p:sp>
        <p:nvSpPr>
          <p:cNvPr id="312" name="Google Shape;312;p2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313" name="Google Shape;313;p2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7" name="Shape 317"/>
        <p:cNvGrpSpPr/>
        <p:nvPr/>
      </p:nvGrpSpPr>
      <p:grpSpPr>
        <a:xfrm>
          <a:off x="0" y="0"/>
          <a:ext cx="0" cy="0"/>
          <a:chOff x="0" y="0"/>
          <a:chExt cx="0" cy="0"/>
        </a:xfrm>
      </p:grpSpPr>
      <p:sp>
        <p:nvSpPr>
          <p:cNvPr id="318" name="Google Shape;318;p2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319" name="Google Shape;319;p24: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6" name="Shape 326"/>
        <p:cNvGrpSpPr/>
        <p:nvPr/>
      </p:nvGrpSpPr>
      <p:grpSpPr>
        <a:xfrm>
          <a:off x="0" y="0"/>
          <a:ext cx="0" cy="0"/>
          <a:chOff x="0" y="0"/>
          <a:chExt cx="0" cy="0"/>
        </a:xfrm>
      </p:grpSpPr>
      <p:sp>
        <p:nvSpPr>
          <p:cNvPr id="327" name="Google Shape;327;p2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328" name="Google Shape;328;p25: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2" name="Shape 332"/>
        <p:cNvGrpSpPr/>
        <p:nvPr/>
      </p:nvGrpSpPr>
      <p:grpSpPr>
        <a:xfrm>
          <a:off x="0" y="0"/>
          <a:ext cx="0" cy="0"/>
          <a:chOff x="0" y="0"/>
          <a:chExt cx="0" cy="0"/>
        </a:xfrm>
      </p:grpSpPr>
      <p:sp>
        <p:nvSpPr>
          <p:cNvPr id="333" name="Google Shape;333;p2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334" name="Google Shape;334;p26: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1" name="Shape 341"/>
        <p:cNvGrpSpPr/>
        <p:nvPr/>
      </p:nvGrpSpPr>
      <p:grpSpPr>
        <a:xfrm>
          <a:off x="0" y="0"/>
          <a:ext cx="0" cy="0"/>
          <a:chOff x="0" y="0"/>
          <a:chExt cx="0" cy="0"/>
        </a:xfrm>
      </p:grpSpPr>
      <p:sp>
        <p:nvSpPr>
          <p:cNvPr id="342" name="Google Shape;342;p2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343" name="Google Shape;343;p27: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1" name="Shape 351"/>
        <p:cNvGrpSpPr/>
        <p:nvPr/>
      </p:nvGrpSpPr>
      <p:grpSpPr>
        <a:xfrm>
          <a:off x="0" y="0"/>
          <a:ext cx="0" cy="0"/>
          <a:chOff x="0" y="0"/>
          <a:chExt cx="0" cy="0"/>
        </a:xfrm>
      </p:grpSpPr>
      <p:sp>
        <p:nvSpPr>
          <p:cNvPr id="352" name="Google Shape;352;p2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353" name="Google Shape;353;p28: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4" name="Shape 94"/>
        <p:cNvGrpSpPr/>
        <p:nvPr/>
      </p:nvGrpSpPr>
      <p:grpSpPr>
        <a:xfrm>
          <a:off x="0" y="0"/>
          <a:ext cx="0" cy="0"/>
          <a:chOff x="0" y="0"/>
          <a:chExt cx="0" cy="0"/>
        </a:xfrm>
      </p:grpSpPr>
      <p:sp>
        <p:nvSpPr>
          <p:cNvPr id="95" name="Google Shape;95;p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96" name="Google Shape;96;p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63" name="Shape 363"/>
        <p:cNvGrpSpPr/>
        <p:nvPr/>
      </p:nvGrpSpPr>
      <p:grpSpPr>
        <a:xfrm>
          <a:off x="0" y="0"/>
          <a:ext cx="0" cy="0"/>
          <a:chOff x="0" y="0"/>
          <a:chExt cx="0" cy="0"/>
        </a:xfrm>
      </p:grpSpPr>
      <p:sp>
        <p:nvSpPr>
          <p:cNvPr id="364" name="Google Shape;364;p2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365" name="Google Shape;365;p29: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73" name="Shape 373"/>
        <p:cNvGrpSpPr/>
        <p:nvPr/>
      </p:nvGrpSpPr>
      <p:grpSpPr>
        <a:xfrm>
          <a:off x="0" y="0"/>
          <a:ext cx="0" cy="0"/>
          <a:chOff x="0" y="0"/>
          <a:chExt cx="0" cy="0"/>
        </a:xfrm>
      </p:grpSpPr>
      <p:sp>
        <p:nvSpPr>
          <p:cNvPr id="374" name="Google Shape;374;p3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375" name="Google Shape;375;p30: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82" name="Shape 382"/>
        <p:cNvGrpSpPr/>
        <p:nvPr/>
      </p:nvGrpSpPr>
      <p:grpSpPr>
        <a:xfrm>
          <a:off x="0" y="0"/>
          <a:ext cx="0" cy="0"/>
          <a:chOff x="0" y="0"/>
          <a:chExt cx="0" cy="0"/>
        </a:xfrm>
      </p:grpSpPr>
      <p:sp>
        <p:nvSpPr>
          <p:cNvPr id="383" name="Google Shape;383;p3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384" name="Google Shape;384;p31: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90" name="Shape 390"/>
        <p:cNvGrpSpPr/>
        <p:nvPr/>
      </p:nvGrpSpPr>
      <p:grpSpPr>
        <a:xfrm>
          <a:off x="0" y="0"/>
          <a:ext cx="0" cy="0"/>
          <a:chOff x="0" y="0"/>
          <a:chExt cx="0" cy="0"/>
        </a:xfrm>
      </p:grpSpPr>
      <p:sp>
        <p:nvSpPr>
          <p:cNvPr id="391" name="Google Shape;391;p3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392" name="Google Shape;392;p3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3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03" name="Shape 403"/>
        <p:cNvGrpSpPr/>
        <p:nvPr/>
      </p:nvGrpSpPr>
      <p:grpSpPr>
        <a:xfrm>
          <a:off x="0" y="0"/>
          <a:ext cx="0" cy="0"/>
          <a:chOff x="0" y="0"/>
          <a:chExt cx="0" cy="0"/>
        </a:xfrm>
      </p:grpSpPr>
      <p:sp>
        <p:nvSpPr>
          <p:cNvPr id="404" name="Google Shape;404;p3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405" name="Google Shape;405;p33: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3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09" name="Shape 409"/>
        <p:cNvGrpSpPr/>
        <p:nvPr/>
      </p:nvGrpSpPr>
      <p:grpSpPr>
        <a:xfrm>
          <a:off x="0" y="0"/>
          <a:ext cx="0" cy="0"/>
          <a:chOff x="0" y="0"/>
          <a:chExt cx="0" cy="0"/>
        </a:xfrm>
      </p:grpSpPr>
      <p:sp>
        <p:nvSpPr>
          <p:cNvPr id="410" name="Google Shape;410;p3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411" name="Google Shape;411;p3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3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14" name="Shape 414"/>
        <p:cNvGrpSpPr/>
        <p:nvPr/>
      </p:nvGrpSpPr>
      <p:grpSpPr>
        <a:xfrm>
          <a:off x="0" y="0"/>
          <a:ext cx="0" cy="0"/>
          <a:chOff x="0" y="0"/>
          <a:chExt cx="0" cy="0"/>
        </a:xfrm>
      </p:grpSpPr>
      <p:sp>
        <p:nvSpPr>
          <p:cNvPr id="415" name="Google Shape;415;p3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416" name="Google Shape;416;p35: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3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26" name="Shape 426"/>
        <p:cNvGrpSpPr/>
        <p:nvPr/>
      </p:nvGrpSpPr>
      <p:grpSpPr>
        <a:xfrm>
          <a:off x="0" y="0"/>
          <a:ext cx="0" cy="0"/>
          <a:chOff x="0" y="0"/>
          <a:chExt cx="0" cy="0"/>
        </a:xfrm>
      </p:grpSpPr>
      <p:sp>
        <p:nvSpPr>
          <p:cNvPr id="427" name="Google Shape;427;p3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428" name="Google Shape;428;p36: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3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34" name="Shape 434"/>
        <p:cNvGrpSpPr/>
        <p:nvPr/>
      </p:nvGrpSpPr>
      <p:grpSpPr>
        <a:xfrm>
          <a:off x="0" y="0"/>
          <a:ext cx="0" cy="0"/>
          <a:chOff x="0" y="0"/>
          <a:chExt cx="0" cy="0"/>
        </a:xfrm>
      </p:grpSpPr>
      <p:sp>
        <p:nvSpPr>
          <p:cNvPr id="435" name="Google Shape;435;p3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436" name="Google Shape;436;p37: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3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40" name="Shape 440"/>
        <p:cNvGrpSpPr/>
        <p:nvPr/>
      </p:nvGrpSpPr>
      <p:grpSpPr>
        <a:xfrm>
          <a:off x="0" y="0"/>
          <a:ext cx="0" cy="0"/>
          <a:chOff x="0" y="0"/>
          <a:chExt cx="0" cy="0"/>
        </a:xfrm>
      </p:grpSpPr>
      <p:sp>
        <p:nvSpPr>
          <p:cNvPr id="441" name="Google Shape;441;p3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442" name="Google Shape;442;p38: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9" name="Shape 99"/>
        <p:cNvGrpSpPr/>
        <p:nvPr/>
      </p:nvGrpSpPr>
      <p:grpSpPr>
        <a:xfrm>
          <a:off x="0" y="0"/>
          <a:ext cx="0" cy="0"/>
          <a:chOff x="0" y="0"/>
          <a:chExt cx="0" cy="0"/>
        </a:xfrm>
      </p:grpSpPr>
      <p:sp>
        <p:nvSpPr>
          <p:cNvPr id="100" name="Google Shape;100;p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01" name="Google Shape;101;p4: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4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46" name="Shape 446"/>
        <p:cNvGrpSpPr/>
        <p:nvPr/>
      </p:nvGrpSpPr>
      <p:grpSpPr>
        <a:xfrm>
          <a:off x="0" y="0"/>
          <a:ext cx="0" cy="0"/>
          <a:chOff x="0" y="0"/>
          <a:chExt cx="0" cy="0"/>
        </a:xfrm>
      </p:grpSpPr>
      <p:sp>
        <p:nvSpPr>
          <p:cNvPr id="447" name="Google Shape;447;p3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448" name="Google Shape;448;p39: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4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52" name="Shape 452"/>
        <p:cNvGrpSpPr/>
        <p:nvPr/>
      </p:nvGrpSpPr>
      <p:grpSpPr>
        <a:xfrm>
          <a:off x="0" y="0"/>
          <a:ext cx="0" cy="0"/>
          <a:chOff x="0" y="0"/>
          <a:chExt cx="0" cy="0"/>
        </a:xfrm>
      </p:grpSpPr>
      <p:sp>
        <p:nvSpPr>
          <p:cNvPr id="453" name="Google Shape;453;p4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454" name="Google Shape;454;p40: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4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58" name="Shape 458"/>
        <p:cNvGrpSpPr/>
        <p:nvPr/>
      </p:nvGrpSpPr>
      <p:grpSpPr>
        <a:xfrm>
          <a:off x="0" y="0"/>
          <a:ext cx="0" cy="0"/>
          <a:chOff x="0" y="0"/>
          <a:chExt cx="0" cy="0"/>
        </a:xfrm>
      </p:grpSpPr>
      <p:sp>
        <p:nvSpPr>
          <p:cNvPr id="459" name="Google Shape;459;p4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460" name="Google Shape;460;p41: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4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63" name="Shape 463"/>
        <p:cNvGrpSpPr/>
        <p:nvPr/>
      </p:nvGrpSpPr>
      <p:grpSpPr>
        <a:xfrm>
          <a:off x="0" y="0"/>
          <a:ext cx="0" cy="0"/>
          <a:chOff x="0" y="0"/>
          <a:chExt cx="0" cy="0"/>
        </a:xfrm>
      </p:grpSpPr>
      <p:sp>
        <p:nvSpPr>
          <p:cNvPr id="464" name="Google Shape;464;p4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465" name="Google Shape;465;p42: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4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68" name="Shape 468"/>
        <p:cNvGrpSpPr/>
        <p:nvPr/>
      </p:nvGrpSpPr>
      <p:grpSpPr>
        <a:xfrm>
          <a:off x="0" y="0"/>
          <a:ext cx="0" cy="0"/>
          <a:chOff x="0" y="0"/>
          <a:chExt cx="0" cy="0"/>
        </a:xfrm>
      </p:grpSpPr>
      <p:sp>
        <p:nvSpPr>
          <p:cNvPr id="469" name="Google Shape;469;p4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470" name="Google Shape;470;p43: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5" name="Shape 105"/>
        <p:cNvGrpSpPr/>
        <p:nvPr/>
      </p:nvGrpSpPr>
      <p:grpSpPr>
        <a:xfrm>
          <a:off x="0" y="0"/>
          <a:ext cx="0" cy="0"/>
          <a:chOff x="0" y="0"/>
          <a:chExt cx="0" cy="0"/>
        </a:xfrm>
      </p:grpSpPr>
      <p:sp>
        <p:nvSpPr>
          <p:cNvPr id="106" name="Google Shape;106;p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07" name="Google Shape;107;p5: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1" name="Shape 111"/>
        <p:cNvGrpSpPr/>
        <p:nvPr/>
      </p:nvGrpSpPr>
      <p:grpSpPr>
        <a:xfrm>
          <a:off x="0" y="0"/>
          <a:ext cx="0" cy="0"/>
          <a:chOff x="0" y="0"/>
          <a:chExt cx="0" cy="0"/>
        </a:xfrm>
      </p:grpSpPr>
      <p:sp>
        <p:nvSpPr>
          <p:cNvPr id="112" name="Google Shape;112;p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13" name="Google Shape;113;p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6" name="Shape 116"/>
        <p:cNvGrpSpPr/>
        <p:nvPr/>
      </p:nvGrpSpPr>
      <p:grpSpPr>
        <a:xfrm>
          <a:off x="0" y="0"/>
          <a:ext cx="0" cy="0"/>
          <a:chOff x="0" y="0"/>
          <a:chExt cx="0" cy="0"/>
        </a:xfrm>
      </p:grpSpPr>
      <p:sp>
        <p:nvSpPr>
          <p:cNvPr id="117" name="Google Shape;117;p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18" name="Google Shape;118;p7: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1" name="Shape 121"/>
        <p:cNvGrpSpPr/>
        <p:nvPr/>
      </p:nvGrpSpPr>
      <p:grpSpPr>
        <a:xfrm>
          <a:off x="0" y="0"/>
          <a:ext cx="0" cy="0"/>
          <a:chOff x="0" y="0"/>
          <a:chExt cx="0" cy="0"/>
        </a:xfrm>
      </p:grpSpPr>
      <p:sp>
        <p:nvSpPr>
          <p:cNvPr id="122" name="Google Shape;122;p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23" name="Google Shape;123;p8: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6" name="Shape 126"/>
        <p:cNvGrpSpPr/>
        <p:nvPr/>
      </p:nvGrpSpPr>
      <p:grpSpPr>
        <a:xfrm>
          <a:off x="0" y="0"/>
          <a:ext cx="0" cy="0"/>
          <a:chOff x="0" y="0"/>
          <a:chExt cx="0" cy="0"/>
        </a:xfrm>
      </p:grpSpPr>
      <p:sp>
        <p:nvSpPr>
          <p:cNvPr id="127" name="Google Shape;127;p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28" name="Google Shape;128;p9: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lajd tytułowy" type="title">
  <p:cSld name="TITLE">
    <p:spTree>
      <p:nvGrpSpPr>
        <p:cNvPr id="11" name="Shape 11"/>
        <p:cNvGrpSpPr/>
        <p:nvPr/>
      </p:nvGrpSpPr>
      <p:grpSpPr>
        <a:xfrm>
          <a:off x="0" y="0"/>
          <a:ext cx="0" cy="0"/>
          <a:chOff x="0" y="0"/>
          <a:chExt cx="0" cy="0"/>
        </a:xfrm>
      </p:grpSpPr>
      <p:sp>
        <p:nvSpPr>
          <p:cNvPr id="12" name="Google Shape;12;p45"/>
          <p:cNvSpPr txBox="1"/>
          <p:nvPr>
            <p:ph type="ctrTitle"/>
          </p:nvPr>
        </p:nvSpPr>
        <p:spPr>
          <a:xfrm>
            <a:off x="1524000" y="1122363"/>
            <a:ext cx="9144000" cy="2387600"/>
          </a:xfrm>
          <a:prstGeom prst="rect">
            <a:avLst/>
          </a:prstGeom>
          <a:noFill/>
          <a:ln>
            <a:noFill/>
          </a:ln>
        </p:spPr>
        <p:txBody>
          <a:bodyPr anchorCtr="0" anchor="b" bIns="45700" lIns="91425" spcFirstLastPara="1" rIns="91425" wrap="square" tIns="45700">
            <a:normAutofit/>
          </a:bodyPr>
          <a:lstStyle>
            <a:lvl1pPr lvl="0" algn="ctr">
              <a:lnSpc>
                <a:spcPct val="90000"/>
              </a:lnSpc>
              <a:spcBef>
                <a:spcPts val="0"/>
              </a:spcBef>
              <a:spcAft>
                <a:spcPts val="0"/>
              </a:spcAft>
              <a:buClr>
                <a:schemeClr val="dk1"/>
              </a:buClr>
              <a:buSzPts val="6000"/>
              <a:buFont typeface="Calibri"/>
              <a:buNone/>
              <a:defRPr sz="60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3" name="Google Shape;13;p45"/>
          <p:cNvSpPr txBox="1"/>
          <p:nvPr>
            <p:ph idx="1" type="subTitle"/>
          </p:nvPr>
        </p:nvSpPr>
        <p:spPr>
          <a:xfrm>
            <a:off x="1524000" y="3602038"/>
            <a:ext cx="9144000" cy="1655762"/>
          </a:xfrm>
          <a:prstGeom prst="rect">
            <a:avLst/>
          </a:prstGeom>
          <a:noFill/>
          <a:ln>
            <a:noFill/>
          </a:ln>
        </p:spPr>
        <p:txBody>
          <a:bodyPr anchorCtr="0" anchor="t" bIns="45700" lIns="91425" spcFirstLastPara="1" rIns="91425" wrap="square" tIns="45700">
            <a:normAutofit/>
          </a:bodyPr>
          <a:lstStyle>
            <a:lvl1pPr lvl="0" algn="ctr">
              <a:lnSpc>
                <a:spcPct val="90000"/>
              </a:lnSpc>
              <a:spcBef>
                <a:spcPts val="1000"/>
              </a:spcBef>
              <a:spcAft>
                <a:spcPts val="0"/>
              </a:spcAft>
              <a:buClr>
                <a:schemeClr val="dk1"/>
              </a:buClr>
              <a:buSzPts val="2400"/>
              <a:buNone/>
              <a:defRPr sz="2400"/>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p:txBody>
      </p:sp>
      <p:sp>
        <p:nvSpPr>
          <p:cNvPr id="14" name="Google Shape;14;p45"/>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5" name="Google Shape;15;p45"/>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6" name="Google Shape;16;p45"/>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pl-PL"/>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ytuł i tekst pionowy" type="vertTx">
  <p:cSld name="VERTICAL_TEXT">
    <p:spTree>
      <p:nvGrpSpPr>
        <p:cNvPr id="68" name="Shape 68"/>
        <p:cNvGrpSpPr/>
        <p:nvPr/>
      </p:nvGrpSpPr>
      <p:grpSpPr>
        <a:xfrm>
          <a:off x="0" y="0"/>
          <a:ext cx="0" cy="0"/>
          <a:chOff x="0" y="0"/>
          <a:chExt cx="0" cy="0"/>
        </a:xfrm>
      </p:grpSpPr>
      <p:sp>
        <p:nvSpPr>
          <p:cNvPr id="69" name="Google Shape;69;p54"/>
          <p:cNvSpPr txBox="1"/>
          <p:nvPr>
            <p:ph type="title"/>
          </p:nvPr>
        </p:nvSpPr>
        <p:spPr>
          <a:xfrm>
            <a:off x="838200" y="556953"/>
            <a:ext cx="10515600" cy="1178978"/>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0" name="Google Shape;70;p54"/>
          <p:cNvSpPr txBox="1"/>
          <p:nvPr>
            <p:ph idx="1" type="body"/>
          </p:nvPr>
        </p:nvSpPr>
        <p:spPr>
          <a:xfrm rot="5400000">
            <a:off x="3920331" y="-1256506"/>
            <a:ext cx="4351338" cy="10515600"/>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71" name="Google Shape;71;p54"/>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2" name="Google Shape;72;p54"/>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3" name="Google Shape;73;p54"/>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pl-PL"/>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ytuł pionowy i tekst" type="vertTitleAndTx">
  <p:cSld name="VERTICAL_TITLE_AND_VERTICAL_TEXT">
    <p:spTree>
      <p:nvGrpSpPr>
        <p:cNvPr id="74" name="Shape 74"/>
        <p:cNvGrpSpPr/>
        <p:nvPr/>
      </p:nvGrpSpPr>
      <p:grpSpPr>
        <a:xfrm>
          <a:off x="0" y="0"/>
          <a:ext cx="0" cy="0"/>
          <a:chOff x="0" y="0"/>
          <a:chExt cx="0" cy="0"/>
        </a:xfrm>
      </p:grpSpPr>
      <p:sp>
        <p:nvSpPr>
          <p:cNvPr id="75" name="Google Shape;75;p55"/>
          <p:cNvSpPr txBox="1"/>
          <p:nvPr>
            <p:ph type="title"/>
          </p:nvPr>
        </p:nvSpPr>
        <p:spPr>
          <a:xfrm rot="5400000">
            <a:off x="7233501" y="2056664"/>
            <a:ext cx="5611698" cy="2628900"/>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6" name="Google Shape;76;p55"/>
          <p:cNvSpPr txBox="1"/>
          <p:nvPr>
            <p:ph idx="1" type="body"/>
          </p:nvPr>
        </p:nvSpPr>
        <p:spPr>
          <a:xfrm rot="5400000">
            <a:off x="1899501" y="-496036"/>
            <a:ext cx="5611698" cy="7734300"/>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77" name="Google Shape;77;p55"/>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8" name="Google Shape;78;p55"/>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9" name="Google Shape;79;p55"/>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pl-PL"/>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ytuł i zawartość" type="obj">
  <p:cSld name="OBJECT">
    <p:spTree>
      <p:nvGrpSpPr>
        <p:cNvPr id="17" name="Shape 17"/>
        <p:cNvGrpSpPr/>
        <p:nvPr/>
      </p:nvGrpSpPr>
      <p:grpSpPr>
        <a:xfrm>
          <a:off x="0" y="0"/>
          <a:ext cx="0" cy="0"/>
          <a:chOff x="0" y="0"/>
          <a:chExt cx="0" cy="0"/>
        </a:xfrm>
      </p:grpSpPr>
      <p:sp>
        <p:nvSpPr>
          <p:cNvPr id="18" name="Google Shape;18;p46"/>
          <p:cNvSpPr txBox="1"/>
          <p:nvPr>
            <p:ph type="title"/>
          </p:nvPr>
        </p:nvSpPr>
        <p:spPr>
          <a:xfrm>
            <a:off x="838200" y="523701"/>
            <a:ext cx="10515600" cy="123028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9" name="Google Shape;19;p46"/>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20" name="Google Shape;20;p46"/>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1" name="Google Shape;21;p46"/>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2" name="Google Shape;22;p46"/>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pl-PL"/>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Nagłówek sekcji" type="secHead">
  <p:cSld name="SECTION_HEADER">
    <p:spTree>
      <p:nvGrpSpPr>
        <p:cNvPr id="23" name="Shape 23"/>
        <p:cNvGrpSpPr/>
        <p:nvPr/>
      </p:nvGrpSpPr>
      <p:grpSpPr>
        <a:xfrm>
          <a:off x="0" y="0"/>
          <a:ext cx="0" cy="0"/>
          <a:chOff x="0" y="0"/>
          <a:chExt cx="0" cy="0"/>
        </a:xfrm>
      </p:grpSpPr>
      <p:sp>
        <p:nvSpPr>
          <p:cNvPr id="24" name="Google Shape;24;p47"/>
          <p:cNvSpPr txBox="1"/>
          <p:nvPr>
            <p:ph type="title"/>
          </p:nvPr>
        </p:nvSpPr>
        <p:spPr>
          <a:xfrm>
            <a:off x="831850" y="1670858"/>
            <a:ext cx="10515600" cy="2891617"/>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6000"/>
              <a:buFont typeface="Calibri"/>
              <a:buNone/>
              <a:defRPr sz="60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5" name="Google Shape;25;p47"/>
          <p:cNvSpPr txBox="1"/>
          <p:nvPr>
            <p:ph idx="1" type="body"/>
          </p:nvPr>
        </p:nvSpPr>
        <p:spPr>
          <a:xfrm>
            <a:off x="831850" y="4589463"/>
            <a:ext cx="10515600" cy="1500187"/>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rgbClr val="888888"/>
              </a:buClr>
              <a:buSzPts val="2400"/>
              <a:buNone/>
              <a:defRPr sz="2400">
                <a:solidFill>
                  <a:srgbClr val="888888"/>
                </a:solidFill>
              </a:defRPr>
            </a:lvl1pPr>
            <a:lvl2pPr indent="-228600" lvl="1" marL="914400" algn="l">
              <a:lnSpc>
                <a:spcPct val="90000"/>
              </a:lnSpc>
              <a:spcBef>
                <a:spcPts val="500"/>
              </a:spcBef>
              <a:spcAft>
                <a:spcPts val="0"/>
              </a:spcAft>
              <a:buClr>
                <a:srgbClr val="888888"/>
              </a:buClr>
              <a:buSzPts val="2000"/>
              <a:buNone/>
              <a:defRPr sz="2000">
                <a:solidFill>
                  <a:srgbClr val="888888"/>
                </a:solidFill>
              </a:defRPr>
            </a:lvl2pPr>
            <a:lvl3pPr indent="-228600" lvl="2" marL="1371600" algn="l">
              <a:lnSpc>
                <a:spcPct val="90000"/>
              </a:lnSpc>
              <a:spcBef>
                <a:spcPts val="500"/>
              </a:spcBef>
              <a:spcAft>
                <a:spcPts val="0"/>
              </a:spcAft>
              <a:buClr>
                <a:srgbClr val="888888"/>
              </a:buClr>
              <a:buSzPts val="1800"/>
              <a:buNone/>
              <a:defRPr sz="1800">
                <a:solidFill>
                  <a:srgbClr val="888888"/>
                </a:solidFill>
              </a:defRPr>
            </a:lvl3pPr>
            <a:lvl4pPr indent="-228600" lvl="3" marL="1828800" algn="l">
              <a:lnSpc>
                <a:spcPct val="90000"/>
              </a:lnSpc>
              <a:spcBef>
                <a:spcPts val="500"/>
              </a:spcBef>
              <a:spcAft>
                <a:spcPts val="0"/>
              </a:spcAft>
              <a:buClr>
                <a:srgbClr val="888888"/>
              </a:buClr>
              <a:buSzPts val="1600"/>
              <a:buNone/>
              <a:defRPr sz="1600">
                <a:solidFill>
                  <a:srgbClr val="888888"/>
                </a:solidFill>
              </a:defRPr>
            </a:lvl4pPr>
            <a:lvl5pPr indent="-228600" lvl="4" marL="2286000" algn="l">
              <a:lnSpc>
                <a:spcPct val="90000"/>
              </a:lnSpc>
              <a:spcBef>
                <a:spcPts val="500"/>
              </a:spcBef>
              <a:spcAft>
                <a:spcPts val="0"/>
              </a:spcAft>
              <a:buClr>
                <a:srgbClr val="888888"/>
              </a:buClr>
              <a:buSzPts val="1600"/>
              <a:buNone/>
              <a:defRPr sz="1600">
                <a:solidFill>
                  <a:srgbClr val="888888"/>
                </a:solidFill>
              </a:defRPr>
            </a:lvl5pPr>
            <a:lvl6pPr indent="-228600" lvl="5" marL="2743200" algn="l">
              <a:lnSpc>
                <a:spcPct val="90000"/>
              </a:lnSpc>
              <a:spcBef>
                <a:spcPts val="500"/>
              </a:spcBef>
              <a:spcAft>
                <a:spcPts val="0"/>
              </a:spcAft>
              <a:buClr>
                <a:srgbClr val="888888"/>
              </a:buClr>
              <a:buSzPts val="1600"/>
              <a:buNone/>
              <a:defRPr sz="1600">
                <a:solidFill>
                  <a:srgbClr val="888888"/>
                </a:solidFill>
              </a:defRPr>
            </a:lvl6pPr>
            <a:lvl7pPr indent="-228600" lvl="6" marL="3200400" algn="l">
              <a:lnSpc>
                <a:spcPct val="90000"/>
              </a:lnSpc>
              <a:spcBef>
                <a:spcPts val="500"/>
              </a:spcBef>
              <a:spcAft>
                <a:spcPts val="0"/>
              </a:spcAft>
              <a:buClr>
                <a:srgbClr val="888888"/>
              </a:buClr>
              <a:buSzPts val="1600"/>
              <a:buNone/>
              <a:defRPr sz="1600">
                <a:solidFill>
                  <a:srgbClr val="888888"/>
                </a:solidFill>
              </a:defRPr>
            </a:lvl7pPr>
            <a:lvl8pPr indent="-228600" lvl="7" marL="3657600" algn="l">
              <a:lnSpc>
                <a:spcPct val="90000"/>
              </a:lnSpc>
              <a:spcBef>
                <a:spcPts val="500"/>
              </a:spcBef>
              <a:spcAft>
                <a:spcPts val="0"/>
              </a:spcAft>
              <a:buClr>
                <a:srgbClr val="888888"/>
              </a:buClr>
              <a:buSzPts val="1600"/>
              <a:buNone/>
              <a:defRPr sz="1600">
                <a:solidFill>
                  <a:srgbClr val="888888"/>
                </a:solidFill>
              </a:defRPr>
            </a:lvl8pPr>
            <a:lvl9pPr indent="-228600" lvl="8" marL="4114800" algn="l">
              <a:lnSpc>
                <a:spcPct val="90000"/>
              </a:lnSpc>
              <a:spcBef>
                <a:spcPts val="500"/>
              </a:spcBef>
              <a:spcAft>
                <a:spcPts val="0"/>
              </a:spcAft>
              <a:buClr>
                <a:srgbClr val="888888"/>
              </a:buClr>
              <a:buSzPts val="1600"/>
              <a:buNone/>
              <a:defRPr sz="1600">
                <a:solidFill>
                  <a:srgbClr val="888888"/>
                </a:solidFill>
              </a:defRPr>
            </a:lvl9pPr>
          </a:lstStyle>
          <a:p/>
        </p:txBody>
      </p:sp>
      <p:sp>
        <p:nvSpPr>
          <p:cNvPr id="26" name="Google Shape;26;p47"/>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7" name="Google Shape;27;p47"/>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8" name="Google Shape;28;p47"/>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pl-PL"/>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wa elementy zawartości" type="twoObj">
  <p:cSld name="TWO_OBJECTS">
    <p:spTree>
      <p:nvGrpSpPr>
        <p:cNvPr id="29" name="Shape 29"/>
        <p:cNvGrpSpPr/>
        <p:nvPr/>
      </p:nvGrpSpPr>
      <p:grpSpPr>
        <a:xfrm>
          <a:off x="0" y="0"/>
          <a:ext cx="0" cy="0"/>
          <a:chOff x="0" y="0"/>
          <a:chExt cx="0" cy="0"/>
        </a:xfrm>
      </p:grpSpPr>
      <p:sp>
        <p:nvSpPr>
          <p:cNvPr id="30" name="Google Shape;30;p48"/>
          <p:cNvSpPr txBox="1"/>
          <p:nvPr>
            <p:ph type="title"/>
          </p:nvPr>
        </p:nvSpPr>
        <p:spPr>
          <a:xfrm>
            <a:off x="838200" y="556953"/>
            <a:ext cx="10515600" cy="1133735"/>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1" name="Google Shape;31;p48"/>
          <p:cNvSpPr txBox="1"/>
          <p:nvPr>
            <p:ph idx="1" type="body"/>
          </p:nvPr>
        </p:nvSpPr>
        <p:spPr>
          <a:xfrm>
            <a:off x="838200" y="1825625"/>
            <a:ext cx="5181600" cy="43513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32" name="Google Shape;32;p48"/>
          <p:cNvSpPr txBox="1"/>
          <p:nvPr>
            <p:ph idx="2" type="body"/>
          </p:nvPr>
        </p:nvSpPr>
        <p:spPr>
          <a:xfrm>
            <a:off x="6172200" y="1825625"/>
            <a:ext cx="5181600" cy="43513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33" name="Google Shape;33;p48"/>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4" name="Google Shape;34;p48"/>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5" name="Google Shape;35;p48"/>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pl-PL"/>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orównanie" type="twoTxTwoObj">
  <p:cSld name="TWO_OBJECTS_WITH_TEXT">
    <p:spTree>
      <p:nvGrpSpPr>
        <p:cNvPr id="36" name="Shape 36"/>
        <p:cNvGrpSpPr/>
        <p:nvPr/>
      </p:nvGrpSpPr>
      <p:grpSpPr>
        <a:xfrm>
          <a:off x="0" y="0"/>
          <a:ext cx="0" cy="0"/>
          <a:chOff x="0" y="0"/>
          <a:chExt cx="0" cy="0"/>
        </a:xfrm>
      </p:grpSpPr>
      <p:sp>
        <p:nvSpPr>
          <p:cNvPr id="37" name="Google Shape;37;p49"/>
          <p:cNvSpPr txBox="1"/>
          <p:nvPr>
            <p:ph type="title"/>
          </p:nvPr>
        </p:nvSpPr>
        <p:spPr>
          <a:xfrm>
            <a:off x="839788" y="556953"/>
            <a:ext cx="10515600" cy="1133735"/>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8" name="Google Shape;38;p49"/>
          <p:cNvSpPr txBox="1"/>
          <p:nvPr>
            <p:ph idx="1" type="body"/>
          </p:nvPr>
        </p:nvSpPr>
        <p:spPr>
          <a:xfrm>
            <a:off x="839788" y="1681163"/>
            <a:ext cx="5157787" cy="823912"/>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2400"/>
              <a:buNone/>
              <a:defRPr b="1" sz="2400"/>
            </a:lvl1pPr>
            <a:lvl2pPr indent="-228600" lvl="1" marL="914400" algn="l">
              <a:lnSpc>
                <a:spcPct val="90000"/>
              </a:lnSpc>
              <a:spcBef>
                <a:spcPts val="500"/>
              </a:spcBef>
              <a:spcAft>
                <a:spcPts val="0"/>
              </a:spcAft>
              <a:buClr>
                <a:schemeClr val="dk1"/>
              </a:buClr>
              <a:buSzPts val="2000"/>
              <a:buNone/>
              <a:defRPr b="1" sz="2000"/>
            </a:lvl2pPr>
            <a:lvl3pPr indent="-228600" lvl="2" marL="1371600" algn="l">
              <a:lnSpc>
                <a:spcPct val="90000"/>
              </a:lnSpc>
              <a:spcBef>
                <a:spcPts val="500"/>
              </a:spcBef>
              <a:spcAft>
                <a:spcPts val="0"/>
              </a:spcAft>
              <a:buClr>
                <a:schemeClr val="dk1"/>
              </a:buClr>
              <a:buSzPts val="1800"/>
              <a:buNone/>
              <a:defRPr b="1" sz="1800"/>
            </a:lvl3pPr>
            <a:lvl4pPr indent="-228600" lvl="3" marL="1828800" algn="l">
              <a:lnSpc>
                <a:spcPct val="90000"/>
              </a:lnSpc>
              <a:spcBef>
                <a:spcPts val="500"/>
              </a:spcBef>
              <a:spcAft>
                <a:spcPts val="0"/>
              </a:spcAft>
              <a:buClr>
                <a:schemeClr val="dk1"/>
              </a:buClr>
              <a:buSzPts val="1600"/>
              <a:buNone/>
              <a:defRPr b="1" sz="1600"/>
            </a:lvl4pPr>
            <a:lvl5pPr indent="-228600" lvl="4" marL="2286000" algn="l">
              <a:lnSpc>
                <a:spcPct val="90000"/>
              </a:lnSpc>
              <a:spcBef>
                <a:spcPts val="500"/>
              </a:spcBef>
              <a:spcAft>
                <a:spcPts val="0"/>
              </a:spcAft>
              <a:buClr>
                <a:schemeClr val="dk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39" name="Google Shape;39;p49"/>
          <p:cNvSpPr txBox="1"/>
          <p:nvPr>
            <p:ph idx="2" type="body"/>
          </p:nvPr>
        </p:nvSpPr>
        <p:spPr>
          <a:xfrm>
            <a:off x="839788" y="2505075"/>
            <a:ext cx="5157787" cy="368458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0" name="Google Shape;40;p49"/>
          <p:cNvSpPr txBox="1"/>
          <p:nvPr>
            <p:ph idx="3" type="body"/>
          </p:nvPr>
        </p:nvSpPr>
        <p:spPr>
          <a:xfrm>
            <a:off x="6172200" y="1681163"/>
            <a:ext cx="5183188" cy="823912"/>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2400"/>
              <a:buNone/>
              <a:defRPr b="1" sz="2400"/>
            </a:lvl1pPr>
            <a:lvl2pPr indent="-228600" lvl="1" marL="914400" algn="l">
              <a:lnSpc>
                <a:spcPct val="90000"/>
              </a:lnSpc>
              <a:spcBef>
                <a:spcPts val="500"/>
              </a:spcBef>
              <a:spcAft>
                <a:spcPts val="0"/>
              </a:spcAft>
              <a:buClr>
                <a:schemeClr val="dk1"/>
              </a:buClr>
              <a:buSzPts val="2000"/>
              <a:buNone/>
              <a:defRPr b="1" sz="2000"/>
            </a:lvl2pPr>
            <a:lvl3pPr indent="-228600" lvl="2" marL="1371600" algn="l">
              <a:lnSpc>
                <a:spcPct val="90000"/>
              </a:lnSpc>
              <a:spcBef>
                <a:spcPts val="500"/>
              </a:spcBef>
              <a:spcAft>
                <a:spcPts val="0"/>
              </a:spcAft>
              <a:buClr>
                <a:schemeClr val="dk1"/>
              </a:buClr>
              <a:buSzPts val="1800"/>
              <a:buNone/>
              <a:defRPr b="1" sz="1800"/>
            </a:lvl3pPr>
            <a:lvl4pPr indent="-228600" lvl="3" marL="1828800" algn="l">
              <a:lnSpc>
                <a:spcPct val="90000"/>
              </a:lnSpc>
              <a:spcBef>
                <a:spcPts val="500"/>
              </a:spcBef>
              <a:spcAft>
                <a:spcPts val="0"/>
              </a:spcAft>
              <a:buClr>
                <a:schemeClr val="dk1"/>
              </a:buClr>
              <a:buSzPts val="1600"/>
              <a:buNone/>
              <a:defRPr b="1" sz="1600"/>
            </a:lvl4pPr>
            <a:lvl5pPr indent="-228600" lvl="4" marL="2286000" algn="l">
              <a:lnSpc>
                <a:spcPct val="90000"/>
              </a:lnSpc>
              <a:spcBef>
                <a:spcPts val="500"/>
              </a:spcBef>
              <a:spcAft>
                <a:spcPts val="0"/>
              </a:spcAft>
              <a:buClr>
                <a:schemeClr val="dk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41" name="Google Shape;41;p49"/>
          <p:cNvSpPr txBox="1"/>
          <p:nvPr>
            <p:ph idx="4" type="body"/>
          </p:nvPr>
        </p:nvSpPr>
        <p:spPr>
          <a:xfrm>
            <a:off x="6172200" y="2505075"/>
            <a:ext cx="5183188" cy="368458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2" name="Google Shape;42;p49"/>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3" name="Google Shape;43;p49"/>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4" name="Google Shape;44;p49"/>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pl-PL"/>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ylko tytuł" type="titleOnly">
  <p:cSld name="TITLE_ONLY">
    <p:spTree>
      <p:nvGrpSpPr>
        <p:cNvPr id="45" name="Shape 45"/>
        <p:cNvGrpSpPr/>
        <p:nvPr/>
      </p:nvGrpSpPr>
      <p:grpSpPr>
        <a:xfrm>
          <a:off x="0" y="0"/>
          <a:ext cx="0" cy="0"/>
          <a:chOff x="0" y="0"/>
          <a:chExt cx="0" cy="0"/>
        </a:xfrm>
      </p:grpSpPr>
      <p:sp>
        <p:nvSpPr>
          <p:cNvPr id="46" name="Google Shape;46;p50"/>
          <p:cNvSpPr txBox="1"/>
          <p:nvPr>
            <p:ph type="title"/>
          </p:nvPr>
        </p:nvSpPr>
        <p:spPr>
          <a:xfrm>
            <a:off x="838200" y="531379"/>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7" name="Google Shape;47;p50"/>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8" name="Google Shape;48;p50"/>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9" name="Google Shape;49;p50"/>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pl-PL"/>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usty" type="blank">
  <p:cSld name="BLANK">
    <p:spTree>
      <p:nvGrpSpPr>
        <p:cNvPr id="50" name="Shape 50"/>
        <p:cNvGrpSpPr/>
        <p:nvPr/>
      </p:nvGrpSpPr>
      <p:grpSpPr>
        <a:xfrm>
          <a:off x="0" y="0"/>
          <a:ext cx="0" cy="0"/>
          <a:chOff x="0" y="0"/>
          <a:chExt cx="0" cy="0"/>
        </a:xfrm>
      </p:grpSpPr>
      <p:sp>
        <p:nvSpPr>
          <p:cNvPr id="51" name="Google Shape;51;p51"/>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2" name="Google Shape;52;p51"/>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3" name="Google Shape;53;p51"/>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pl-PL"/>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Zawartość z podpisem" type="objTx">
  <p:cSld name="OBJECT_WITH_CAPTION_TEXT">
    <p:spTree>
      <p:nvGrpSpPr>
        <p:cNvPr id="54" name="Shape 54"/>
        <p:cNvGrpSpPr/>
        <p:nvPr/>
      </p:nvGrpSpPr>
      <p:grpSpPr>
        <a:xfrm>
          <a:off x="0" y="0"/>
          <a:ext cx="0" cy="0"/>
          <a:chOff x="0" y="0"/>
          <a:chExt cx="0" cy="0"/>
        </a:xfrm>
      </p:grpSpPr>
      <p:sp>
        <p:nvSpPr>
          <p:cNvPr id="55" name="Google Shape;55;p52"/>
          <p:cNvSpPr txBox="1"/>
          <p:nvPr>
            <p:ph type="title"/>
          </p:nvPr>
        </p:nvSpPr>
        <p:spPr>
          <a:xfrm>
            <a:off x="839788" y="457200"/>
            <a:ext cx="3932237" cy="16002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3200"/>
              <a:buFont typeface="Calibri"/>
              <a:buNone/>
              <a:defRPr sz="32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6" name="Google Shape;56;p52"/>
          <p:cNvSpPr txBox="1"/>
          <p:nvPr>
            <p:ph idx="1" type="body"/>
          </p:nvPr>
        </p:nvSpPr>
        <p:spPr>
          <a:xfrm>
            <a:off x="5183188" y="987425"/>
            <a:ext cx="6172200" cy="4873625"/>
          </a:xfrm>
          <a:prstGeom prst="rect">
            <a:avLst/>
          </a:prstGeom>
          <a:noFill/>
          <a:ln>
            <a:noFill/>
          </a:ln>
        </p:spPr>
        <p:txBody>
          <a:bodyPr anchorCtr="0" anchor="t" bIns="45700" lIns="91425" spcFirstLastPara="1" rIns="91425" wrap="square" tIns="45700">
            <a:normAutofit/>
          </a:bodyPr>
          <a:lstStyle>
            <a:lvl1pPr indent="-431800" lvl="0" marL="457200" algn="l">
              <a:lnSpc>
                <a:spcPct val="90000"/>
              </a:lnSpc>
              <a:spcBef>
                <a:spcPts val="1000"/>
              </a:spcBef>
              <a:spcAft>
                <a:spcPts val="0"/>
              </a:spcAft>
              <a:buClr>
                <a:schemeClr val="dk1"/>
              </a:buClr>
              <a:buSzPts val="3200"/>
              <a:buChar char="•"/>
              <a:defRPr sz="3200"/>
            </a:lvl1pPr>
            <a:lvl2pPr indent="-406400" lvl="1" marL="914400" algn="l">
              <a:lnSpc>
                <a:spcPct val="90000"/>
              </a:lnSpc>
              <a:spcBef>
                <a:spcPts val="500"/>
              </a:spcBef>
              <a:spcAft>
                <a:spcPts val="0"/>
              </a:spcAft>
              <a:buClr>
                <a:schemeClr val="dk1"/>
              </a:buClr>
              <a:buSzPts val="2800"/>
              <a:buChar char="•"/>
              <a:defRPr sz="2800"/>
            </a:lvl2pPr>
            <a:lvl3pPr indent="-381000" lvl="2" marL="1371600" algn="l">
              <a:lnSpc>
                <a:spcPct val="90000"/>
              </a:lnSpc>
              <a:spcBef>
                <a:spcPts val="500"/>
              </a:spcBef>
              <a:spcAft>
                <a:spcPts val="0"/>
              </a:spcAft>
              <a:buClr>
                <a:schemeClr val="dk1"/>
              </a:buClr>
              <a:buSzPts val="2400"/>
              <a:buChar char="•"/>
              <a:defRPr sz="2400"/>
            </a:lvl3pPr>
            <a:lvl4pPr indent="-355600" lvl="3" marL="1828800" algn="l">
              <a:lnSpc>
                <a:spcPct val="90000"/>
              </a:lnSpc>
              <a:spcBef>
                <a:spcPts val="500"/>
              </a:spcBef>
              <a:spcAft>
                <a:spcPts val="0"/>
              </a:spcAft>
              <a:buClr>
                <a:schemeClr val="dk1"/>
              </a:buClr>
              <a:buSzPts val="2000"/>
              <a:buChar char="•"/>
              <a:defRPr sz="2000"/>
            </a:lvl4pPr>
            <a:lvl5pPr indent="-355600" lvl="4" marL="2286000" algn="l">
              <a:lnSpc>
                <a:spcPct val="90000"/>
              </a:lnSpc>
              <a:spcBef>
                <a:spcPts val="500"/>
              </a:spcBef>
              <a:spcAft>
                <a:spcPts val="0"/>
              </a:spcAft>
              <a:buClr>
                <a:schemeClr val="dk1"/>
              </a:buClr>
              <a:buSzPts val="2000"/>
              <a:buChar char="•"/>
              <a:defRPr sz="2000"/>
            </a:lvl5pPr>
            <a:lvl6pPr indent="-355600" lvl="5" marL="2743200" algn="l">
              <a:lnSpc>
                <a:spcPct val="90000"/>
              </a:lnSpc>
              <a:spcBef>
                <a:spcPts val="500"/>
              </a:spcBef>
              <a:spcAft>
                <a:spcPts val="0"/>
              </a:spcAft>
              <a:buClr>
                <a:schemeClr val="dk1"/>
              </a:buClr>
              <a:buSzPts val="2000"/>
              <a:buChar char="•"/>
              <a:defRPr sz="2000"/>
            </a:lvl6pPr>
            <a:lvl7pPr indent="-355600" lvl="6" marL="3200400" algn="l">
              <a:lnSpc>
                <a:spcPct val="90000"/>
              </a:lnSpc>
              <a:spcBef>
                <a:spcPts val="500"/>
              </a:spcBef>
              <a:spcAft>
                <a:spcPts val="0"/>
              </a:spcAft>
              <a:buClr>
                <a:schemeClr val="dk1"/>
              </a:buClr>
              <a:buSzPts val="2000"/>
              <a:buChar char="•"/>
              <a:defRPr sz="2000"/>
            </a:lvl7pPr>
            <a:lvl8pPr indent="-355600" lvl="7" marL="3657600" algn="l">
              <a:lnSpc>
                <a:spcPct val="90000"/>
              </a:lnSpc>
              <a:spcBef>
                <a:spcPts val="500"/>
              </a:spcBef>
              <a:spcAft>
                <a:spcPts val="0"/>
              </a:spcAft>
              <a:buClr>
                <a:schemeClr val="dk1"/>
              </a:buClr>
              <a:buSzPts val="2000"/>
              <a:buChar char="•"/>
              <a:defRPr sz="2000"/>
            </a:lvl8pPr>
            <a:lvl9pPr indent="-355600" lvl="8" marL="4114800" algn="l">
              <a:lnSpc>
                <a:spcPct val="90000"/>
              </a:lnSpc>
              <a:spcBef>
                <a:spcPts val="500"/>
              </a:spcBef>
              <a:spcAft>
                <a:spcPts val="0"/>
              </a:spcAft>
              <a:buClr>
                <a:schemeClr val="dk1"/>
              </a:buClr>
              <a:buSzPts val="2000"/>
              <a:buChar char="•"/>
              <a:defRPr sz="2000"/>
            </a:lvl9pPr>
          </a:lstStyle>
          <a:p/>
        </p:txBody>
      </p:sp>
      <p:sp>
        <p:nvSpPr>
          <p:cNvPr id="57" name="Google Shape;57;p52"/>
          <p:cNvSpPr txBox="1"/>
          <p:nvPr>
            <p:ph idx="2" type="body"/>
          </p:nvPr>
        </p:nvSpPr>
        <p:spPr>
          <a:xfrm>
            <a:off x="839788" y="2057400"/>
            <a:ext cx="3932237" cy="3811588"/>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1600"/>
              <a:buNone/>
              <a:defRPr sz="1600"/>
            </a:lvl1pPr>
            <a:lvl2pPr indent="-228600" lvl="1" marL="914400" algn="l">
              <a:lnSpc>
                <a:spcPct val="90000"/>
              </a:lnSpc>
              <a:spcBef>
                <a:spcPts val="500"/>
              </a:spcBef>
              <a:spcAft>
                <a:spcPts val="0"/>
              </a:spcAft>
              <a:buClr>
                <a:schemeClr val="dk1"/>
              </a:buClr>
              <a:buSzPts val="1400"/>
              <a:buNone/>
              <a:defRPr sz="1400"/>
            </a:lvl2pPr>
            <a:lvl3pPr indent="-228600" lvl="2" marL="1371600" algn="l">
              <a:lnSpc>
                <a:spcPct val="90000"/>
              </a:lnSpc>
              <a:spcBef>
                <a:spcPts val="500"/>
              </a:spcBef>
              <a:spcAft>
                <a:spcPts val="0"/>
              </a:spcAft>
              <a:buClr>
                <a:schemeClr val="dk1"/>
              </a:buClr>
              <a:buSzPts val="1200"/>
              <a:buNone/>
              <a:defRPr sz="1200"/>
            </a:lvl3pPr>
            <a:lvl4pPr indent="-228600" lvl="3" marL="1828800" algn="l">
              <a:lnSpc>
                <a:spcPct val="90000"/>
              </a:lnSpc>
              <a:spcBef>
                <a:spcPts val="500"/>
              </a:spcBef>
              <a:spcAft>
                <a:spcPts val="0"/>
              </a:spcAft>
              <a:buClr>
                <a:schemeClr val="dk1"/>
              </a:buClr>
              <a:buSzPts val="1000"/>
              <a:buNone/>
              <a:defRPr sz="1000"/>
            </a:lvl4pPr>
            <a:lvl5pPr indent="-228600" lvl="4" marL="2286000" algn="l">
              <a:lnSpc>
                <a:spcPct val="90000"/>
              </a:lnSpc>
              <a:spcBef>
                <a:spcPts val="500"/>
              </a:spcBef>
              <a:spcAft>
                <a:spcPts val="0"/>
              </a:spcAft>
              <a:buClr>
                <a:schemeClr val="dk1"/>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sp>
        <p:nvSpPr>
          <p:cNvPr id="58" name="Google Shape;58;p52"/>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9" name="Google Shape;59;p52"/>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0" name="Google Shape;60;p52"/>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pl-PL"/>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braz z podpisem" type="picTx">
  <p:cSld name="PICTURE_WITH_CAPTION_TEXT">
    <p:spTree>
      <p:nvGrpSpPr>
        <p:cNvPr id="61" name="Shape 61"/>
        <p:cNvGrpSpPr/>
        <p:nvPr/>
      </p:nvGrpSpPr>
      <p:grpSpPr>
        <a:xfrm>
          <a:off x="0" y="0"/>
          <a:ext cx="0" cy="0"/>
          <a:chOff x="0" y="0"/>
          <a:chExt cx="0" cy="0"/>
        </a:xfrm>
      </p:grpSpPr>
      <p:sp>
        <p:nvSpPr>
          <p:cNvPr id="62" name="Google Shape;62;p53"/>
          <p:cNvSpPr txBox="1"/>
          <p:nvPr>
            <p:ph type="title"/>
          </p:nvPr>
        </p:nvSpPr>
        <p:spPr>
          <a:xfrm>
            <a:off x="839788" y="540326"/>
            <a:ext cx="3932237" cy="1517073"/>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3200"/>
              <a:buFont typeface="Calibri"/>
              <a:buNone/>
              <a:defRPr sz="32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3" name="Google Shape;63;p53"/>
          <p:cNvSpPr/>
          <p:nvPr>
            <p:ph idx="2" type="pic"/>
          </p:nvPr>
        </p:nvSpPr>
        <p:spPr>
          <a:xfrm>
            <a:off x="5183188" y="987425"/>
            <a:ext cx="6172200" cy="4873625"/>
          </a:xfrm>
          <a:prstGeom prst="rect">
            <a:avLst/>
          </a:prstGeom>
          <a:noFill/>
          <a:ln>
            <a:noFill/>
          </a:ln>
        </p:spPr>
      </p:sp>
      <p:sp>
        <p:nvSpPr>
          <p:cNvPr id="64" name="Google Shape;64;p53"/>
          <p:cNvSpPr txBox="1"/>
          <p:nvPr>
            <p:ph idx="1" type="body"/>
          </p:nvPr>
        </p:nvSpPr>
        <p:spPr>
          <a:xfrm>
            <a:off x="839788" y="2057400"/>
            <a:ext cx="3932237" cy="3811588"/>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1600"/>
              <a:buNone/>
              <a:defRPr sz="1600"/>
            </a:lvl1pPr>
            <a:lvl2pPr indent="-228600" lvl="1" marL="914400" algn="l">
              <a:lnSpc>
                <a:spcPct val="90000"/>
              </a:lnSpc>
              <a:spcBef>
                <a:spcPts val="500"/>
              </a:spcBef>
              <a:spcAft>
                <a:spcPts val="0"/>
              </a:spcAft>
              <a:buClr>
                <a:schemeClr val="dk1"/>
              </a:buClr>
              <a:buSzPts val="1400"/>
              <a:buNone/>
              <a:defRPr sz="1400"/>
            </a:lvl2pPr>
            <a:lvl3pPr indent="-228600" lvl="2" marL="1371600" algn="l">
              <a:lnSpc>
                <a:spcPct val="90000"/>
              </a:lnSpc>
              <a:spcBef>
                <a:spcPts val="500"/>
              </a:spcBef>
              <a:spcAft>
                <a:spcPts val="0"/>
              </a:spcAft>
              <a:buClr>
                <a:schemeClr val="dk1"/>
              </a:buClr>
              <a:buSzPts val="1200"/>
              <a:buNone/>
              <a:defRPr sz="1200"/>
            </a:lvl3pPr>
            <a:lvl4pPr indent="-228600" lvl="3" marL="1828800" algn="l">
              <a:lnSpc>
                <a:spcPct val="90000"/>
              </a:lnSpc>
              <a:spcBef>
                <a:spcPts val="500"/>
              </a:spcBef>
              <a:spcAft>
                <a:spcPts val="0"/>
              </a:spcAft>
              <a:buClr>
                <a:schemeClr val="dk1"/>
              </a:buClr>
              <a:buSzPts val="1000"/>
              <a:buNone/>
              <a:defRPr sz="1000"/>
            </a:lvl4pPr>
            <a:lvl5pPr indent="-228600" lvl="4" marL="2286000" algn="l">
              <a:lnSpc>
                <a:spcPct val="90000"/>
              </a:lnSpc>
              <a:spcBef>
                <a:spcPts val="500"/>
              </a:spcBef>
              <a:spcAft>
                <a:spcPts val="0"/>
              </a:spcAft>
              <a:buClr>
                <a:schemeClr val="dk1"/>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sp>
        <p:nvSpPr>
          <p:cNvPr id="65" name="Google Shape;65;p53"/>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6" name="Google Shape;66;p53"/>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7" name="Google Shape;67;p53"/>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pl-PL"/>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0.xml"/><Relationship Id="rId10" Type="http://schemas.openxmlformats.org/officeDocument/2006/relationships/slideLayout" Target="../slideLayouts/slideLayout9.xml"/><Relationship Id="rId13" Type="http://schemas.openxmlformats.org/officeDocument/2006/relationships/theme" Target="../theme/theme1.xml"/><Relationship Id="rId12" Type="http://schemas.openxmlformats.org/officeDocument/2006/relationships/slideLayout" Target="../slideLayouts/slideLayout11.xml"/><Relationship Id="rId1" Type="http://schemas.openxmlformats.org/officeDocument/2006/relationships/image" Target="../media/image1.jpg"/><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9" Type="http://schemas.openxmlformats.org/officeDocument/2006/relationships/slideLayout" Target="../slideLayouts/slideLayout8.xml"/><Relationship Id="rId5" Type="http://schemas.openxmlformats.org/officeDocument/2006/relationships/slideLayout" Target="../slideLayouts/slideLayout4.xml"/><Relationship Id="rId6" Type="http://schemas.openxmlformats.org/officeDocument/2006/relationships/slideLayout" Target="../slideLayouts/slideLayout5.xml"/><Relationship Id="rId7" Type="http://schemas.openxmlformats.org/officeDocument/2006/relationships/slideLayout" Target="../slideLayouts/slideLayout6.xml"/><Relationship Id="rId8" Type="http://schemas.openxmlformats.org/officeDocument/2006/relationships/slideLayout" Target="../slideLayouts/slideLayout7.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1">
            <a:alphaModFix/>
          </a:blip>
          <a:stretch>
            <a:fillRect/>
          </a:stretch>
        </a:blipFill>
      </p:bgPr>
    </p:bg>
    <p:spTree>
      <p:nvGrpSpPr>
        <p:cNvPr id="5" name="Shape 5"/>
        <p:cNvGrpSpPr/>
        <p:nvPr/>
      </p:nvGrpSpPr>
      <p:grpSpPr>
        <a:xfrm>
          <a:off x="0" y="0"/>
          <a:ext cx="0" cy="0"/>
          <a:chOff x="0" y="0"/>
          <a:chExt cx="0" cy="0"/>
        </a:xfrm>
      </p:grpSpPr>
      <p:sp>
        <p:nvSpPr>
          <p:cNvPr id="6" name="Google Shape;6;p44"/>
          <p:cNvSpPr txBox="1"/>
          <p:nvPr>
            <p:ph type="title"/>
          </p:nvPr>
        </p:nvSpPr>
        <p:spPr>
          <a:xfrm>
            <a:off x="838200" y="573577"/>
            <a:ext cx="10515600" cy="1180407"/>
          </a:xfrm>
          <a:prstGeom prst="rect">
            <a:avLst/>
          </a:prstGeom>
          <a:noFill/>
          <a:ln>
            <a:noFill/>
          </a:ln>
        </p:spPr>
        <p:txBody>
          <a:bodyPr anchorCtr="0" anchor="ctr" bIns="45700" lIns="91425" spcFirstLastPara="1" rIns="91425" wrap="square" tIns="45700">
            <a:normAutofit/>
          </a:bodyPr>
          <a:lstStyle>
            <a:lvl1pPr lvl="0" marR="0" rtl="0" algn="l">
              <a:lnSpc>
                <a:spcPct val="90000"/>
              </a:lnSpc>
              <a:spcBef>
                <a:spcPts val="0"/>
              </a:spcBef>
              <a:spcAft>
                <a:spcPts val="0"/>
              </a:spcAft>
              <a:buClr>
                <a:schemeClr val="dk1"/>
              </a:buClr>
              <a:buSzPts val="4400"/>
              <a:buFont typeface="Calibri"/>
              <a:buNone/>
              <a:defRPr b="0" i="0" sz="44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7" name="Google Shape;7;p44"/>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lvl1pPr indent="-406400" lvl="0" marL="45720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1pPr>
            <a:lvl2pPr indent="-381000" lvl="1" marL="914400"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indent="-355600" lvl="2" marL="13716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indent="-342900" lvl="3" marL="1828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indent="-342900" lvl="4" marL="22860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8" name="Google Shape;8;p44"/>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rgbClr val="888888"/>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9" name="Google Shape;9;p44"/>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marR="0" rtl="0" algn="ctr">
              <a:lnSpc>
                <a:spcPct val="100000"/>
              </a:lnSpc>
              <a:spcBef>
                <a:spcPts val="0"/>
              </a:spcBef>
              <a:spcAft>
                <a:spcPts val="0"/>
              </a:spcAft>
              <a:buClr>
                <a:srgbClr val="000000"/>
              </a:buClr>
              <a:buSzPts val="1400"/>
              <a:buFont typeface="Arial"/>
              <a:buNone/>
              <a:defRPr b="0" i="0" sz="1200" u="none" cap="none" strike="noStrike">
                <a:solidFill>
                  <a:srgbClr val="888888"/>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10" name="Google Shape;10;p44"/>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pl-PL"/>
              <a:t>‹#›</a:t>
            </a:fld>
            <a:endParaRPr/>
          </a:p>
        </p:txBody>
      </p:sp>
    </p:spTree>
  </p:cSld>
  <p:clrMap accent1="accent1" accent2="accent2" accent3="accent3" accent4="accent4" accent5="accent5" accent6="accent6" bg1="lt1" bg2="dk2" tx1="dk1" tx2="lt2" folHlink="folHlink" hlink="hlink"/>
  <p:sldLayoutIdLst>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1.jp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 Id="rId3" Type="http://schemas.openxmlformats.org/officeDocument/2006/relationships/image" Target="../media/image5.jpg"/><Relationship Id="rId4" Type="http://schemas.openxmlformats.org/officeDocument/2006/relationships/image" Target="../media/image9.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 Id="rId3" Type="http://schemas.openxmlformats.org/officeDocument/2006/relationships/image" Target="../media/image17.png"/><Relationship Id="rId4" Type="http://schemas.openxmlformats.org/officeDocument/2006/relationships/image" Target="../media/image18.png"/><Relationship Id="rId5" Type="http://schemas.openxmlformats.org/officeDocument/2006/relationships/image" Target="../media/image6.png"/><Relationship Id="rId6" Type="http://schemas.openxmlformats.org/officeDocument/2006/relationships/image" Target="../media/image12.png"/><Relationship Id="rId7" Type="http://schemas.openxmlformats.org/officeDocument/2006/relationships/image" Target="../media/image16.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 Id="rId3" Type="http://schemas.openxmlformats.org/officeDocument/2006/relationships/image" Target="../media/image4.png"/><Relationship Id="rId4" Type="http://schemas.openxmlformats.org/officeDocument/2006/relationships/image" Target="../media/image2.png"/><Relationship Id="rId5" Type="http://schemas.openxmlformats.org/officeDocument/2006/relationships/image" Target="../media/image3.png"/><Relationship Id="rId6" Type="http://schemas.openxmlformats.org/officeDocument/2006/relationships/image" Target="../media/image19.png"/><Relationship Id="rId7" Type="http://schemas.openxmlformats.org/officeDocument/2006/relationships/image" Target="../media/image13.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7.xml"/><Relationship Id="rId3" Type="http://schemas.openxmlformats.org/officeDocument/2006/relationships/image" Target="../media/image15.jpg"/><Relationship Id="rId4" Type="http://schemas.openxmlformats.org/officeDocument/2006/relationships/image" Target="../media/image21.jpg"/><Relationship Id="rId5" Type="http://schemas.openxmlformats.org/officeDocument/2006/relationships/image" Target="../media/image7.jpg"/><Relationship Id="rId6" Type="http://schemas.openxmlformats.org/officeDocument/2006/relationships/image" Target="../media/image8.jpg"/><Relationship Id="rId7" Type="http://schemas.openxmlformats.org/officeDocument/2006/relationships/image" Target="../media/image10.jp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8.xml"/><Relationship Id="rId3" Type="http://schemas.openxmlformats.org/officeDocument/2006/relationships/image" Target="../media/image14.png"/><Relationship Id="rId4" Type="http://schemas.openxmlformats.org/officeDocument/2006/relationships/image" Target="../media/image20.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9.xml"/><Relationship Id="rId3" Type="http://schemas.openxmlformats.org/officeDocument/2006/relationships/image" Target="../media/image32.png"/><Relationship Id="rId4" Type="http://schemas.openxmlformats.org/officeDocument/2006/relationships/image" Target="../media/image25.jp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0.xml"/><Relationship Id="rId3" Type="http://schemas.openxmlformats.org/officeDocument/2006/relationships/image" Target="../media/image30.jpg"/><Relationship Id="rId4" Type="http://schemas.openxmlformats.org/officeDocument/2006/relationships/image" Target="../media/image22.jpg"/><Relationship Id="rId5" Type="http://schemas.openxmlformats.org/officeDocument/2006/relationships/image" Target="../media/image23.jp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1.xml"/><Relationship Id="rId3" Type="http://schemas.openxmlformats.org/officeDocument/2006/relationships/image" Target="../media/image33.jpg"/><Relationship Id="rId4" Type="http://schemas.openxmlformats.org/officeDocument/2006/relationships/image" Target="../media/image35.png"/><Relationship Id="rId5" Type="http://schemas.openxmlformats.org/officeDocument/2006/relationships/image" Target="../media/image39.jpg"/><Relationship Id="rId6" Type="http://schemas.openxmlformats.org/officeDocument/2006/relationships/image" Target="../media/image24.jpg"/><Relationship Id="rId7" Type="http://schemas.openxmlformats.org/officeDocument/2006/relationships/image" Target="../media/image26.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3.xml"/><Relationship Id="rId3" Type="http://schemas.openxmlformats.org/officeDocument/2006/relationships/image" Target="../media/image36.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5.xml"/><Relationship Id="rId3" Type="http://schemas.openxmlformats.org/officeDocument/2006/relationships/image" Target="../media/image42.jp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6.xml"/><Relationship Id="rId3" Type="http://schemas.openxmlformats.org/officeDocument/2006/relationships/hyperlink" Target="https://www.bialystok.pl/pl/dla_mieszkancow/fundusze_unijne" TargetMode="Externa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7.xml"/><Relationship Id="rId3" Type="http://schemas.openxmlformats.org/officeDocument/2006/relationships/image" Target="../media/image31.jpg"/><Relationship Id="rId4" Type="http://schemas.openxmlformats.org/officeDocument/2006/relationships/image" Target="../media/image27.jp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8.xml"/><Relationship Id="rId3" Type="http://schemas.openxmlformats.org/officeDocument/2006/relationships/image" Target="../media/image29.jpg"/><Relationship Id="rId4" Type="http://schemas.openxmlformats.org/officeDocument/2006/relationships/image" Target="../media/image41.jp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9.xml"/><Relationship Id="rId3" Type="http://schemas.openxmlformats.org/officeDocument/2006/relationships/image" Target="../media/image28.jpg"/><Relationship Id="rId4" Type="http://schemas.openxmlformats.org/officeDocument/2006/relationships/hyperlink" Target="https://www.komunikacja.bialystok.pl/?page=apps" TargetMode="External"/><Relationship Id="rId5" Type="http://schemas.openxmlformats.org/officeDocument/2006/relationships/hyperlink" Target="http://przystanki.bialystok.pl/" TargetMode="Externa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0.xml"/><Relationship Id="rId3" Type="http://schemas.openxmlformats.org/officeDocument/2006/relationships/hyperlink" Target="https://www.szr.bialystok.pl/" TargetMode="External"/><Relationship Id="rId4" Type="http://schemas.openxmlformats.org/officeDocument/2006/relationships/hyperlink" Target="https://www.szr.bialystok.pl/" TargetMode="External"/><Relationship Id="rId5" Type="http://schemas.openxmlformats.org/officeDocument/2006/relationships/image" Target="../media/image38.jpg"/><Relationship Id="rId6" Type="http://schemas.openxmlformats.org/officeDocument/2006/relationships/image" Target="../media/image34.png"/><Relationship Id="rId7" Type="http://schemas.openxmlformats.org/officeDocument/2006/relationships/image" Target="../media/image40.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1.xml"/><Relationship Id="rId3" Type="http://schemas.openxmlformats.org/officeDocument/2006/relationships/image" Target="../media/image47.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2.xml"/><Relationship Id="rId3" Type="http://schemas.openxmlformats.org/officeDocument/2006/relationships/image" Target="../media/image43.jp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3.xml"/><Relationship Id="rId3" Type="http://schemas.openxmlformats.org/officeDocument/2006/relationships/hyperlink" Target="https://bikerbialystok.pl/en/stations-map/" TargetMode="External"/><Relationship Id="rId4" Type="http://schemas.openxmlformats.org/officeDocument/2006/relationships/image" Target="../media/image37.jpg"/><Relationship Id="rId5" Type="http://schemas.openxmlformats.org/officeDocument/2006/relationships/image" Target="../media/image49.jpg"/><Relationship Id="rId6" Type="http://schemas.openxmlformats.org/officeDocument/2006/relationships/image" Target="../media/image48.jp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4.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5.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6.xml"/><Relationship Id="rId3" Type="http://schemas.openxmlformats.org/officeDocument/2006/relationships/image" Target="../media/image44.jpg"/><Relationship Id="rId4" Type="http://schemas.openxmlformats.org/officeDocument/2006/relationships/image" Target="../media/image45.pn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7.xml"/><Relationship Id="rId3" Type="http://schemas.openxmlformats.org/officeDocument/2006/relationships/hyperlink" Target="https://knowledgecompass.com/six-thinking-hats/" TargetMode="External"/><Relationship Id="rId4" Type="http://schemas.openxmlformats.org/officeDocument/2006/relationships/hyperlink" Target="https://www.youtube.com/watch?v=oHiwpz7r4wY&amp;ab_channel=OptimaTraining%28UK%29Limited" TargetMode="External"/><Relationship Id="rId5" Type="http://schemas.openxmlformats.org/officeDocument/2006/relationships/image" Target="../media/image46.pn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8.xml"/><Relationship Id="rId3" Type="http://schemas.openxmlformats.org/officeDocument/2006/relationships/hyperlink" Target="https://audiovisual.ec.europa.eu/en/video/I-200032" TargetMode="Externa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9.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0.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1.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3.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3" name="Shape 83"/>
        <p:cNvGrpSpPr/>
        <p:nvPr/>
      </p:nvGrpSpPr>
      <p:grpSpPr>
        <a:xfrm>
          <a:off x="0" y="0"/>
          <a:ext cx="0" cy="0"/>
          <a:chOff x="0" y="0"/>
          <a:chExt cx="0" cy="0"/>
        </a:xfrm>
      </p:grpSpPr>
      <p:sp>
        <p:nvSpPr>
          <p:cNvPr id="84" name="Google Shape;84;p1"/>
          <p:cNvSpPr txBox="1"/>
          <p:nvPr>
            <p:ph type="ctrTitle"/>
          </p:nvPr>
        </p:nvSpPr>
        <p:spPr>
          <a:xfrm>
            <a:off x="1440110" y="2634143"/>
            <a:ext cx="9144000" cy="900986"/>
          </a:xfrm>
          <a:prstGeom prst="rect">
            <a:avLst/>
          </a:prstGeom>
          <a:noFill/>
          <a:ln>
            <a:noFill/>
          </a:ln>
        </p:spPr>
        <p:txBody>
          <a:bodyPr anchorCtr="0" anchor="b" bIns="45700" lIns="91425" spcFirstLastPara="1" rIns="91425" wrap="square" tIns="45700">
            <a:normAutofit fontScale="90000"/>
          </a:bodyPr>
          <a:lstStyle/>
          <a:p>
            <a:pPr indent="0" lvl="0" marL="0" rtl="0" algn="ctr">
              <a:lnSpc>
                <a:spcPct val="90000"/>
              </a:lnSpc>
              <a:spcBef>
                <a:spcPts val="0"/>
              </a:spcBef>
              <a:spcAft>
                <a:spcPts val="0"/>
              </a:spcAft>
              <a:buClr>
                <a:schemeClr val="dk1"/>
              </a:buClr>
              <a:buSzPct val="100000"/>
              <a:buFont typeface="Calibri"/>
              <a:buNone/>
            </a:pPr>
            <a:r>
              <a:rPr b="1" lang="pl-PL" cap="small"/>
              <a:t>Transformative Mindset Course</a:t>
            </a:r>
            <a:endParaRPr/>
          </a:p>
        </p:txBody>
      </p:sp>
      <p:sp>
        <p:nvSpPr>
          <p:cNvPr id="85" name="Google Shape;85;p1"/>
          <p:cNvSpPr txBox="1"/>
          <p:nvPr>
            <p:ph idx="1" type="subTitle"/>
          </p:nvPr>
        </p:nvSpPr>
        <p:spPr>
          <a:xfrm>
            <a:off x="1524000" y="3943738"/>
            <a:ext cx="9144000" cy="804431"/>
          </a:xfrm>
          <a:prstGeom prst="rect">
            <a:avLst/>
          </a:prstGeom>
          <a:noFill/>
          <a:ln>
            <a:noFill/>
          </a:ln>
        </p:spPr>
        <p:txBody>
          <a:bodyPr anchorCtr="0" anchor="t" bIns="45700" lIns="91425" spcFirstLastPara="1" rIns="91425" wrap="square" tIns="45700">
            <a:normAutofit/>
          </a:bodyPr>
          <a:lstStyle/>
          <a:p>
            <a:pPr indent="0" lvl="0" marL="0" rtl="0" algn="ctr">
              <a:lnSpc>
                <a:spcPct val="90000"/>
              </a:lnSpc>
              <a:spcBef>
                <a:spcPts val="0"/>
              </a:spcBef>
              <a:spcAft>
                <a:spcPts val="0"/>
              </a:spcAft>
              <a:buClr>
                <a:schemeClr val="dk1"/>
              </a:buClr>
              <a:buSzPts val="2400"/>
              <a:buNone/>
            </a:pPr>
            <a:r>
              <a:rPr lang="pl-PL"/>
              <a:t>Module 5. Accelerating the shift to sustainable and smart mobility</a:t>
            </a:r>
            <a:endParaRPr/>
          </a:p>
        </p:txBody>
      </p:sp>
      <p:pic>
        <p:nvPicPr>
          <p:cNvPr descr="Obraz zawierający tekst&#10;&#10;Opis wygenerowany automatycznie" id="86" name="Google Shape;86;p1"/>
          <p:cNvPicPr preferRelativeResize="0"/>
          <p:nvPr/>
        </p:nvPicPr>
        <p:blipFill rotWithShape="1">
          <a:blip r:embed="rId3">
            <a:alphaModFix/>
          </a:blip>
          <a:srcRect b="0" l="0" r="0" t="0"/>
          <a:stretch/>
        </p:blipFill>
        <p:spPr>
          <a:xfrm>
            <a:off x="3433960" y="515092"/>
            <a:ext cx="4901130" cy="1929468"/>
          </a:xfrm>
          <a:prstGeom prst="rect">
            <a:avLst/>
          </a:prstGeom>
          <a:noFill/>
          <a:ln>
            <a:noFill/>
          </a:ln>
        </p:spPr>
      </p:pic>
      <p:sp>
        <p:nvSpPr>
          <p:cNvPr id="87" name="Google Shape;87;p1"/>
          <p:cNvSpPr txBox="1"/>
          <p:nvPr/>
        </p:nvSpPr>
        <p:spPr>
          <a:xfrm>
            <a:off x="7515498" y="4624251"/>
            <a:ext cx="4563250" cy="1417221"/>
          </a:xfrm>
          <a:prstGeom prst="rect">
            <a:avLst/>
          </a:prstGeom>
          <a:noFill/>
          <a:ln>
            <a:noFill/>
          </a:ln>
        </p:spPr>
        <p:txBody>
          <a:bodyPr anchorCtr="0" anchor="t" bIns="45700" lIns="91425" spcFirstLastPara="1" rIns="91425" wrap="square" tIns="45700">
            <a:normAutofit fontScale="92500" lnSpcReduction="10000"/>
          </a:bodyPr>
          <a:lstStyle/>
          <a:p>
            <a:pPr indent="0" lvl="0" marL="0" marR="0" rtl="0" algn="l">
              <a:lnSpc>
                <a:spcPct val="90000"/>
              </a:lnSpc>
              <a:spcBef>
                <a:spcPts val="0"/>
              </a:spcBef>
              <a:spcAft>
                <a:spcPts val="0"/>
              </a:spcAft>
              <a:buClr>
                <a:schemeClr val="dk1"/>
              </a:buClr>
              <a:buSzPct val="100000"/>
              <a:buFont typeface="Arial"/>
              <a:buNone/>
            </a:pPr>
            <a:r>
              <a:rPr b="0" i="0" lang="pl-PL" sz="2000" u="none" cap="none" strike="noStrike">
                <a:solidFill>
                  <a:schemeClr val="dk1"/>
                </a:solidFill>
                <a:latin typeface="Calibri"/>
                <a:ea typeface="Calibri"/>
                <a:cs typeface="Calibri"/>
                <a:sym typeface="Calibri"/>
              </a:rPr>
              <a:t>Authors:</a:t>
            </a:r>
            <a:endParaRPr b="0" i="0" sz="1400" u="none" cap="none" strike="noStrike">
              <a:solidFill>
                <a:srgbClr val="000000"/>
              </a:solidFill>
              <a:latin typeface="Arial"/>
              <a:ea typeface="Arial"/>
              <a:cs typeface="Arial"/>
              <a:sym typeface="Arial"/>
            </a:endParaRPr>
          </a:p>
          <a:p>
            <a:pPr indent="0" lvl="0" marL="0" marR="0" rtl="0" algn="l">
              <a:lnSpc>
                <a:spcPct val="90000"/>
              </a:lnSpc>
              <a:spcBef>
                <a:spcPts val="1000"/>
              </a:spcBef>
              <a:spcAft>
                <a:spcPts val="0"/>
              </a:spcAft>
              <a:buClr>
                <a:schemeClr val="dk1"/>
              </a:buClr>
              <a:buSzPct val="100000"/>
              <a:buFont typeface="Arial"/>
              <a:buNone/>
            </a:pPr>
            <a:r>
              <a:rPr b="0" i="0" lang="pl-PL" sz="2000" u="none" cap="none" strike="noStrike">
                <a:solidFill>
                  <a:schemeClr val="dk1"/>
                </a:solidFill>
                <a:latin typeface="Calibri"/>
                <a:ea typeface="Calibri"/>
                <a:cs typeface="Calibri"/>
                <a:sym typeface="Calibri"/>
              </a:rPr>
              <a:t>Danuta Szpilko, Joanna Ejdys</a:t>
            </a:r>
            <a:endParaRPr b="0" i="0" sz="1400" u="none" cap="none" strike="noStrike">
              <a:solidFill>
                <a:srgbClr val="000000"/>
              </a:solidFill>
              <a:latin typeface="Arial"/>
              <a:ea typeface="Arial"/>
              <a:cs typeface="Arial"/>
              <a:sym typeface="Arial"/>
            </a:endParaRPr>
          </a:p>
          <a:p>
            <a:pPr indent="0" lvl="0" marL="0" marR="0" rtl="0" algn="l">
              <a:lnSpc>
                <a:spcPct val="90000"/>
              </a:lnSpc>
              <a:spcBef>
                <a:spcPts val="1000"/>
              </a:spcBef>
              <a:spcAft>
                <a:spcPts val="0"/>
              </a:spcAft>
              <a:buClr>
                <a:schemeClr val="dk1"/>
              </a:buClr>
              <a:buSzPct val="100000"/>
              <a:buFont typeface="Arial"/>
              <a:buNone/>
            </a:pPr>
            <a:r>
              <a:rPr b="0" i="0" lang="pl-PL" sz="2000" u="none" cap="none" strike="noStrike">
                <a:solidFill>
                  <a:schemeClr val="dk1"/>
                </a:solidFill>
                <a:latin typeface="Calibri"/>
                <a:ea typeface="Calibri"/>
                <a:cs typeface="Calibri"/>
                <a:sym typeface="Calibri"/>
              </a:rPr>
              <a:t>Institution:</a:t>
            </a:r>
            <a:endParaRPr b="0" i="0" sz="1400" u="none" cap="none" strike="noStrike">
              <a:solidFill>
                <a:srgbClr val="000000"/>
              </a:solidFill>
              <a:latin typeface="Arial"/>
              <a:ea typeface="Arial"/>
              <a:cs typeface="Arial"/>
              <a:sym typeface="Arial"/>
            </a:endParaRPr>
          </a:p>
          <a:p>
            <a:pPr indent="0" lvl="0" marL="0" marR="0" rtl="0" algn="l">
              <a:lnSpc>
                <a:spcPct val="90000"/>
              </a:lnSpc>
              <a:spcBef>
                <a:spcPts val="1000"/>
              </a:spcBef>
              <a:spcAft>
                <a:spcPts val="0"/>
              </a:spcAft>
              <a:buClr>
                <a:schemeClr val="dk1"/>
              </a:buClr>
              <a:buSzPct val="100000"/>
              <a:buFont typeface="Arial"/>
              <a:buNone/>
            </a:pPr>
            <a:r>
              <a:rPr b="0" i="0" lang="pl-PL" sz="2000" u="none" cap="none" strike="noStrike">
                <a:solidFill>
                  <a:schemeClr val="dk1"/>
                </a:solidFill>
                <a:latin typeface="Calibri"/>
                <a:ea typeface="Calibri"/>
                <a:cs typeface="Calibri"/>
                <a:sym typeface="Calibri"/>
              </a:rPr>
              <a:t>Bialystok University of Technology, Poland</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4" name="Shape 134"/>
        <p:cNvGrpSpPr/>
        <p:nvPr/>
      </p:nvGrpSpPr>
      <p:grpSpPr>
        <a:xfrm>
          <a:off x="0" y="0"/>
          <a:ext cx="0" cy="0"/>
          <a:chOff x="0" y="0"/>
          <a:chExt cx="0" cy="0"/>
        </a:xfrm>
      </p:grpSpPr>
      <p:sp>
        <p:nvSpPr>
          <p:cNvPr id="135" name="Google Shape;135;p56"/>
          <p:cNvSpPr txBox="1"/>
          <p:nvPr>
            <p:ph type="title"/>
          </p:nvPr>
        </p:nvSpPr>
        <p:spPr>
          <a:xfrm>
            <a:off x="295275" y="609426"/>
            <a:ext cx="11563350" cy="714549"/>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rPr b="1" lang="pl-PL"/>
              <a:t>European Green Deal </a:t>
            </a:r>
            <a:endParaRPr b="1"/>
          </a:p>
        </p:txBody>
      </p:sp>
      <p:sp>
        <p:nvSpPr>
          <p:cNvPr id="136" name="Google Shape;136;p56"/>
          <p:cNvSpPr txBox="1"/>
          <p:nvPr>
            <p:ph idx="1" type="body"/>
          </p:nvPr>
        </p:nvSpPr>
        <p:spPr>
          <a:xfrm>
            <a:off x="219075" y="1397000"/>
            <a:ext cx="11563350" cy="4351338"/>
          </a:xfrm>
          <a:prstGeom prst="rect">
            <a:avLst/>
          </a:prstGeom>
          <a:noFill/>
          <a:ln>
            <a:noFill/>
          </a:ln>
        </p:spPr>
        <p:txBody>
          <a:bodyPr anchorCtr="0" anchor="t" bIns="45700" lIns="91425" spcFirstLastPara="1" rIns="91425" wrap="square" tIns="45700">
            <a:normAutofit/>
          </a:bodyPr>
          <a:lstStyle/>
          <a:p>
            <a:pPr indent="0" lvl="0" marL="0" rtl="0" algn="just">
              <a:lnSpc>
                <a:spcPct val="107000"/>
              </a:lnSpc>
              <a:spcBef>
                <a:spcPts val="0"/>
              </a:spcBef>
              <a:spcAft>
                <a:spcPts val="0"/>
              </a:spcAft>
              <a:buClr>
                <a:schemeClr val="dk1"/>
              </a:buClr>
              <a:buSzPts val="1800"/>
              <a:buNone/>
            </a:pPr>
            <a:r>
              <a:rPr b="1" lang="pl-PL" sz="1800">
                <a:latin typeface="Calibri"/>
                <a:ea typeface="Calibri"/>
                <a:cs typeface="Calibri"/>
                <a:sym typeface="Calibri"/>
              </a:rPr>
              <a:t>The European Green Deal </a:t>
            </a:r>
            <a:r>
              <a:rPr lang="pl-PL" sz="1800">
                <a:latin typeface="Calibri"/>
                <a:ea typeface="Calibri"/>
                <a:cs typeface="Calibri"/>
                <a:sym typeface="Calibri"/>
              </a:rPr>
              <a:t>is the roadmap for making the EU's economy sustainable, by turning climate and environmental challenges into opportunities, and making the transition just and inclusive for all. </a:t>
            </a:r>
            <a:endParaRPr>
              <a:latin typeface="Calibri"/>
              <a:ea typeface="Calibri"/>
              <a:cs typeface="Calibri"/>
              <a:sym typeface="Calibri"/>
            </a:endParaRPr>
          </a:p>
          <a:p>
            <a:pPr indent="0" lvl="0" marL="0" rtl="0" algn="just">
              <a:lnSpc>
                <a:spcPct val="107000"/>
              </a:lnSpc>
              <a:spcBef>
                <a:spcPts val="1800"/>
              </a:spcBef>
              <a:spcAft>
                <a:spcPts val="0"/>
              </a:spcAft>
              <a:buClr>
                <a:schemeClr val="dk1"/>
              </a:buClr>
              <a:buSzPts val="1800"/>
              <a:buNone/>
            </a:pPr>
            <a:r>
              <a:rPr b="1" lang="pl-PL" sz="1800">
                <a:latin typeface="Calibri"/>
                <a:ea typeface="Calibri"/>
                <a:cs typeface="Calibri"/>
                <a:sym typeface="Calibri"/>
              </a:rPr>
              <a:t>Recognising that climate change and environmental degradation </a:t>
            </a:r>
            <a:r>
              <a:rPr lang="pl-PL" sz="1800">
                <a:latin typeface="Calibri"/>
                <a:ea typeface="Calibri"/>
                <a:cs typeface="Calibri"/>
                <a:sym typeface="Calibri"/>
              </a:rPr>
              <a:t>are existential threats to Europe and the world, the EGD provides an ambitious package of measures, followed by EU Green Deal Action Plan. These measures include cutting greenhouse gas emissions, investing in cutting-edge research and innovation, and preserving Europe's natural environment.</a:t>
            </a:r>
            <a:endParaRPr sz="1800">
              <a:latin typeface="Calibri"/>
              <a:ea typeface="Calibri"/>
              <a:cs typeface="Calibri"/>
              <a:sym typeface="Calibri"/>
            </a:endParaRPr>
          </a:p>
          <a:p>
            <a:pPr indent="0" lvl="0" marL="0" rtl="0" algn="just">
              <a:lnSpc>
                <a:spcPct val="107000"/>
              </a:lnSpc>
              <a:spcBef>
                <a:spcPts val="1800"/>
              </a:spcBef>
              <a:spcAft>
                <a:spcPts val="0"/>
              </a:spcAft>
              <a:buClr>
                <a:schemeClr val="dk1"/>
              </a:buClr>
              <a:buSzPts val="1800"/>
              <a:buNone/>
            </a:pPr>
            <a:r>
              <a:rPr b="1" lang="pl-PL" sz="1800">
                <a:latin typeface="Calibri"/>
                <a:ea typeface="Calibri"/>
                <a:cs typeface="Calibri"/>
                <a:sym typeface="Calibri"/>
              </a:rPr>
              <a:t>Fighting climate change and achieving the transition to a climate-neutral society </a:t>
            </a:r>
            <a:r>
              <a:rPr lang="pl-PL" sz="1800">
                <a:latin typeface="Calibri"/>
                <a:ea typeface="Calibri"/>
                <a:cs typeface="Calibri"/>
                <a:sym typeface="Calibri"/>
              </a:rPr>
              <a:t>requires significant investments, research and innovation, new ways of producing and consuming, managing waste, and changes in how we work, use transport and live together. </a:t>
            </a:r>
            <a:endParaRPr>
              <a:latin typeface="Calibri"/>
              <a:ea typeface="Calibri"/>
              <a:cs typeface="Calibri"/>
              <a:sym typeface="Calibri"/>
            </a:endParaRPr>
          </a:p>
          <a:p>
            <a:pPr indent="0" lvl="0" marL="0" rtl="0" algn="just">
              <a:lnSpc>
                <a:spcPct val="107000"/>
              </a:lnSpc>
              <a:spcBef>
                <a:spcPts val="1800"/>
              </a:spcBef>
              <a:spcAft>
                <a:spcPts val="0"/>
              </a:spcAft>
              <a:buClr>
                <a:schemeClr val="dk1"/>
              </a:buClr>
              <a:buSzPts val="1800"/>
              <a:buNone/>
            </a:pPr>
            <a:r>
              <a:rPr lang="pl-PL" sz="1800">
                <a:latin typeface="Calibri"/>
                <a:ea typeface="Calibri"/>
                <a:cs typeface="Calibri"/>
                <a:sym typeface="Calibri"/>
              </a:rPr>
              <a:t>Since solid waste, wastewater, water supply, energy efficiency, air pollution – all these things affect climate change, the EGD addresses environment (waste and recycling) among the key action areas also towards being climate neutral in 2050</a:t>
            </a:r>
            <a:endParaRPr>
              <a:latin typeface="Calibri"/>
              <a:ea typeface="Calibri"/>
              <a:cs typeface="Calibri"/>
              <a:sym typeface="Calibri"/>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0" name="Shape 140"/>
        <p:cNvGrpSpPr/>
        <p:nvPr/>
      </p:nvGrpSpPr>
      <p:grpSpPr>
        <a:xfrm>
          <a:off x="0" y="0"/>
          <a:ext cx="0" cy="0"/>
          <a:chOff x="0" y="0"/>
          <a:chExt cx="0" cy="0"/>
        </a:xfrm>
      </p:grpSpPr>
      <p:sp>
        <p:nvSpPr>
          <p:cNvPr id="141" name="Google Shape;141;p57"/>
          <p:cNvSpPr/>
          <p:nvPr/>
        </p:nvSpPr>
        <p:spPr>
          <a:xfrm>
            <a:off x="2195512" y="4354501"/>
            <a:ext cx="7800975" cy="1234394"/>
          </a:xfrm>
          <a:prstGeom prst="ellipse">
            <a:avLst/>
          </a:prstGeom>
          <a:solidFill>
            <a:schemeClr val="lt1"/>
          </a:solidFill>
          <a:ln cap="flat" cmpd="sng" w="12700">
            <a:solidFill>
              <a:srgbClr val="0A519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142" name="Google Shape;142;p57"/>
          <p:cNvSpPr/>
          <p:nvPr/>
        </p:nvSpPr>
        <p:spPr>
          <a:xfrm>
            <a:off x="4330449" y="826254"/>
            <a:ext cx="3719061" cy="3719061"/>
          </a:xfrm>
          <a:prstGeom prst="ellipse">
            <a:avLst/>
          </a:prstGeom>
          <a:solidFill>
            <a:srgbClr val="09B6BF"/>
          </a:solidFill>
          <a:ln cap="flat" cmpd="sng" w="12700">
            <a:solidFill>
              <a:srgbClr val="09B6BF"/>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143" name="Google Shape;143;p57"/>
          <p:cNvSpPr/>
          <p:nvPr/>
        </p:nvSpPr>
        <p:spPr>
          <a:xfrm>
            <a:off x="787400" y="843280"/>
            <a:ext cx="3799840" cy="624840"/>
          </a:xfrm>
          <a:prstGeom prst="round2DiagRect">
            <a:avLst>
              <a:gd fmla="val 16667" name="adj1"/>
              <a:gd fmla="val 0" name="adj2"/>
            </a:avLst>
          </a:prstGeom>
          <a:solidFill>
            <a:srgbClr val="0075A2"/>
          </a:solidFill>
          <a:ln cap="flat" cmpd="sng" w="12700">
            <a:solidFill>
              <a:srgbClr val="0A519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rPr b="1" i="0" lang="pl-PL" sz="1800" u="none" cap="none" strike="noStrike">
                <a:solidFill>
                  <a:schemeClr val="lt1"/>
                </a:solidFill>
                <a:latin typeface="Calibri"/>
                <a:ea typeface="Calibri"/>
                <a:cs typeface="Calibri"/>
                <a:sym typeface="Calibri"/>
              </a:rPr>
              <a:t>Increasing  EU’s Climate ambition for 2030 and 2050</a:t>
            </a:r>
            <a:endParaRPr b="1" i="0" sz="1800" u="none" cap="none" strike="noStrike">
              <a:solidFill>
                <a:schemeClr val="lt1"/>
              </a:solidFill>
              <a:latin typeface="Calibri"/>
              <a:ea typeface="Calibri"/>
              <a:cs typeface="Calibri"/>
              <a:sym typeface="Calibri"/>
            </a:endParaRPr>
          </a:p>
        </p:txBody>
      </p:sp>
      <p:sp>
        <p:nvSpPr>
          <p:cNvPr id="144" name="Google Shape;144;p57"/>
          <p:cNvSpPr/>
          <p:nvPr/>
        </p:nvSpPr>
        <p:spPr>
          <a:xfrm>
            <a:off x="787400" y="1802646"/>
            <a:ext cx="3799840" cy="624840"/>
          </a:xfrm>
          <a:prstGeom prst="round2DiagRect">
            <a:avLst>
              <a:gd fmla="val 16667" name="adj1"/>
              <a:gd fmla="val 0" name="adj2"/>
            </a:avLst>
          </a:prstGeom>
          <a:solidFill>
            <a:srgbClr val="0075A2"/>
          </a:solidFill>
          <a:ln cap="flat" cmpd="sng" w="12700">
            <a:solidFill>
              <a:srgbClr val="0A519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rPr b="1" i="0" lang="pl-PL" sz="1800" u="none" cap="none" strike="noStrike">
                <a:solidFill>
                  <a:schemeClr val="lt1"/>
                </a:solidFill>
                <a:latin typeface="Calibri"/>
                <a:ea typeface="Calibri"/>
                <a:cs typeface="Calibri"/>
                <a:sym typeface="Calibri"/>
              </a:rPr>
              <a:t>Supplying Clean, affordable and secure energy</a:t>
            </a:r>
            <a:endParaRPr b="1" i="0" sz="1800" u="none" cap="none" strike="noStrike">
              <a:solidFill>
                <a:schemeClr val="lt1"/>
              </a:solidFill>
              <a:latin typeface="Times New Roman"/>
              <a:ea typeface="Times New Roman"/>
              <a:cs typeface="Times New Roman"/>
              <a:sym typeface="Times New Roman"/>
            </a:endParaRPr>
          </a:p>
        </p:txBody>
      </p:sp>
      <p:sp>
        <p:nvSpPr>
          <p:cNvPr id="145" name="Google Shape;145;p57"/>
          <p:cNvSpPr/>
          <p:nvPr/>
        </p:nvSpPr>
        <p:spPr>
          <a:xfrm>
            <a:off x="787400" y="2804160"/>
            <a:ext cx="3799840" cy="624840"/>
          </a:xfrm>
          <a:prstGeom prst="round2DiagRect">
            <a:avLst>
              <a:gd fmla="val 16667" name="adj1"/>
              <a:gd fmla="val 0" name="adj2"/>
            </a:avLst>
          </a:prstGeom>
          <a:solidFill>
            <a:srgbClr val="0075A2"/>
          </a:solidFill>
          <a:ln cap="flat" cmpd="sng" w="12700">
            <a:solidFill>
              <a:srgbClr val="0A519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rPr b="1" i="0" lang="pl-PL" sz="1800" u="none" cap="none" strike="noStrike">
                <a:solidFill>
                  <a:schemeClr val="lt1"/>
                </a:solidFill>
                <a:latin typeface="Calibri"/>
                <a:ea typeface="Calibri"/>
                <a:cs typeface="Calibri"/>
                <a:sym typeface="Calibri"/>
              </a:rPr>
              <a:t>Mobilising industry for a clean and circular economy</a:t>
            </a:r>
            <a:endParaRPr b="0" i="0" sz="1800" u="none" cap="none" strike="noStrike">
              <a:solidFill>
                <a:schemeClr val="lt1"/>
              </a:solidFill>
              <a:latin typeface="Calibri"/>
              <a:ea typeface="Calibri"/>
              <a:cs typeface="Calibri"/>
              <a:sym typeface="Calibri"/>
            </a:endParaRPr>
          </a:p>
        </p:txBody>
      </p:sp>
      <p:sp>
        <p:nvSpPr>
          <p:cNvPr id="146" name="Google Shape;146;p57"/>
          <p:cNvSpPr/>
          <p:nvPr/>
        </p:nvSpPr>
        <p:spPr>
          <a:xfrm>
            <a:off x="787400" y="3805059"/>
            <a:ext cx="3799840" cy="624840"/>
          </a:xfrm>
          <a:prstGeom prst="round2DiagRect">
            <a:avLst>
              <a:gd fmla="val 16667" name="adj1"/>
              <a:gd fmla="val 0" name="adj2"/>
            </a:avLst>
          </a:prstGeom>
          <a:solidFill>
            <a:srgbClr val="0075A2"/>
          </a:solidFill>
          <a:ln cap="flat" cmpd="sng" w="12700">
            <a:solidFill>
              <a:srgbClr val="54A838"/>
            </a:solidFill>
            <a:prstDash val="solid"/>
            <a:miter lim="800000"/>
            <a:headEnd len="sm" w="sm" type="none"/>
            <a:tailEnd len="sm" w="sm" type="none"/>
          </a:ln>
        </p:spPr>
        <p:txBody>
          <a:bodyPr anchorCtr="0" anchor="ctr" bIns="45700" lIns="91425" spcFirstLastPara="1" rIns="91425" wrap="square" tIns="45700">
            <a:noAutofit/>
          </a:bodyPr>
          <a:lstStyle/>
          <a:p>
            <a:pPr indent="0" lvl="0" marL="306070" marR="0" rtl="0" algn="l">
              <a:lnSpc>
                <a:spcPct val="115000"/>
              </a:lnSpc>
              <a:spcBef>
                <a:spcPts val="0"/>
              </a:spcBef>
              <a:spcAft>
                <a:spcPts val="0"/>
              </a:spcAft>
              <a:buClr>
                <a:srgbClr val="000000"/>
              </a:buClr>
              <a:buSzPts val="1800"/>
              <a:buFont typeface="Arial"/>
              <a:buNone/>
            </a:pPr>
            <a:r>
              <a:rPr b="1" i="0" lang="pl-PL" sz="1800" u="none" cap="none" strike="noStrike">
                <a:solidFill>
                  <a:schemeClr val="lt1"/>
                </a:solidFill>
                <a:latin typeface="Calibri"/>
                <a:ea typeface="Calibri"/>
                <a:cs typeface="Calibri"/>
                <a:sym typeface="Calibri"/>
              </a:rPr>
              <a:t>Building and renovating in an energy and resource efficient way</a:t>
            </a:r>
            <a:endParaRPr b="1" i="0" sz="1800" u="none" cap="none" strike="noStrike">
              <a:solidFill>
                <a:schemeClr val="lt1"/>
              </a:solidFill>
              <a:latin typeface="Calibri"/>
              <a:ea typeface="Calibri"/>
              <a:cs typeface="Calibri"/>
              <a:sym typeface="Calibri"/>
            </a:endParaRPr>
          </a:p>
        </p:txBody>
      </p:sp>
      <p:sp>
        <p:nvSpPr>
          <p:cNvPr id="147" name="Google Shape;147;p57"/>
          <p:cNvSpPr/>
          <p:nvPr/>
        </p:nvSpPr>
        <p:spPr>
          <a:xfrm>
            <a:off x="7797800" y="843280"/>
            <a:ext cx="3799840" cy="624840"/>
          </a:xfrm>
          <a:prstGeom prst="round2DiagRect">
            <a:avLst>
              <a:gd fmla="val 16667" name="adj1"/>
              <a:gd fmla="val 0" name="adj2"/>
            </a:avLst>
          </a:prstGeom>
          <a:solidFill>
            <a:srgbClr val="0075A2"/>
          </a:solidFill>
          <a:ln cap="flat" cmpd="sng" w="12700">
            <a:solidFill>
              <a:srgbClr val="0A519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rPr b="1" i="0" lang="pl-PL" sz="1800" u="none" cap="none" strike="noStrike">
                <a:solidFill>
                  <a:schemeClr val="lt1"/>
                </a:solidFill>
                <a:latin typeface="Calibri"/>
                <a:ea typeface="Calibri"/>
                <a:cs typeface="Calibri"/>
                <a:sym typeface="Calibri"/>
              </a:rPr>
              <a:t>A zero-pollution ambition for a toxic free environment</a:t>
            </a:r>
            <a:endParaRPr b="0" i="0" sz="1800" u="none" cap="none" strike="noStrike">
              <a:solidFill>
                <a:schemeClr val="lt1"/>
              </a:solidFill>
              <a:latin typeface="Calibri"/>
              <a:ea typeface="Calibri"/>
              <a:cs typeface="Calibri"/>
              <a:sym typeface="Calibri"/>
            </a:endParaRPr>
          </a:p>
        </p:txBody>
      </p:sp>
      <p:sp>
        <p:nvSpPr>
          <p:cNvPr id="148" name="Google Shape;148;p57"/>
          <p:cNvSpPr/>
          <p:nvPr/>
        </p:nvSpPr>
        <p:spPr>
          <a:xfrm>
            <a:off x="7797800" y="1802646"/>
            <a:ext cx="3799840" cy="624840"/>
          </a:xfrm>
          <a:prstGeom prst="round2DiagRect">
            <a:avLst>
              <a:gd fmla="val 16667" name="adj1"/>
              <a:gd fmla="val 0" name="adj2"/>
            </a:avLst>
          </a:prstGeom>
          <a:solidFill>
            <a:srgbClr val="0075A2"/>
          </a:solidFill>
          <a:ln cap="flat" cmpd="sng" w="12700">
            <a:solidFill>
              <a:srgbClr val="0A519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rPr b="1" i="0" lang="pl-PL" sz="1800" u="none" cap="none" strike="noStrike">
                <a:solidFill>
                  <a:schemeClr val="lt1"/>
                </a:solidFill>
                <a:latin typeface="Calibri"/>
                <a:ea typeface="Calibri"/>
                <a:cs typeface="Calibri"/>
                <a:sym typeface="Calibri"/>
              </a:rPr>
              <a:t>Preserving and restoring ecosystems and biodiversity</a:t>
            </a:r>
            <a:endParaRPr b="0" i="0" sz="1800" u="none" cap="none" strike="noStrike">
              <a:solidFill>
                <a:schemeClr val="lt1"/>
              </a:solidFill>
              <a:latin typeface="Calibri"/>
              <a:ea typeface="Calibri"/>
              <a:cs typeface="Calibri"/>
              <a:sym typeface="Calibri"/>
            </a:endParaRPr>
          </a:p>
        </p:txBody>
      </p:sp>
      <p:sp>
        <p:nvSpPr>
          <p:cNvPr id="149" name="Google Shape;149;p57"/>
          <p:cNvSpPr/>
          <p:nvPr/>
        </p:nvSpPr>
        <p:spPr>
          <a:xfrm>
            <a:off x="7797800" y="2804160"/>
            <a:ext cx="3799840" cy="624840"/>
          </a:xfrm>
          <a:prstGeom prst="round2DiagRect">
            <a:avLst>
              <a:gd fmla="val 16667" name="adj1"/>
              <a:gd fmla="val 0" name="adj2"/>
            </a:avLst>
          </a:prstGeom>
          <a:solidFill>
            <a:srgbClr val="0075A2"/>
          </a:solidFill>
          <a:ln cap="flat" cmpd="sng" w="12700">
            <a:solidFill>
              <a:srgbClr val="0A519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600"/>
              <a:buFont typeface="Arial"/>
              <a:buNone/>
            </a:pPr>
            <a:r>
              <a:rPr b="1" i="0" lang="pl-PL" sz="1600" u="none" cap="none" strike="noStrike">
                <a:solidFill>
                  <a:schemeClr val="lt1"/>
                </a:solidFill>
                <a:latin typeface="Calibri"/>
                <a:ea typeface="Calibri"/>
                <a:cs typeface="Calibri"/>
                <a:sym typeface="Calibri"/>
              </a:rPr>
              <a:t>From “Farm to Fork” : a fair, healthy and environmentally friendly food system </a:t>
            </a:r>
            <a:endParaRPr b="0" i="0" sz="1600" u="none" cap="none" strike="noStrike">
              <a:solidFill>
                <a:schemeClr val="lt1"/>
              </a:solidFill>
              <a:latin typeface="Calibri"/>
              <a:ea typeface="Calibri"/>
              <a:cs typeface="Calibri"/>
              <a:sym typeface="Calibri"/>
            </a:endParaRPr>
          </a:p>
        </p:txBody>
      </p:sp>
      <p:sp>
        <p:nvSpPr>
          <p:cNvPr id="150" name="Google Shape;150;p57"/>
          <p:cNvSpPr/>
          <p:nvPr/>
        </p:nvSpPr>
        <p:spPr>
          <a:xfrm>
            <a:off x="7797800" y="3805059"/>
            <a:ext cx="3799840" cy="624840"/>
          </a:xfrm>
          <a:prstGeom prst="round2DiagRect">
            <a:avLst>
              <a:gd fmla="val 16667" name="adj1"/>
              <a:gd fmla="val 0" name="adj2"/>
            </a:avLst>
          </a:prstGeom>
          <a:solidFill>
            <a:srgbClr val="0075A2"/>
          </a:solidFill>
          <a:ln cap="flat" cmpd="sng" w="12700">
            <a:solidFill>
              <a:srgbClr val="0A519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rPr b="1" i="0" lang="pl-PL" sz="1800" u="none" cap="none" strike="noStrike">
                <a:solidFill>
                  <a:schemeClr val="lt1"/>
                </a:solidFill>
                <a:latin typeface="Calibri"/>
                <a:ea typeface="Calibri"/>
                <a:cs typeface="Calibri"/>
                <a:sym typeface="Calibri"/>
              </a:rPr>
              <a:t>Accelerating the shift to sustainable and smart mobility </a:t>
            </a:r>
            <a:endParaRPr b="0" i="0" sz="1800" u="none" cap="none" strike="noStrike">
              <a:solidFill>
                <a:schemeClr val="lt1"/>
              </a:solidFill>
              <a:latin typeface="Calibri"/>
              <a:ea typeface="Calibri"/>
              <a:cs typeface="Calibri"/>
              <a:sym typeface="Calibri"/>
            </a:endParaRPr>
          </a:p>
        </p:txBody>
      </p:sp>
      <p:sp>
        <p:nvSpPr>
          <p:cNvPr id="151" name="Google Shape;151;p57"/>
          <p:cNvSpPr txBox="1"/>
          <p:nvPr/>
        </p:nvSpPr>
        <p:spPr>
          <a:xfrm>
            <a:off x="83820" y="5632242"/>
            <a:ext cx="2842895" cy="369332"/>
          </a:xfrm>
          <a:prstGeom prst="rect">
            <a:avLst/>
          </a:prstGeom>
          <a:noFill/>
          <a:ln cap="flat" cmpd="sng" w="9525">
            <a:solidFill>
              <a:srgbClr val="0B9B74"/>
            </a:solidFill>
            <a:prstDash val="solid"/>
            <a:round/>
            <a:headEnd len="sm" w="sm" type="none"/>
            <a:tailEnd len="sm" w="sm" type="none"/>
          </a:ln>
        </p:spPr>
        <p:txBody>
          <a:bodyPr anchorCtr="0" anchor="t" bIns="45700" lIns="91425" spcFirstLastPara="1" rIns="91425" wrap="square" tIns="45700">
            <a:spAutoFit/>
          </a:bodyPr>
          <a:lstStyle/>
          <a:p>
            <a:pPr indent="0" lvl="0" marL="0" marR="0" rtl="0" algn="r">
              <a:lnSpc>
                <a:spcPct val="100000"/>
              </a:lnSpc>
              <a:spcBef>
                <a:spcPts val="0"/>
              </a:spcBef>
              <a:spcAft>
                <a:spcPts val="0"/>
              </a:spcAft>
              <a:buClr>
                <a:srgbClr val="000000"/>
              </a:buClr>
              <a:buSzPts val="1800"/>
              <a:buFont typeface="Arial"/>
              <a:buNone/>
            </a:pPr>
            <a:r>
              <a:rPr b="1" i="0" lang="pl-PL" sz="1800" u="none" cap="none" strike="noStrike">
                <a:solidFill>
                  <a:schemeClr val="dk1"/>
                </a:solidFill>
                <a:latin typeface="Calibri"/>
                <a:ea typeface="Calibri"/>
                <a:cs typeface="Calibri"/>
                <a:sym typeface="Calibri"/>
              </a:rPr>
              <a:t>The EU as a global leader</a:t>
            </a:r>
            <a:endParaRPr b="0" i="0" sz="1800" u="none" cap="none" strike="noStrike">
              <a:solidFill>
                <a:schemeClr val="dk1"/>
              </a:solidFill>
              <a:latin typeface="Calibri"/>
              <a:ea typeface="Calibri"/>
              <a:cs typeface="Calibri"/>
              <a:sym typeface="Calibri"/>
            </a:endParaRPr>
          </a:p>
        </p:txBody>
      </p:sp>
      <p:sp>
        <p:nvSpPr>
          <p:cNvPr id="152" name="Google Shape;152;p57"/>
          <p:cNvSpPr txBox="1"/>
          <p:nvPr/>
        </p:nvSpPr>
        <p:spPr>
          <a:xfrm>
            <a:off x="9258300" y="5632242"/>
            <a:ext cx="2707640" cy="369332"/>
          </a:xfrm>
          <a:prstGeom prst="rect">
            <a:avLst/>
          </a:prstGeom>
          <a:noFill/>
          <a:ln cap="flat" cmpd="sng" w="9525">
            <a:solidFill>
              <a:srgbClr val="0B9B74"/>
            </a:solidFill>
            <a:prstDash val="solid"/>
            <a:round/>
            <a:headEnd len="sm" w="sm" type="none"/>
            <a:tailEnd len="sm" w="sm" type="none"/>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800"/>
              <a:buFont typeface="Arial"/>
              <a:buNone/>
            </a:pPr>
            <a:r>
              <a:rPr b="1" i="0" lang="pl-PL" sz="1800" u="none" cap="none" strike="noStrike">
                <a:solidFill>
                  <a:schemeClr val="dk1"/>
                </a:solidFill>
                <a:latin typeface="Calibri"/>
                <a:ea typeface="Calibri"/>
                <a:cs typeface="Calibri"/>
                <a:sym typeface="Calibri"/>
              </a:rPr>
              <a:t>A European Climate Pact</a:t>
            </a:r>
            <a:endParaRPr b="1" i="0" sz="1800" u="none" cap="none" strike="noStrike">
              <a:solidFill>
                <a:schemeClr val="dk1"/>
              </a:solidFill>
              <a:latin typeface="Calibri"/>
              <a:ea typeface="Calibri"/>
              <a:cs typeface="Calibri"/>
              <a:sym typeface="Calibri"/>
            </a:endParaRPr>
          </a:p>
        </p:txBody>
      </p:sp>
      <p:sp>
        <p:nvSpPr>
          <p:cNvPr id="153" name="Google Shape;153;p57"/>
          <p:cNvSpPr/>
          <p:nvPr/>
        </p:nvSpPr>
        <p:spPr>
          <a:xfrm>
            <a:off x="5257800" y="1789192"/>
            <a:ext cx="1864360" cy="1864360"/>
          </a:xfrm>
          <a:prstGeom prst="ellipse">
            <a:avLst/>
          </a:prstGeom>
          <a:solidFill>
            <a:srgbClr val="FFC000"/>
          </a:solidFill>
          <a:ln cap="flat" cmpd="sng" w="12700">
            <a:solidFill>
              <a:srgbClr val="FFC00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2000"/>
              <a:buFont typeface="Arial"/>
              <a:buNone/>
            </a:pPr>
            <a:r>
              <a:rPr b="1" i="0" lang="pl-PL" sz="2000" u="none" cap="none" strike="noStrike">
                <a:solidFill>
                  <a:schemeClr val="dk1"/>
                </a:solidFill>
                <a:latin typeface="Calibri"/>
                <a:ea typeface="Calibri"/>
                <a:cs typeface="Calibri"/>
                <a:sym typeface="Calibri"/>
              </a:rPr>
              <a:t>The  European Green Deal</a:t>
            </a:r>
            <a:endParaRPr b="0" i="0" sz="1400" u="none" cap="none" strike="noStrike">
              <a:solidFill>
                <a:srgbClr val="000000"/>
              </a:solidFill>
              <a:latin typeface="Arial"/>
              <a:ea typeface="Arial"/>
              <a:cs typeface="Arial"/>
              <a:sym typeface="Arial"/>
            </a:endParaRPr>
          </a:p>
        </p:txBody>
      </p:sp>
      <p:sp>
        <p:nvSpPr>
          <p:cNvPr id="154" name="Google Shape;154;p57"/>
          <p:cNvSpPr/>
          <p:nvPr/>
        </p:nvSpPr>
        <p:spPr>
          <a:xfrm>
            <a:off x="5030470" y="711066"/>
            <a:ext cx="2324100" cy="847749"/>
          </a:xfrm>
          <a:prstGeom prst="round2DiagRect">
            <a:avLst>
              <a:gd fmla="val 16667" name="adj1"/>
              <a:gd fmla="val 0" name="adj2"/>
            </a:avLst>
          </a:prstGeom>
          <a:solidFill>
            <a:srgbClr val="54A838"/>
          </a:solidFill>
          <a:ln cap="flat" cmpd="sng" w="12700">
            <a:solidFill>
              <a:srgbClr val="09B6BF"/>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500"/>
              <a:buFont typeface="Arial"/>
              <a:buNone/>
            </a:pPr>
            <a:r>
              <a:rPr b="1" i="0" lang="pl-PL" sz="1500" u="none" cap="none" strike="noStrike">
                <a:solidFill>
                  <a:schemeClr val="lt1"/>
                </a:solidFill>
                <a:latin typeface="Calibri"/>
                <a:ea typeface="Calibri"/>
                <a:cs typeface="Calibri"/>
                <a:sym typeface="Calibri"/>
              </a:rPr>
              <a:t>Transforming EU’s economy for a sustainable future</a:t>
            </a:r>
            <a:endParaRPr b="1" i="0" sz="1500" u="none" cap="none" strike="noStrike">
              <a:solidFill>
                <a:schemeClr val="lt1"/>
              </a:solidFill>
              <a:latin typeface="Calibri"/>
              <a:ea typeface="Calibri"/>
              <a:cs typeface="Calibri"/>
              <a:sym typeface="Calibri"/>
            </a:endParaRPr>
          </a:p>
        </p:txBody>
      </p:sp>
      <p:sp>
        <p:nvSpPr>
          <p:cNvPr id="155" name="Google Shape;155;p57"/>
          <p:cNvSpPr/>
          <p:nvPr/>
        </p:nvSpPr>
        <p:spPr>
          <a:xfrm>
            <a:off x="2800350" y="4659278"/>
            <a:ext cx="3076961" cy="624840"/>
          </a:xfrm>
          <a:prstGeom prst="round2DiagRect">
            <a:avLst>
              <a:gd fmla="val 16667" name="adj1"/>
              <a:gd fmla="val 0" name="adj2"/>
            </a:avLst>
          </a:prstGeom>
          <a:solidFill>
            <a:srgbClr val="54A838"/>
          </a:solidFill>
          <a:ln cap="flat" cmpd="sng" w="12700">
            <a:solidFill>
              <a:srgbClr val="54A838"/>
            </a:solidFill>
            <a:prstDash val="solid"/>
            <a:miter lim="800000"/>
            <a:headEnd len="sm" w="sm" type="none"/>
            <a:tailEnd len="sm" w="sm" type="none"/>
          </a:ln>
        </p:spPr>
        <p:txBody>
          <a:bodyPr anchorCtr="0" anchor="ctr" bIns="45700" lIns="91425" spcFirstLastPara="1" rIns="91425" wrap="square" tIns="45700">
            <a:noAutofit/>
          </a:bodyPr>
          <a:lstStyle/>
          <a:p>
            <a:pPr indent="0" lvl="0" marL="306070" marR="0" rtl="0" algn="l">
              <a:lnSpc>
                <a:spcPct val="115000"/>
              </a:lnSpc>
              <a:spcBef>
                <a:spcPts val="0"/>
              </a:spcBef>
              <a:spcAft>
                <a:spcPts val="0"/>
              </a:spcAft>
              <a:buClr>
                <a:srgbClr val="000000"/>
              </a:buClr>
              <a:buSzPts val="1800"/>
              <a:buFont typeface="Arial"/>
              <a:buNone/>
            </a:pPr>
            <a:r>
              <a:rPr b="1" i="0" lang="pl-PL" sz="1800" u="none" cap="none" strike="noStrike">
                <a:solidFill>
                  <a:schemeClr val="lt1"/>
                </a:solidFill>
                <a:latin typeface="Calibri"/>
                <a:ea typeface="Calibri"/>
                <a:cs typeface="Calibri"/>
                <a:sym typeface="Calibri"/>
              </a:rPr>
              <a:t>Financing the Transition</a:t>
            </a:r>
            <a:endParaRPr b="1" i="0" sz="1800" u="none" cap="none" strike="noStrike">
              <a:solidFill>
                <a:schemeClr val="lt1"/>
              </a:solidFill>
              <a:latin typeface="Calibri"/>
              <a:ea typeface="Calibri"/>
              <a:cs typeface="Calibri"/>
              <a:sym typeface="Calibri"/>
            </a:endParaRPr>
          </a:p>
        </p:txBody>
      </p:sp>
      <p:sp>
        <p:nvSpPr>
          <p:cNvPr id="156" name="Google Shape;156;p57"/>
          <p:cNvSpPr/>
          <p:nvPr/>
        </p:nvSpPr>
        <p:spPr>
          <a:xfrm>
            <a:off x="6096000" y="4659278"/>
            <a:ext cx="3162300" cy="624840"/>
          </a:xfrm>
          <a:prstGeom prst="round2DiagRect">
            <a:avLst>
              <a:gd fmla="val 16667" name="adj1"/>
              <a:gd fmla="val 0" name="adj2"/>
            </a:avLst>
          </a:prstGeom>
          <a:solidFill>
            <a:srgbClr val="54A838"/>
          </a:solidFill>
          <a:ln cap="flat" cmpd="sng" w="12700">
            <a:solidFill>
              <a:srgbClr val="54A838"/>
            </a:solidFill>
            <a:prstDash val="solid"/>
            <a:miter lim="800000"/>
            <a:headEnd len="sm" w="sm" type="none"/>
            <a:tailEnd len="sm" w="sm" type="none"/>
          </a:ln>
        </p:spPr>
        <p:txBody>
          <a:bodyPr anchorCtr="0" anchor="ctr" bIns="45700" lIns="91425" spcFirstLastPara="1" rIns="91425" wrap="square" tIns="45700">
            <a:noAutofit/>
          </a:bodyPr>
          <a:lstStyle/>
          <a:p>
            <a:pPr indent="0" lvl="0" marL="306070" marR="0" rtl="0" algn="ctr">
              <a:lnSpc>
                <a:spcPct val="115000"/>
              </a:lnSpc>
              <a:spcBef>
                <a:spcPts val="0"/>
              </a:spcBef>
              <a:spcAft>
                <a:spcPts val="0"/>
              </a:spcAft>
              <a:buClr>
                <a:srgbClr val="000000"/>
              </a:buClr>
              <a:buSzPts val="1800"/>
              <a:buFont typeface="Arial"/>
              <a:buNone/>
            </a:pPr>
            <a:r>
              <a:rPr b="1" i="0" lang="pl-PL" sz="1800" u="none" cap="none" strike="noStrike">
                <a:solidFill>
                  <a:schemeClr val="lt1"/>
                </a:solidFill>
                <a:latin typeface="Calibri"/>
                <a:ea typeface="Calibri"/>
                <a:cs typeface="Calibri"/>
                <a:sym typeface="Calibri"/>
              </a:rPr>
              <a:t>Leave no one behind (Just Transition)</a:t>
            </a:r>
            <a:endParaRPr b="1" i="0" sz="1800" u="none" cap="none" strike="noStrike">
              <a:solidFill>
                <a:schemeClr val="lt1"/>
              </a:solidFill>
              <a:latin typeface="Calibri"/>
              <a:ea typeface="Calibri"/>
              <a:cs typeface="Calibri"/>
              <a:sym typeface="Calibri"/>
            </a:endParaRPr>
          </a:p>
        </p:txBody>
      </p:sp>
      <p:sp>
        <p:nvSpPr>
          <p:cNvPr id="157" name="Google Shape;157;p57"/>
          <p:cNvSpPr/>
          <p:nvPr/>
        </p:nvSpPr>
        <p:spPr>
          <a:xfrm>
            <a:off x="5959156" y="5588894"/>
            <a:ext cx="136844" cy="228597"/>
          </a:xfrm>
          <a:prstGeom prst="downArrow">
            <a:avLst>
              <a:gd fmla="val 50000" name="adj1"/>
              <a:gd fmla="val 50000" name="adj2"/>
            </a:avLst>
          </a:prstGeom>
          <a:solidFill>
            <a:schemeClr val="accent1"/>
          </a:solidFill>
          <a:ln cap="flat" cmpd="sng" w="12700">
            <a:solidFill>
              <a:srgbClr val="0A519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158" name="Google Shape;158;p57"/>
          <p:cNvSpPr txBox="1"/>
          <p:nvPr/>
        </p:nvSpPr>
        <p:spPr>
          <a:xfrm>
            <a:off x="4121150" y="5805099"/>
            <a:ext cx="3676650" cy="369332"/>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800"/>
              <a:buFont typeface="Arial"/>
              <a:buNone/>
            </a:pPr>
            <a:r>
              <a:rPr b="1" i="0" lang="pl-PL" sz="1800" u="none" cap="none" strike="noStrike">
                <a:solidFill>
                  <a:srgbClr val="0B9B74"/>
                </a:solidFill>
                <a:latin typeface="Calibri"/>
                <a:ea typeface="Calibri"/>
                <a:cs typeface="Calibri"/>
                <a:sym typeface="Calibri"/>
              </a:rPr>
              <a:t>Sustainable Europe Investment Plan</a:t>
            </a:r>
            <a:endParaRPr b="0" i="0" sz="1800" u="none" cap="none" strike="noStrike">
              <a:solidFill>
                <a:schemeClr val="dk1"/>
              </a:solidFill>
              <a:latin typeface="Calibri"/>
              <a:ea typeface="Calibri"/>
              <a:cs typeface="Calibri"/>
              <a:sym typeface="Calibri"/>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2" name="Shape 162"/>
        <p:cNvGrpSpPr/>
        <p:nvPr/>
      </p:nvGrpSpPr>
      <p:grpSpPr>
        <a:xfrm>
          <a:off x="0" y="0"/>
          <a:ext cx="0" cy="0"/>
          <a:chOff x="0" y="0"/>
          <a:chExt cx="0" cy="0"/>
        </a:xfrm>
      </p:grpSpPr>
      <p:sp>
        <p:nvSpPr>
          <p:cNvPr id="163" name="Google Shape;163;p11"/>
          <p:cNvSpPr txBox="1"/>
          <p:nvPr/>
        </p:nvSpPr>
        <p:spPr>
          <a:xfrm>
            <a:off x="0" y="526534"/>
            <a:ext cx="12192000" cy="646290"/>
          </a:xfrm>
          <a:prstGeom prst="rect">
            <a:avLst/>
          </a:prstGeom>
          <a:noFill/>
          <a:ln cap="flat" cmpd="sng" w="9525">
            <a:solidFill>
              <a:srgbClr val="54A838"/>
            </a:solidFill>
            <a:prstDash val="solid"/>
            <a:round/>
            <a:headEnd len="sm" w="sm" type="none"/>
            <a:tailEnd len="sm" w="sm" type="none"/>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3600"/>
              <a:buFont typeface="Arial"/>
              <a:buNone/>
            </a:pPr>
            <a:r>
              <a:rPr b="1" i="0" lang="pl-PL" sz="3600" u="none" cap="none" strike="noStrike">
                <a:solidFill>
                  <a:schemeClr val="dk1"/>
                </a:solidFill>
                <a:latin typeface="Calibri"/>
                <a:ea typeface="Calibri"/>
                <a:cs typeface="Calibri"/>
                <a:sym typeface="Calibri"/>
              </a:rPr>
              <a:t>Sustainable, smart and resilient mobility – Future Vision</a:t>
            </a:r>
            <a:endParaRPr b="1" i="0" sz="3600" u="none" cap="none" strike="noStrike">
              <a:solidFill>
                <a:schemeClr val="dk1"/>
              </a:solidFill>
              <a:latin typeface="Calibri"/>
              <a:ea typeface="Calibri"/>
              <a:cs typeface="Calibri"/>
              <a:sym typeface="Calibri"/>
            </a:endParaRPr>
          </a:p>
        </p:txBody>
      </p:sp>
      <p:sp>
        <p:nvSpPr>
          <p:cNvPr id="164" name="Google Shape;164;p11"/>
          <p:cNvSpPr txBox="1"/>
          <p:nvPr/>
        </p:nvSpPr>
        <p:spPr>
          <a:xfrm>
            <a:off x="2819400" y="1280271"/>
            <a:ext cx="9512300" cy="4297458"/>
          </a:xfrm>
          <a:prstGeom prst="rect">
            <a:avLst/>
          </a:prstGeom>
          <a:noFill/>
          <a:ln>
            <a:noFill/>
          </a:ln>
        </p:spPr>
        <p:txBody>
          <a:bodyPr anchorCtr="0" anchor="t" bIns="45700" lIns="91425" spcFirstLastPara="1" rIns="91425" wrap="square" tIns="45700">
            <a:spAutoFit/>
          </a:bodyPr>
          <a:lstStyle/>
          <a:p>
            <a:pPr indent="-342900" lvl="0" marL="342900" marR="0" rtl="0" algn="l">
              <a:lnSpc>
                <a:spcPct val="100000"/>
              </a:lnSpc>
              <a:spcBef>
                <a:spcPts val="0"/>
              </a:spcBef>
              <a:spcAft>
                <a:spcPts val="0"/>
              </a:spcAft>
              <a:buClr>
                <a:schemeClr val="dk1"/>
              </a:buClr>
              <a:buSzPts val="1800"/>
              <a:buFont typeface="Noto Sans Symbols"/>
              <a:buChar char="∙"/>
            </a:pPr>
            <a:r>
              <a:rPr b="0" i="0" lang="pl-PL" sz="1800" u="none" cap="none" strike="noStrike">
                <a:solidFill>
                  <a:schemeClr val="dk1"/>
                </a:solidFill>
                <a:latin typeface="Calibri"/>
                <a:ea typeface="Calibri"/>
                <a:cs typeface="Calibri"/>
                <a:sym typeface="Calibri"/>
              </a:rPr>
              <a:t>at least 30 million zero-emission vehicles will be in operation on European roads.</a:t>
            </a:r>
            <a:endParaRPr b="0" i="0" sz="1600" u="none" cap="none" strike="noStrike">
              <a:solidFill>
                <a:schemeClr val="dk1"/>
              </a:solidFill>
              <a:latin typeface="Calibri"/>
              <a:ea typeface="Calibri"/>
              <a:cs typeface="Calibri"/>
              <a:sym typeface="Calibri"/>
            </a:endParaRPr>
          </a:p>
          <a:p>
            <a:pPr indent="-342900" lvl="0" marL="342900" marR="0" rtl="0" algn="l">
              <a:lnSpc>
                <a:spcPct val="100000"/>
              </a:lnSpc>
              <a:spcBef>
                <a:spcPts val="0"/>
              </a:spcBef>
              <a:spcAft>
                <a:spcPts val="0"/>
              </a:spcAft>
              <a:buClr>
                <a:schemeClr val="dk1"/>
              </a:buClr>
              <a:buSzPts val="1800"/>
              <a:buFont typeface="Noto Sans Symbols"/>
              <a:buChar char="∙"/>
            </a:pPr>
            <a:r>
              <a:rPr b="0" i="0" lang="pl-PL" sz="1800" u="none" cap="none" strike="noStrike">
                <a:solidFill>
                  <a:schemeClr val="dk1"/>
                </a:solidFill>
                <a:latin typeface="Calibri"/>
                <a:ea typeface="Calibri"/>
                <a:cs typeface="Calibri"/>
                <a:sym typeface="Calibri"/>
              </a:rPr>
              <a:t>100 European cities will be climate neutral.</a:t>
            </a:r>
            <a:endParaRPr b="0" i="0" sz="1600" u="none" cap="none" strike="noStrike">
              <a:solidFill>
                <a:schemeClr val="dk1"/>
              </a:solidFill>
              <a:latin typeface="Calibri"/>
              <a:ea typeface="Calibri"/>
              <a:cs typeface="Calibri"/>
              <a:sym typeface="Calibri"/>
            </a:endParaRPr>
          </a:p>
          <a:p>
            <a:pPr indent="-342900" lvl="0" marL="342900" marR="0" rtl="0" algn="l">
              <a:lnSpc>
                <a:spcPct val="100000"/>
              </a:lnSpc>
              <a:spcBef>
                <a:spcPts val="0"/>
              </a:spcBef>
              <a:spcAft>
                <a:spcPts val="0"/>
              </a:spcAft>
              <a:buClr>
                <a:schemeClr val="dk1"/>
              </a:buClr>
              <a:buSzPts val="1800"/>
              <a:buFont typeface="Noto Sans Symbols"/>
              <a:buChar char="∙"/>
            </a:pPr>
            <a:r>
              <a:rPr b="0" i="0" lang="pl-PL" sz="1800" u="none" cap="none" strike="noStrike">
                <a:solidFill>
                  <a:schemeClr val="dk1"/>
                </a:solidFill>
                <a:latin typeface="Calibri"/>
                <a:ea typeface="Calibri"/>
                <a:cs typeface="Calibri"/>
                <a:sym typeface="Calibri"/>
              </a:rPr>
              <a:t>high-speed rail traffic will double.</a:t>
            </a:r>
            <a:endParaRPr b="0" i="0" sz="1600" u="none" cap="none" strike="noStrike">
              <a:solidFill>
                <a:schemeClr val="dk1"/>
              </a:solidFill>
              <a:latin typeface="Calibri"/>
              <a:ea typeface="Calibri"/>
              <a:cs typeface="Calibri"/>
              <a:sym typeface="Calibri"/>
            </a:endParaRPr>
          </a:p>
          <a:p>
            <a:pPr indent="-342900" lvl="0" marL="342900" marR="0" rtl="0" algn="l">
              <a:lnSpc>
                <a:spcPct val="100000"/>
              </a:lnSpc>
              <a:spcBef>
                <a:spcPts val="0"/>
              </a:spcBef>
              <a:spcAft>
                <a:spcPts val="0"/>
              </a:spcAft>
              <a:buClr>
                <a:schemeClr val="dk1"/>
              </a:buClr>
              <a:buSzPts val="1800"/>
              <a:buFont typeface="Noto Sans Symbols"/>
              <a:buChar char="∙"/>
            </a:pPr>
            <a:r>
              <a:rPr b="0" i="0" lang="pl-PL" sz="1800" u="none" cap="none" strike="noStrike">
                <a:solidFill>
                  <a:schemeClr val="dk1"/>
                </a:solidFill>
                <a:latin typeface="Calibri"/>
                <a:ea typeface="Calibri"/>
                <a:cs typeface="Calibri"/>
                <a:sym typeface="Calibri"/>
              </a:rPr>
              <a:t>scheduled collective travel of under 500 km should be carbon neutral within the EU. </a:t>
            </a:r>
            <a:endParaRPr b="0" i="0" sz="1600" u="none" cap="none" strike="noStrike">
              <a:solidFill>
                <a:schemeClr val="dk1"/>
              </a:solidFill>
              <a:latin typeface="Calibri"/>
              <a:ea typeface="Calibri"/>
              <a:cs typeface="Calibri"/>
              <a:sym typeface="Calibri"/>
            </a:endParaRPr>
          </a:p>
          <a:p>
            <a:pPr indent="-342900" lvl="0" marL="342900" marR="0" rtl="0" algn="l">
              <a:lnSpc>
                <a:spcPct val="100000"/>
              </a:lnSpc>
              <a:spcBef>
                <a:spcPts val="0"/>
              </a:spcBef>
              <a:spcAft>
                <a:spcPts val="0"/>
              </a:spcAft>
              <a:buClr>
                <a:schemeClr val="dk1"/>
              </a:buClr>
              <a:buSzPts val="1800"/>
              <a:buFont typeface="Noto Sans Symbols"/>
              <a:buChar char="∙"/>
            </a:pPr>
            <a:r>
              <a:rPr b="0" i="0" lang="pl-PL" sz="1800" u="none" cap="none" strike="noStrike">
                <a:solidFill>
                  <a:schemeClr val="dk1"/>
                </a:solidFill>
                <a:latin typeface="Calibri"/>
                <a:ea typeface="Calibri"/>
                <a:cs typeface="Calibri"/>
                <a:sym typeface="Calibri"/>
              </a:rPr>
              <a:t>automated mobility will be deployed at large scale.</a:t>
            </a:r>
            <a:endParaRPr b="0" i="0" sz="1600" u="none" cap="none" strike="noStrike">
              <a:solidFill>
                <a:schemeClr val="dk1"/>
              </a:solidFill>
              <a:latin typeface="Calibri"/>
              <a:ea typeface="Calibri"/>
              <a:cs typeface="Calibri"/>
              <a:sym typeface="Calibri"/>
            </a:endParaRPr>
          </a:p>
          <a:p>
            <a:pPr indent="-342900" lvl="0" marL="342900" marR="0" rtl="0" algn="l">
              <a:lnSpc>
                <a:spcPct val="100000"/>
              </a:lnSpc>
              <a:spcBef>
                <a:spcPts val="0"/>
              </a:spcBef>
              <a:spcAft>
                <a:spcPts val="0"/>
              </a:spcAft>
              <a:buClr>
                <a:schemeClr val="dk1"/>
              </a:buClr>
              <a:buSzPts val="1800"/>
              <a:buFont typeface="Noto Sans Symbols"/>
              <a:buChar char="∙"/>
            </a:pPr>
            <a:r>
              <a:rPr b="0" i="0" lang="pl-PL" sz="1800" u="none" cap="none" strike="noStrike">
                <a:solidFill>
                  <a:schemeClr val="dk1"/>
                </a:solidFill>
                <a:latin typeface="Calibri"/>
                <a:ea typeface="Calibri"/>
                <a:cs typeface="Calibri"/>
                <a:sym typeface="Calibri"/>
              </a:rPr>
              <a:t>zero-emission vessels will become ready for market.</a:t>
            </a:r>
            <a:endParaRPr b="0" i="0" sz="1600" u="none" cap="none" strike="noStrike">
              <a:solidFill>
                <a:schemeClr val="dk1"/>
              </a:solidFill>
              <a:latin typeface="Calibri"/>
              <a:ea typeface="Calibri"/>
              <a:cs typeface="Calibri"/>
              <a:sym typeface="Calibri"/>
            </a:endParaRPr>
          </a:p>
          <a:p>
            <a:pPr indent="-228600" lvl="0" marL="342900" marR="0" rtl="0" algn="l">
              <a:lnSpc>
                <a:spcPct val="100000"/>
              </a:lnSpc>
              <a:spcBef>
                <a:spcPts val="600"/>
              </a:spcBef>
              <a:spcAft>
                <a:spcPts val="0"/>
              </a:spcAft>
              <a:buClr>
                <a:schemeClr val="dk1"/>
              </a:buClr>
              <a:buSzPts val="1800"/>
              <a:buFont typeface="Noto Sans Symbols"/>
              <a:buNone/>
            </a:pPr>
            <a:r>
              <a:t/>
            </a:r>
            <a:endParaRPr b="0" i="0" sz="1800" u="none" cap="none" strike="noStrike">
              <a:solidFill>
                <a:schemeClr val="dk1"/>
              </a:solidFill>
              <a:latin typeface="Calibri"/>
              <a:ea typeface="Calibri"/>
              <a:cs typeface="Calibri"/>
              <a:sym typeface="Calibri"/>
            </a:endParaRPr>
          </a:p>
          <a:p>
            <a:pPr indent="-342900" lvl="0" marL="342900" marR="0" rtl="0" algn="l">
              <a:lnSpc>
                <a:spcPct val="100000"/>
              </a:lnSpc>
              <a:spcBef>
                <a:spcPts val="600"/>
              </a:spcBef>
              <a:spcAft>
                <a:spcPts val="0"/>
              </a:spcAft>
              <a:buClr>
                <a:schemeClr val="dk1"/>
              </a:buClr>
              <a:buSzPts val="1800"/>
              <a:buFont typeface="Noto Sans Symbols"/>
              <a:buChar char="∙"/>
            </a:pPr>
            <a:r>
              <a:rPr b="0" i="0" lang="pl-PL" sz="1800" u="none" cap="none" strike="noStrike">
                <a:solidFill>
                  <a:schemeClr val="dk1"/>
                </a:solidFill>
                <a:latin typeface="Calibri"/>
                <a:ea typeface="Calibri"/>
                <a:cs typeface="Calibri"/>
                <a:sym typeface="Calibri"/>
              </a:rPr>
              <a:t>zero-emission large aircraft will become  ready for market.</a:t>
            </a:r>
            <a:endParaRPr b="0" i="0" sz="1600" u="none" cap="none" strike="noStrike">
              <a:solidFill>
                <a:schemeClr val="dk1"/>
              </a:solidFill>
              <a:latin typeface="Calibri"/>
              <a:ea typeface="Calibri"/>
              <a:cs typeface="Calibri"/>
              <a:sym typeface="Calibri"/>
            </a:endParaRPr>
          </a:p>
          <a:p>
            <a:pPr indent="0" lvl="0" marL="0" marR="0" rtl="0" algn="l">
              <a:lnSpc>
                <a:spcPct val="107000"/>
              </a:lnSpc>
              <a:spcBef>
                <a:spcPts val="60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a:p>
            <a:pPr indent="-342900" lvl="0" marL="342900" marR="0" rtl="0" algn="l">
              <a:lnSpc>
                <a:spcPct val="100000"/>
              </a:lnSpc>
              <a:spcBef>
                <a:spcPts val="600"/>
              </a:spcBef>
              <a:spcAft>
                <a:spcPts val="0"/>
              </a:spcAft>
              <a:buClr>
                <a:schemeClr val="dk1"/>
              </a:buClr>
              <a:buSzPts val="1800"/>
              <a:buFont typeface="Noto Sans Symbols"/>
              <a:buChar char="∙"/>
            </a:pPr>
            <a:r>
              <a:rPr b="0" i="0" lang="pl-PL" sz="1800" u="none" cap="none" strike="noStrike">
                <a:solidFill>
                  <a:schemeClr val="dk1"/>
                </a:solidFill>
                <a:latin typeface="Calibri"/>
                <a:ea typeface="Calibri"/>
                <a:cs typeface="Calibri"/>
                <a:sym typeface="Calibri"/>
              </a:rPr>
              <a:t>nearly all cars, vans, buses as well as new heavy-duty vehicles will be zero-emission.</a:t>
            </a:r>
            <a:endParaRPr b="0" i="0" sz="1800" u="none" cap="none" strike="noStrike">
              <a:solidFill>
                <a:schemeClr val="dk1"/>
              </a:solidFill>
              <a:latin typeface="Calibri"/>
              <a:ea typeface="Calibri"/>
              <a:cs typeface="Calibri"/>
              <a:sym typeface="Calibri"/>
            </a:endParaRPr>
          </a:p>
          <a:p>
            <a:pPr indent="-342900" lvl="0" marL="342900" marR="0" rtl="0" algn="l">
              <a:lnSpc>
                <a:spcPct val="100000"/>
              </a:lnSpc>
              <a:spcBef>
                <a:spcPts val="0"/>
              </a:spcBef>
              <a:spcAft>
                <a:spcPts val="0"/>
              </a:spcAft>
              <a:buClr>
                <a:schemeClr val="dk1"/>
              </a:buClr>
              <a:buSzPts val="1800"/>
              <a:buFont typeface="Noto Sans Symbols"/>
              <a:buChar char="∙"/>
            </a:pPr>
            <a:r>
              <a:rPr b="0" i="0" lang="pl-PL" sz="1800" u="none" cap="none" strike="noStrike">
                <a:solidFill>
                  <a:schemeClr val="dk1"/>
                </a:solidFill>
                <a:latin typeface="Calibri"/>
                <a:ea typeface="Calibri"/>
                <a:cs typeface="Calibri"/>
                <a:sym typeface="Calibri"/>
              </a:rPr>
              <a:t>rail freight traffic will double.</a:t>
            </a:r>
            <a:endParaRPr b="0" i="0" sz="1800" u="none" cap="none" strike="noStrike">
              <a:solidFill>
                <a:schemeClr val="dk1"/>
              </a:solidFill>
              <a:latin typeface="Calibri"/>
              <a:ea typeface="Calibri"/>
              <a:cs typeface="Calibri"/>
              <a:sym typeface="Calibri"/>
            </a:endParaRPr>
          </a:p>
          <a:p>
            <a:pPr indent="-342900" lvl="0" marL="342900" marR="0" rtl="0" algn="l">
              <a:lnSpc>
                <a:spcPct val="100000"/>
              </a:lnSpc>
              <a:spcBef>
                <a:spcPts val="0"/>
              </a:spcBef>
              <a:spcAft>
                <a:spcPts val="0"/>
              </a:spcAft>
              <a:buClr>
                <a:schemeClr val="dk1"/>
              </a:buClr>
              <a:buSzPts val="1800"/>
              <a:buFont typeface="Noto Sans Symbols"/>
              <a:buChar char="∙"/>
            </a:pPr>
            <a:r>
              <a:rPr b="0" i="0" lang="pl-PL" sz="1800" u="none" cap="none" strike="noStrike">
                <a:solidFill>
                  <a:schemeClr val="dk1"/>
                </a:solidFill>
                <a:latin typeface="Calibri"/>
                <a:ea typeface="Calibri"/>
                <a:cs typeface="Calibri"/>
                <a:sym typeface="Calibri"/>
              </a:rPr>
              <a:t>high-speed rail traffic will triple.</a:t>
            </a:r>
            <a:endParaRPr b="0" i="0" sz="1800" u="none" cap="none" strike="noStrike">
              <a:solidFill>
                <a:schemeClr val="dk1"/>
              </a:solidFill>
              <a:latin typeface="Calibri"/>
              <a:ea typeface="Calibri"/>
              <a:cs typeface="Calibri"/>
              <a:sym typeface="Calibri"/>
            </a:endParaRPr>
          </a:p>
          <a:p>
            <a:pPr indent="-342900" lvl="0" marL="342900" marR="0" rtl="0" algn="l">
              <a:lnSpc>
                <a:spcPct val="100000"/>
              </a:lnSpc>
              <a:spcBef>
                <a:spcPts val="0"/>
              </a:spcBef>
              <a:spcAft>
                <a:spcPts val="0"/>
              </a:spcAft>
              <a:buClr>
                <a:schemeClr val="dk1"/>
              </a:buClr>
              <a:buSzPts val="1800"/>
              <a:buFont typeface="Noto Sans Symbols"/>
              <a:buChar char="∙"/>
            </a:pPr>
            <a:r>
              <a:rPr b="0" i="0" lang="pl-PL" sz="1800" u="none" cap="none" strike="noStrike">
                <a:solidFill>
                  <a:schemeClr val="dk1"/>
                </a:solidFill>
                <a:latin typeface="Calibri"/>
                <a:ea typeface="Calibri"/>
                <a:cs typeface="Calibri"/>
                <a:sym typeface="Calibri"/>
              </a:rPr>
              <a:t>the multimodal Trans-European Transport Network (TEN-T) equipped  for sustainable and smart transport with high speed connectivity will be operational for the comprehensive network.</a:t>
            </a:r>
            <a:endParaRPr b="0" i="0" sz="1800" u="none" cap="none" strike="noStrike">
              <a:solidFill>
                <a:schemeClr val="dk1"/>
              </a:solidFill>
              <a:latin typeface="Calibri"/>
              <a:ea typeface="Calibri"/>
              <a:cs typeface="Calibri"/>
              <a:sym typeface="Calibri"/>
            </a:endParaRPr>
          </a:p>
        </p:txBody>
      </p:sp>
      <p:sp>
        <p:nvSpPr>
          <p:cNvPr id="165" name="Google Shape;165;p11"/>
          <p:cNvSpPr txBox="1"/>
          <p:nvPr/>
        </p:nvSpPr>
        <p:spPr>
          <a:xfrm>
            <a:off x="0" y="1338356"/>
            <a:ext cx="2286000" cy="369332"/>
          </a:xfrm>
          <a:prstGeom prst="rect">
            <a:avLst/>
          </a:prstGeom>
          <a:solidFill>
            <a:srgbClr val="54A838"/>
          </a:solidFill>
          <a:ln cap="flat" cmpd="sng" w="9525">
            <a:solidFill>
              <a:srgbClr val="54A838"/>
            </a:solidFill>
            <a:prstDash val="solid"/>
            <a:round/>
            <a:headEnd len="sm" w="sm" type="none"/>
            <a:tailEnd len="sm" w="sm" type="none"/>
          </a:ln>
        </p:spPr>
        <p:txBody>
          <a:bodyPr anchorCtr="0" anchor="t" bIns="45700" lIns="91425" spcFirstLastPara="1" rIns="91425" wrap="square" tIns="45700">
            <a:spAutoFit/>
          </a:bodyPr>
          <a:lstStyle/>
          <a:p>
            <a:pPr indent="0" lvl="0" marL="0" marR="0" rtl="0" algn="r">
              <a:lnSpc>
                <a:spcPct val="100000"/>
              </a:lnSpc>
              <a:spcBef>
                <a:spcPts val="0"/>
              </a:spcBef>
              <a:spcAft>
                <a:spcPts val="0"/>
              </a:spcAft>
              <a:buClr>
                <a:srgbClr val="000000"/>
              </a:buClr>
              <a:buSzPts val="1800"/>
              <a:buFont typeface="Arial"/>
              <a:buNone/>
            </a:pPr>
            <a:r>
              <a:rPr b="0" i="0" lang="pl-PL" sz="1800" u="none" cap="none" strike="noStrike">
                <a:solidFill>
                  <a:schemeClr val="dk1"/>
                </a:solidFill>
                <a:latin typeface="Calibri"/>
                <a:ea typeface="Calibri"/>
                <a:cs typeface="Calibri"/>
                <a:sym typeface="Calibri"/>
              </a:rPr>
              <a:t>By 2030</a:t>
            </a:r>
            <a:endParaRPr b="0" i="0" sz="1400" u="none" cap="none" strike="noStrike">
              <a:solidFill>
                <a:srgbClr val="000000"/>
              </a:solidFill>
              <a:latin typeface="Arial"/>
              <a:ea typeface="Arial"/>
              <a:cs typeface="Arial"/>
              <a:sym typeface="Arial"/>
            </a:endParaRPr>
          </a:p>
        </p:txBody>
      </p:sp>
      <p:sp>
        <p:nvSpPr>
          <p:cNvPr id="166" name="Google Shape;166;p11"/>
          <p:cNvSpPr txBox="1"/>
          <p:nvPr/>
        </p:nvSpPr>
        <p:spPr>
          <a:xfrm>
            <a:off x="0" y="3331434"/>
            <a:ext cx="2286000" cy="369332"/>
          </a:xfrm>
          <a:prstGeom prst="rect">
            <a:avLst/>
          </a:prstGeom>
          <a:solidFill>
            <a:srgbClr val="54A838"/>
          </a:solidFill>
          <a:ln cap="flat" cmpd="sng" w="9525">
            <a:solidFill>
              <a:srgbClr val="54A838"/>
            </a:solidFill>
            <a:prstDash val="solid"/>
            <a:round/>
            <a:headEnd len="sm" w="sm" type="none"/>
            <a:tailEnd len="sm" w="sm" type="none"/>
          </a:ln>
        </p:spPr>
        <p:txBody>
          <a:bodyPr anchorCtr="0" anchor="t" bIns="45700" lIns="91425" spcFirstLastPara="1" rIns="91425" wrap="square" tIns="45700">
            <a:spAutoFit/>
          </a:bodyPr>
          <a:lstStyle/>
          <a:p>
            <a:pPr indent="0" lvl="0" marL="0" marR="0" rtl="0" algn="r">
              <a:lnSpc>
                <a:spcPct val="100000"/>
              </a:lnSpc>
              <a:spcBef>
                <a:spcPts val="0"/>
              </a:spcBef>
              <a:spcAft>
                <a:spcPts val="0"/>
              </a:spcAft>
              <a:buClr>
                <a:srgbClr val="000000"/>
              </a:buClr>
              <a:buSzPts val="1800"/>
              <a:buFont typeface="Arial"/>
              <a:buNone/>
            </a:pPr>
            <a:r>
              <a:rPr b="0" i="0" lang="pl-PL" sz="1800" u="none" cap="none" strike="noStrike">
                <a:solidFill>
                  <a:schemeClr val="dk1"/>
                </a:solidFill>
                <a:latin typeface="Calibri"/>
                <a:ea typeface="Calibri"/>
                <a:cs typeface="Calibri"/>
                <a:sym typeface="Calibri"/>
              </a:rPr>
              <a:t>By 2035</a:t>
            </a:r>
            <a:endParaRPr b="0" i="0" sz="1400" u="none" cap="none" strike="noStrike">
              <a:solidFill>
                <a:srgbClr val="000000"/>
              </a:solidFill>
              <a:latin typeface="Arial"/>
              <a:ea typeface="Arial"/>
              <a:cs typeface="Arial"/>
              <a:sym typeface="Arial"/>
            </a:endParaRPr>
          </a:p>
        </p:txBody>
      </p:sp>
      <p:sp>
        <p:nvSpPr>
          <p:cNvPr id="167" name="Google Shape;167;p11"/>
          <p:cNvSpPr txBox="1"/>
          <p:nvPr/>
        </p:nvSpPr>
        <p:spPr>
          <a:xfrm>
            <a:off x="0" y="4136460"/>
            <a:ext cx="2286000" cy="369332"/>
          </a:xfrm>
          <a:prstGeom prst="rect">
            <a:avLst/>
          </a:prstGeom>
          <a:solidFill>
            <a:srgbClr val="54A838"/>
          </a:solidFill>
          <a:ln cap="flat" cmpd="sng" w="9525">
            <a:solidFill>
              <a:srgbClr val="54A838"/>
            </a:solidFill>
            <a:prstDash val="solid"/>
            <a:round/>
            <a:headEnd len="sm" w="sm" type="none"/>
            <a:tailEnd len="sm" w="sm" type="none"/>
          </a:ln>
        </p:spPr>
        <p:txBody>
          <a:bodyPr anchorCtr="0" anchor="t" bIns="45700" lIns="91425" spcFirstLastPara="1" rIns="91425" wrap="square" tIns="45700">
            <a:spAutoFit/>
          </a:bodyPr>
          <a:lstStyle/>
          <a:p>
            <a:pPr indent="0" lvl="0" marL="0" marR="0" rtl="0" algn="r">
              <a:lnSpc>
                <a:spcPct val="100000"/>
              </a:lnSpc>
              <a:spcBef>
                <a:spcPts val="0"/>
              </a:spcBef>
              <a:spcAft>
                <a:spcPts val="0"/>
              </a:spcAft>
              <a:buClr>
                <a:srgbClr val="000000"/>
              </a:buClr>
              <a:buSzPts val="1800"/>
              <a:buFont typeface="Arial"/>
              <a:buNone/>
            </a:pPr>
            <a:r>
              <a:rPr b="0" i="0" lang="pl-PL" sz="1800" u="none" cap="none" strike="noStrike">
                <a:solidFill>
                  <a:schemeClr val="dk1"/>
                </a:solidFill>
                <a:latin typeface="Calibri"/>
                <a:ea typeface="Calibri"/>
                <a:cs typeface="Calibri"/>
                <a:sym typeface="Calibri"/>
              </a:rPr>
              <a:t>By 2050</a:t>
            </a:r>
            <a:endParaRPr b="0" i="0" sz="1400" u="none" cap="none" strike="noStrike">
              <a:solidFill>
                <a:srgbClr val="000000"/>
              </a:solidFill>
              <a:latin typeface="Arial"/>
              <a:ea typeface="Arial"/>
              <a:cs typeface="Arial"/>
              <a:sym typeface="Arial"/>
            </a:endParaRPr>
          </a:p>
        </p:txBody>
      </p:sp>
      <p:sp>
        <p:nvSpPr>
          <p:cNvPr id="168" name="Google Shape;168;p11"/>
          <p:cNvSpPr txBox="1"/>
          <p:nvPr/>
        </p:nvSpPr>
        <p:spPr>
          <a:xfrm>
            <a:off x="92279" y="5680151"/>
            <a:ext cx="12037528" cy="600164"/>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100"/>
              <a:buFont typeface="Arial"/>
              <a:buNone/>
            </a:pPr>
            <a:r>
              <a:rPr b="0" i="0" lang="pl-PL" sz="1100" u="none" cap="none" strike="noStrike">
                <a:solidFill>
                  <a:srgbClr val="444444"/>
                </a:solidFill>
                <a:latin typeface="Calibri"/>
                <a:ea typeface="Calibri"/>
                <a:cs typeface="Calibri"/>
                <a:sym typeface="Calibri"/>
              </a:rPr>
              <a:t>Source: Communication from The Commission to The European Parliament, The Council, The European Economic and Social Committee and The Committee of the regions. Sustainable and Smart Mobility Strategy – Putting European transport on truck fot the future. COM (2020) 789 Final, 9.12.2020.</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100"/>
              <a:buFont typeface="Arial"/>
              <a:buNone/>
            </a:pPr>
            <a:r>
              <a:t/>
            </a:r>
            <a:endParaRPr b="0" i="0" sz="1100" u="none" cap="none" strike="noStrike">
              <a:solidFill>
                <a:schemeClr val="dk1"/>
              </a:solidFill>
              <a:latin typeface="Calibri"/>
              <a:ea typeface="Calibri"/>
              <a:cs typeface="Calibri"/>
              <a:sym typeface="Calibri"/>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2" name="Shape 172"/>
        <p:cNvGrpSpPr/>
        <p:nvPr/>
      </p:nvGrpSpPr>
      <p:grpSpPr>
        <a:xfrm>
          <a:off x="0" y="0"/>
          <a:ext cx="0" cy="0"/>
          <a:chOff x="0" y="0"/>
          <a:chExt cx="0" cy="0"/>
        </a:xfrm>
      </p:grpSpPr>
      <p:sp>
        <p:nvSpPr>
          <p:cNvPr id="173" name="Google Shape;173;p12"/>
          <p:cNvSpPr txBox="1"/>
          <p:nvPr>
            <p:ph idx="1" type="body"/>
          </p:nvPr>
        </p:nvSpPr>
        <p:spPr>
          <a:xfrm>
            <a:off x="198627" y="1679128"/>
            <a:ext cx="11584069" cy="4631036"/>
          </a:xfrm>
          <a:prstGeom prst="rect">
            <a:avLst/>
          </a:prstGeom>
          <a:noFill/>
          <a:ln>
            <a:noFill/>
          </a:ln>
        </p:spPr>
        <p:txBody>
          <a:bodyPr anchorCtr="0" anchor="t" bIns="45700" lIns="91425" spcFirstLastPara="1" rIns="91425" wrap="square" tIns="45700">
            <a:normAutofit/>
          </a:bodyPr>
          <a:lstStyle/>
          <a:p>
            <a:pPr indent="-285750" lvl="0" marL="285750" rtl="0" algn="l">
              <a:lnSpc>
                <a:spcPct val="90000"/>
              </a:lnSpc>
              <a:spcBef>
                <a:spcPts val="0"/>
              </a:spcBef>
              <a:spcAft>
                <a:spcPts val="0"/>
              </a:spcAft>
              <a:buClr>
                <a:srgbClr val="000000"/>
              </a:buClr>
              <a:buSzPts val="2000"/>
              <a:buChar char="•"/>
            </a:pPr>
            <a:r>
              <a:rPr b="1" lang="pl-PL" sz="2000">
                <a:solidFill>
                  <a:srgbClr val="000000"/>
                </a:solidFill>
              </a:rPr>
              <a:t>Transport accounts for a quarter of the EU’s greenhouse gas emissions</a:t>
            </a:r>
            <a:r>
              <a:rPr lang="pl-PL" sz="2000">
                <a:solidFill>
                  <a:srgbClr val="000000"/>
                </a:solidFill>
              </a:rPr>
              <a:t>, and still growing. </a:t>
            </a:r>
            <a:br>
              <a:rPr lang="pl-PL" sz="2000">
                <a:solidFill>
                  <a:srgbClr val="000000"/>
                </a:solidFill>
              </a:rPr>
            </a:br>
            <a:r>
              <a:rPr lang="pl-PL" sz="2000">
                <a:solidFill>
                  <a:srgbClr val="000000"/>
                </a:solidFill>
              </a:rPr>
              <a:t>To achieve climate neutrality, a 90% reduction in transport emissions is needed by 2050. </a:t>
            </a:r>
            <a:endParaRPr sz="2000">
              <a:solidFill>
                <a:srgbClr val="000000"/>
              </a:solidFill>
            </a:endParaRPr>
          </a:p>
          <a:p>
            <a:pPr indent="-285750" lvl="0" marL="285750" rtl="0" algn="l">
              <a:lnSpc>
                <a:spcPct val="90000"/>
              </a:lnSpc>
              <a:spcBef>
                <a:spcPts val="1000"/>
              </a:spcBef>
              <a:spcAft>
                <a:spcPts val="0"/>
              </a:spcAft>
              <a:buClr>
                <a:srgbClr val="000000"/>
              </a:buClr>
              <a:buSzPts val="2000"/>
              <a:buChar char="•"/>
            </a:pPr>
            <a:r>
              <a:rPr b="1" lang="pl-PL" sz="2000">
                <a:solidFill>
                  <a:srgbClr val="000000"/>
                </a:solidFill>
              </a:rPr>
              <a:t>Multimodal transport needs a strong boost. </a:t>
            </a:r>
            <a:r>
              <a:rPr lang="pl-PL" sz="2000">
                <a:solidFill>
                  <a:srgbClr val="000000"/>
                </a:solidFill>
              </a:rPr>
              <a:t>This will increase the efficiency of the transport system.</a:t>
            </a:r>
            <a:r>
              <a:rPr b="1" lang="pl-PL" sz="2000">
                <a:solidFill>
                  <a:srgbClr val="000000"/>
                </a:solidFill>
              </a:rPr>
              <a:t> </a:t>
            </a:r>
            <a:br>
              <a:rPr b="1" lang="pl-PL" sz="2000">
                <a:solidFill>
                  <a:srgbClr val="000000"/>
                </a:solidFill>
              </a:rPr>
            </a:br>
            <a:r>
              <a:rPr lang="pl-PL" sz="2000">
                <a:solidFill>
                  <a:srgbClr val="000000"/>
                </a:solidFill>
              </a:rPr>
              <a:t>As a matter of priority, a substantial part of the 75% of inland freight carried today by road should shift onto rail and inland waterways.</a:t>
            </a:r>
            <a:endParaRPr/>
          </a:p>
          <a:p>
            <a:pPr indent="-285750" lvl="0" marL="285750" rtl="0" algn="l">
              <a:lnSpc>
                <a:spcPct val="90000"/>
              </a:lnSpc>
              <a:spcBef>
                <a:spcPts val="1000"/>
              </a:spcBef>
              <a:spcAft>
                <a:spcPts val="0"/>
              </a:spcAft>
              <a:buClr>
                <a:srgbClr val="000000"/>
              </a:buClr>
              <a:buSzPts val="2000"/>
              <a:buChar char="•"/>
            </a:pPr>
            <a:r>
              <a:rPr b="1" lang="pl-PL" sz="2000">
                <a:solidFill>
                  <a:srgbClr val="000000"/>
                </a:solidFill>
              </a:rPr>
              <a:t>Automated and connected multimodal mobility </a:t>
            </a:r>
            <a:r>
              <a:rPr lang="pl-PL" sz="2000">
                <a:solidFill>
                  <a:srgbClr val="000000"/>
                </a:solidFill>
              </a:rPr>
              <a:t>will play an increasing role, together with smart traffic management systems enabled by digitalisation.</a:t>
            </a:r>
            <a:endParaRPr/>
          </a:p>
          <a:p>
            <a:pPr indent="-285750" lvl="0" marL="285750" rtl="0" algn="l">
              <a:lnSpc>
                <a:spcPct val="90000"/>
              </a:lnSpc>
              <a:spcBef>
                <a:spcPts val="1000"/>
              </a:spcBef>
              <a:spcAft>
                <a:spcPts val="0"/>
              </a:spcAft>
              <a:buClr>
                <a:srgbClr val="000000"/>
              </a:buClr>
              <a:buSzPts val="2000"/>
              <a:buChar char="•"/>
            </a:pPr>
            <a:r>
              <a:rPr lang="pl-PL" sz="2000">
                <a:solidFill>
                  <a:srgbClr val="000000"/>
                </a:solidFill>
              </a:rPr>
              <a:t>The </a:t>
            </a:r>
            <a:r>
              <a:rPr b="1" lang="pl-PL" sz="2000">
                <a:solidFill>
                  <a:srgbClr val="000000"/>
                </a:solidFill>
              </a:rPr>
              <a:t>price of transport must reflect the impact it has on the environment and on health</a:t>
            </a:r>
            <a:r>
              <a:rPr lang="pl-PL" sz="2000">
                <a:solidFill>
                  <a:srgbClr val="000000"/>
                </a:solidFill>
              </a:rPr>
              <a:t>. </a:t>
            </a:r>
            <a:endParaRPr sz="2000">
              <a:solidFill>
                <a:srgbClr val="000000"/>
              </a:solidFill>
            </a:endParaRPr>
          </a:p>
          <a:p>
            <a:pPr indent="-285750" lvl="0" marL="285750" rtl="0" algn="l">
              <a:lnSpc>
                <a:spcPct val="90000"/>
              </a:lnSpc>
              <a:spcBef>
                <a:spcPts val="1000"/>
              </a:spcBef>
              <a:spcAft>
                <a:spcPts val="0"/>
              </a:spcAft>
              <a:buClr>
                <a:srgbClr val="000000"/>
              </a:buClr>
              <a:buSzPts val="2000"/>
              <a:buChar char="•"/>
            </a:pPr>
            <a:r>
              <a:rPr lang="pl-PL" sz="2000">
                <a:solidFill>
                  <a:srgbClr val="000000"/>
                </a:solidFill>
              </a:rPr>
              <a:t>The EU should in parallel</a:t>
            </a:r>
            <a:r>
              <a:rPr b="1" lang="pl-PL" sz="2000">
                <a:solidFill>
                  <a:srgbClr val="000000"/>
                </a:solidFill>
              </a:rPr>
              <a:t> ramp-up the production and deployment of sustainable alternative transport fuels. </a:t>
            </a:r>
            <a:r>
              <a:rPr lang="pl-PL" sz="2000">
                <a:solidFill>
                  <a:srgbClr val="000000"/>
                </a:solidFill>
              </a:rPr>
              <a:t>By 2025, about 1 million public recharging and refuelling stations will be needed for the 13 million zero- and low-emission vehicles expected on European roads. </a:t>
            </a:r>
            <a:endParaRPr sz="2000">
              <a:solidFill>
                <a:srgbClr val="000000"/>
              </a:solidFill>
            </a:endParaRPr>
          </a:p>
          <a:p>
            <a:pPr indent="-285750" lvl="0" marL="285750" rtl="0" algn="l">
              <a:lnSpc>
                <a:spcPct val="90000"/>
              </a:lnSpc>
              <a:spcBef>
                <a:spcPts val="1000"/>
              </a:spcBef>
              <a:spcAft>
                <a:spcPts val="0"/>
              </a:spcAft>
              <a:buClr>
                <a:srgbClr val="000000"/>
              </a:buClr>
              <a:buSzPts val="2000"/>
              <a:buChar char="•"/>
            </a:pPr>
            <a:r>
              <a:rPr b="1" lang="pl-PL" sz="2000">
                <a:solidFill>
                  <a:srgbClr val="000000"/>
                </a:solidFill>
              </a:rPr>
              <a:t>Transport should become drastically less polluting, especially in cities</a:t>
            </a:r>
            <a:r>
              <a:rPr lang="pl-PL" sz="2000">
                <a:solidFill>
                  <a:srgbClr val="000000"/>
                </a:solidFill>
              </a:rPr>
              <a:t>. </a:t>
            </a:r>
            <a:endParaRPr sz="2800"/>
          </a:p>
        </p:txBody>
      </p:sp>
      <p:sp>
        <p:nvSpPr>
          <p:cNvPr id="174" name="Google Shape;174;p12"/>
          <p:cNvSpPr txBox="1"/>
          <p:nvPr/>
        </p:nvSpPr>
        <p:spPr>
          <a:xfrm>
            <a:off x="367501" y="547836"/>
            <a:ext cx="11667744" cy="1068275"/>
          </a:xfrm>
          <a:prstGeom prst="rect">
            <a:avLst/>
          </a:prstGeom>
          <a:noFill/>
          <a:ln>
            <a:noFill/>
          </a:ln>
        </p:spPr>
        <p:txBody>
          <a:bodyPr anchorCtr="0" anchor="b" bIns="45700" lIns="91425" spcFirstLastPara="1" rIns="91425" wrap="square" tIns="45700">
            <a:noAutofit/>
          </a:bodyPr>
          <a:lstStyle/>
          <a:p>
            <a:pPr indent="0" lvl="2" marL="0" marR="0" rtl="0" algn="ctr">
              <a:lnSpc>
                <a:spcPct val="100000"/>
              </a:lnSpc>
              <a:spcBef>
                <a:spcPts val="0"/>
              </a:spcBef>
              <a:spcAft>
                <a:spcPts val="0"/>
              </a:spcAft>
              <a:buClr>
                <a:srgbClr val="000000"/>
              </a:buClr>
              <a:buSzPts val="3600"/>
              <a:buFont typeface="Arial"/>
              <a:buNone/>
            </a:pPr>
            <a:r>
              <a:rPr b="1" i="0" lang="pl-PL" sz="3600" u="none" cap="none" strike="noStrike">
                <a:solidFill>
                  <a:srgbClr val="000000"/>
                </a:solidFill>
                <a:latin typeface="Calibri"/>
                <a:ea typeface="Calibri"/>
                <a:cs typeface="Calibri"/>
                <a:sym typeface="Calibri"/>
              </a:rPr>
              <a:t>Why we should to aaccelerate the shift </a:t>
            </a:r>
            <a:br>
              <a:rPr b="1" i="0" lang="pl-PL" sz="3600" u="none" cap="none" strike="noStrike">
                <a:solidFill>
                  <a:srgbClr val="000000"/>
                </a:solidFill>
                <a:latin typeface="Calibri"/>
                <a:ea typeface="Calibri"/>
                <a:cs typeface="Calibri"/>
                <a:sym typeface="Calibri"/>
              </a:rPr>
            </a:br>
            <a:r>
              <a:rPr b="1" i="0" lang="pl-PL" sz="3600" u="none" cap="none" strike="noStrike">
                <a:solidFill>
                  <a:srgbClr val="000000"/>
                </a:solidFill>
                <a:latin typeface="Calibri"/>
                <a:ea typeface="Calibri"/>
                <a:cs typeface="Calibri"/>
                <a:sym typeface="Calibri"/>
              </a:rPr>
              <a:t>to sustainable and smart mobility?</a:t>
            </a:r>
            <a:endParaRPr b="1" i="0" sz="3600" u="none" cap="none" strike="noStrike">
              <a:solidFill>
                <a:schemeClr val="dk1"/>
              </a:solidFill>
              <a:latin typeface="Calibri"/>
              <a:ea typeface="Calibri"/>
              <a:cs typeface="Calibri"/>
              <a:sym typeface="Calibri"/>
            </a:endParaRPr>
          </a:p>
        </p:txBody>
      </p:sp>
      <p:sp>
        <p:nvSpPr>
          <p:cNvPr id="175" name="Google Shape;175;p12"/>
          <p:cNvSpPr txBox="1"/>
          <p:nvPr/>
        </p:nvSpPr>
        <p:spPr>
          <a:xfrm>
            <a:off x="0" y="5773017"/>
            <a:ext cx="12117106" cy="600164"/>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100"/>
              <a:buFont typeface="Arial"/>
              <a:buNone/>
            </a:pPr>
            <a:r>
              <a:rPr b="0" i="0" lang="pl-PL" sz="1100" u="none" cap="none" strike="noStrike">
                <a:solidFill>
                  <a:srgbClr val="444444"/>
                </a:solidFill>
                <a:latin typeface="Calibri"/>
                <a:ea typeface="Calibri"/>
                <a:cs typeface="Calibri"/>
                <a:sym typeface="Calibri"/>
              </a:rPr>
              <a:t>Source: Communication from The Commission to The European Parliament, The European Council, The Council, The European Economic and Social Committee and The Committee of the regions. The European Green Deal. COM (2019) 640 Final, 11.12.2019.</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100"/>
              <a:buFont typeface="Arial"/>
              <a:buNone/>
            </a:pPr>
            <a:r>
              <a:t/>
            </a:r>
            <a:endParaRPr b="0" i="0" sz="1100" u="none" cap="none" strike="noStrike">
              <a:solidFill>
                <a:schemeClr val="dk1"/>
              </a:solidFill>
              <a:latin typeface="Calibri"/>
              <a:ea typeface="Calibri"/>
              <a:cs typeface="Calibri"/>
              <a:sym typeface="Calibri"/>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9" name="Shape 179"/>
        <p:cNvGrpSpPr/>
        <p:nvPr/>
      </p:nvGrpSpPr>
      <p:grpSpPr>
        <a:xfrm>
          <a:off x="0" y="0"/>
          <a:ext cx="0" cy="0"/>
          <a:chOff x="0" y="0"/>
          <a:chExt cx="0" cy="0"/>
        </a:xfrm>
      </p:grpSpPr>
      <p:sp>
        <p:nvSpPr>
          <p:cNvPr id="180" name="Google Shape;180;p13"/>
          <p:cNvSpPr txBox="1"/>
          <p:nvPr>
            <p:ph type="title"/>
          </p:nvPr>
        </p:nvSpPr>
        <p:spPr>
          <a:xfrm>
            <a:off x="757646" y="788336"/>
            <a:ext cx="10515600" cy="563419"/>
          </a:xfrm>
          <a:prstGeom prst="rect">
            <a:avLst/>
          </a:prstGeom>
          <a:noFill/>
          <a:ln>
            <a:noFill/>
          </a:ln>
        </p:spPr>
        <p:txBody>
          <a:bodyPr anchorCtr="0" anchor="ctr" bIns="45700" lIns="91425" spcFirstLastPara="1" rIns="91425" wrap="square" tIns="45700">
            <a:normAutofit fontScale="90000"/>
          </a:bodyPr>
          <a:lstStyle/>
          <a:p>
            <a:pPr indent="0" lvl="0" marL="0" rtl="0" algn="l">
              <a:lnSpc>
                <a:spcPct val="90000"/>
              </a:lnSpc>
              <a:spcBef>
                <a:spcPts val="0"/>
              </a:spcBef>
              <a:spcAft>
                <a:spcPts val="0"/>
              </a:spcAft>
              <a:buClr>
                <a:schemeClr val="dk1"/>
              </a:buClr>
              <a:buSzPct val="100000"/>
              <a:buFont typeface="Calibri"/>
              <a:buNone/>
            </a:pPr>
            <a:r>
              <a:rPr b="1" lang="pl-PL"/>
              <a:t>Why transport and mobility sector is so important?</a:t>
            </a:r>
            <a:endParaRPr/>
          </a:p>
        </p:txBody>
      </p:sp>
      <p:pic>
        <p:nvPicPr>
          <p:cNvPr descr="Urban Mobility Package: Evaluation confirms the need to adapt EU urban  mobility policy in order to contribute to the increasingly ambitious  climate, digital and societal objectives of the EU | Eltis" id="181" name="Google Shape;181;p13"/>
          <p:cNvPicPr preferRelativeResize="0"/>
          <p:nvPr/>
        </p:nvPicPr>
        <p:blipFill rotWithShape="1">
          <a:blip r:embed="rId3">
            <a:alphaModFix/>
          </a:blip>
          <a:srcRect b="0" l="0" r="0" t="0"/>
          <a:stretch/>
        </p:blipFill>
        <p:spPr>
          <a:xfrm>
            <a:off x="8620760" y="4288178"/>
            <a:ext cx="3169857" cy="1600200"/>
          </a:xfrm>
          <a:prstGeom prst="rect">
            <a:avLst/>
          </a:prstGeom>
          <a:noFill/>
          <a:ln>
            <a:noFill/>
          </a:ln>
        </p:spPr>
      </p:pic>
      <p:sp>
        <p:nvSpPr>
          <p:cNvPr id="182" name="Google Shape;182;p13"/>
          <p:cNvSpPr txBox="1"/>
          <p:nvPr/>
        </p:nvSpPr>
        <p:spPr>
          <a:xfrm>
            <a:off x="6866999" y="5888378"/>
            <a:ext cx="5082177" cy="26161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100"/>
              <a:buFont typeface="Arial"/>
              <a:buNone/>
            </a:pPr>
            <a:r>
              <a:rPr b="0" i="0" lang="pl-PL" sz="1100" u="none" cap="none" strike="noStrike">
                <a:solidFill>
                  <a:srgbClr val="7F7F7F"/>
                </a:solidFill>
                <a:latin typeface="Calibri"/>
                <a:ea typeface="Calibri"/>
                <a:cs typeface="Calibri"/>
                <a:sym typeface="Calibri"/>
              </a:rPr>
              <a:t>Source: https://www.eltis.org/sites/default/files/news/shutterstock_1524202889.jpg</a:t>
            </a:r>
            <a:endParaRPr b="0" i="0" sz="1400" u="none" cap="none" strike="noStrike">
              <a:solidFill>
                <a:srgbClr val="000000"/>
              </a:solidFill>
              <a:latin typeface="Arial"/>
              <a:ea typeface="Arial"/>
              <a:cs typeface="Arial"/>
              <a:sym typeface="Arial"/>
            </a:endParaRPr>
          </a:p>
        </p:txBody>
      </p:sp>
      <p:pic>
        <p:nvPicPr>
          <p:cNvPr id="183" name="Google Shape;183;p13"/>
          <p:cNvPicPr preferRelativeResize="0"/>
          <p:nvPr/>
        </p:nvPicPr>
        <p:blipFill rotWithShape="1">
          <a:blip r:embed="rId4">
            <a:alphaModFix/>
          </a:blip>
          <a:srcRect b="0" l="0" r="0" t="0"/>
          <a:stretch/>
        </p:blipFill>
        <p:spPr>
          <a:xfrm>
            <a:off x="324829" y="1613365"/>
            <a:ext cx="11542341" cy="2220884"/>
          </a:xfrm>
          <a:prstGeom prst="rect">
            <a:avLst/>
          </a:prstGeom>
          <a:noFill/>
          <a:ln>
            <a:noFill/>
          </a:ln>
        </p:spPr>
      </p:pic>
      <p:sp>
        <p:nvSpPr>
          <p:cNvPr id="184" name="Google Shape;184;p13"/>
          <p:cNvSpPr txBox="1"/>
          <p:nvPr/>
        </p:nvSpPr>
        <p:spPr>
          <a:xfrm>
            <a:off x="324829" y="3703444"/>
            <a:ext cx="6916557" cy="261610"/>
          </a:xfrm>
          <a:prstGeom prst="rect">
            <a:avLst/>
          </a:prstGeom>
          <a:noFill/>
          <a:ln>
            <a:noFill/>
          </a:ln>
        </p:spPr>
        <p:txBody>
          <a:bodyPr anchorCtr="0" anchor="t" bIns="45700" lIns="91425" spcFirstLastPara="1" rIns="91425" wrap="square" tIns="45700">
            <a:spAutoFit/>
          </a:bodyPr>
          <a:lstStyle/>
          <a:p>
            <a:pPr indent="0" lvl="0" marL="0" marR="0" rtl="0" algn="r">
              <a:lnSpc>
                <a:spcPct val="100000"/>
              </a:lnSpc>
              <a:spcBef>
                <a:spcPts val="0"/>
              </a:spcBef>
              <a:spcAft>
                <a:spcPts val="0"/>
              </a:spcAft>
              <a:buClr>
                <a:srgbClr val="000000"/>
              </a:buClr>
              <a:buSzPts val="1100"/>
              <a:buFont typeface="Arial"/>
              <a:buNone/>
            </a:pPr>
            <a:r>
              <a:rPr b="0" i="0" lang="pl-PL" sz="1100" u="none" cap="none" strike="noStrike">
                <a:solidFill>
                  <a:srgbClr val="7F7F7F"/>
                </a:solidFill>
                <a:latin typeface="Calibri"/>
                <a:ea typeface="Calibri"/>
                <a:cs typeface="Calibri"/>
                <a:sym typeface="Calibri"/>
              </a:rPr>
              <a:t>Source: European Union (2020). Factsheet - The Transport and Mobility Sector. doi: 10.2775/932 NA-06-20-172-EN-N</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8" name="Shape 188"/>
        <p:cNvGrpSpPr/>
        <p:nvPr/>
      </p:nvGrpSpPr>
      <p:grpSpPr>
        <a:xfrm>
          <a:off x="0" y="0"/>
          <a:ext cx="0" cy="0"/>
          <a:chOff x="0" y="0"/>
          <a:chExt cx="0" cy="0"/>
        </a:xfrm>
      </p:grpSpPr>
      <p:grpSp>
        <p:nvGrpSpPr>
          <p:cNvPr id="189" name="Google Shape;189;p14"/>
          <p:cNvGrpSpPr/>
          <p:nvPr/>
        </p:nvGrpSpPr>
        <p:grpSpPr>
          <a:xfrm>
            <a:off x="1652266" y="521623"/>
            <a:ext cx="8203276" cy="4995126"/>
            <a:chOff x="1912072" y="816263"/>
            <a:chExt cx="8203276" cy="4995126"/>
          </a:xfrm>
        </p:grpSpPr>
        <p:pic>
          <p:nvPicPr>
            <p:cNvPr id="190" name="Google Shape;190;p14"/>
            <p:cNvPicPr preferRelativeResize="0"/>
            <p:nvPr/>
          </p:nvPicPr>
          <p:blipFill rotWithShape="1">
            <a:blip r:embed="rId3">
              <a:alphaModFix/>
            </a:blip>
            <a:srcRect b="0" l="0" r="0" t="0"/>
            <a:stretch/>
          </p:blipFill>
          <p:spPr>
            <a:xfrm>
              <a:off x="1912072" y="816263"/>
              <a:ext cx="2324100" cy="2200275"/>
            </a:xfrm>
            <a:prstGeom prst="rect">
              <a:avLst/>
            </a:prstGeom>
            <a:noFill/>
            <a:ln>
              <a:noFill/>
            </a:ln>
          </p:spPr>
        </p:pic>
        <p:pic>
          <p:nvPicPr>
            <p:cNvPr id="191" name="Google Shape;191;p14"/>
            <p:cNvPicPr preferRelativeResize="0"/>
            <p:nvPr/>
          </p:nvPicPr>
          <p:blipFill rotWithShape="1">
            <a:blip r:embed="rId4">
              <a:alphaModFix/>
            </a:blip>
            <a:srcRect b="0" l="0" r="0" t="0"/>
            <a:stretch/>
          </p:blipFill>
          <p:spPr>
            <a:xfrm>
              <a:off x="6733973" y="1461494"/>
              <a:ext cx="3381375" cy="1323975"/>
            </a:xfrm>
            <a:prstGeom prst="rect">
              <a:avLst/>
            </a:prstGeom>
            <a:noFill/>
            <a:ln>
              <a:noFill/>
            </a:ln>
          </p:spPr>
        </p:pic>
        <p:pic>
          <p:nvPicPr>
            <p:cNvPr id="192" name="Google Shape;192;p14"/>
            <p:cNvPicPr preferRelativeResize="0"/>
            <p:nvPr/>
          </p:nvPicPr>
          <p:blipFill rotWithShape="1">
            <a:blip r:embed="rId5">
              <a:alphaModFix/>
            </a:blip>
            <a:srcRect b="0" l="0" r="0" t="0"/>
            <a:stretch/>
          </p:blipFill>
          <p:spPr>
            <a:xfrm>
              <a:off x="2366961" y="4694735"/>
              <a:ext cx="1657349" cy="1116654"/>
            </a:xfrm>
            <a:prstGeom prst="rect">
              <a:avLst/>
            </a:prstGeom>
            <a:noFill/>
            <a:ln>
              <a:noFill/>
            </a:ln>
          </p:spPr>
        </p:pic>
        <p:pic>
          <p:nvPicPr>
            <p:cNvPr id="193" name="Google Shape;193;p14"/>
            <p:cNvPicPr preferRelativeResize="0"/>
            <p:nvPr/>
          </p:nvPicPr>
          <p:blipFill rotWithShape="1">
            <a:blip r:embed="rId6">
              <a:alphaModFix/>
            </a:blip>
            <a:srcRect b="0" l="0" r="0" t="0"/>
            <a:stretch/>
          </p:blipFill>
          <p:spPr>
            <a:xfrm>
              <a:off x="5104684" y="4666159"/>
              <a:ext cx="1982631" cy="1116654"/>
            </a:xfrm>
            <a:prstGeom prst="rect">
              <a:avLst/>
            </a:prstGeom>
            <a:noFill/>
            <a:ln>
              <a:noFill/>
            </a:ln>
          </p:spPr>
        </p:pic>
        <p:pic>
          <p:nvPicPr>
            <p:cNvPr id="194" name="Google Shape;194;p14"/>
            <p:cNvPicPr preferRelativeResize="0"/>
            <p:nvPr/>
          </p:nvPicPr>
          <p:blipFill rotWithShape="1">
            <a:blip r:embed="rId7">
              <a:alphaModFix/>
            </a:blip>
            <a:srcRect b="0" l="0" r="0" t="0"/>
            <a:stretch/>
          </p:blipFill>
          <p:spPr>
            <a:xfrm>
              <a:off x="8004267" y="4684071"/>
              <a:ext cx="1707958" cy="1111892"/>
            </a:xfrm>
            <a:prstGeom prst="rect">
              <a:avLst/>
            </a:prstGeom>
            <a:noFill/>
            <a:ln>
              <a:noFill/>
            </a:ln>
          </p:spPr>
        </p:pic>
        <p:sp>
          <p:nvSpPr>
            <p:cNvPr id="195" name="Google Shape;195;p14"/>
            <p:cNvSpPr/>
            <p:nvPr/>
          </p:nvSpPr>
          <p:spPr>
            <a:xfrm>
              <a:off x="4561624" y="1559219"/>
              <a:ext cx="1986235" cy="904875"/>
            </a:xfrm>
            <a:prstGeom prst="rightArrow">
              <a:avLst>
                <a:gd fmla="val 50000" name="adj1"/>
                <a:gd fmla="val 50000" name="adj2"/>
              </a:avLst>
            </a:prstGeom>
            <a:solidFill>
              <a:schemeClr val="accent1"/>
            </a:solidFill>
            <a:ln cap="flat" cmpd="sng" w="12700">
              <a:solidFill>
                <a:srgbClr val="0A519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rPr b="0" i="0" lang="pl-PL" sz="1800" u="none" cap="none" strike="noStrike">
                  <a:solidFill>
                    <a:schemeClr val="lt1"/>
                  </a:solidFill>
                  <a:latin typeface="Calibri"/>
                  <a:ea typeface="Calibri"/>
                  <a:cs typeface="Calibri"/>
                  <a:sym typeface="Calibri"/>
                </a:rPr>
                <a:t>What for?</a:t>
              </a:r>
              <a:endParaRPr b="0" i="0" sz="1400" u="none" cap="none" strike="noStrike">
                <a:solidFill>
                  <a:srgbClr val="000000"/>
                </a:solidFill>
                <a:latin typeface="Arial"/>
                <a:ea typeface="Arial"/>
                <a:cs typeface="Arial"/>
                <a:sym typeface="Arial"/>
              </a:endParaRPr>
            </a:p>
          </p:txBody>
        </p:sp>
        <p:sp>
          <p:nvSpPr>
            <p:cNvPr id="196" name="Google Shape;196;p14"/>
            <p:cNvSpPr/>
            <p:nvPr/>
          </p:nvSpPr>
          <p:spPr>
            <a:xfrm>
              <a:off x="3074122" y="3847011"/>
              <a:ext cx="557349" cy="819148"/>
            </a:xfrm>
            <a:prstGeom prst="downArrow">
              <a:avLst>
                <a:gd fmla="val 50000" name="adj1"/>
                <a:gd fmla="val 50000" name="adj2"/>
              </a:avLst>
            </a:prstGeom>
            <a:solidFill>
              <a:schemeClr val="accent6"/>
            </a:solidFill>
            <a:ln cap="flat" cmpd="sng" w="12700">
              <a:solidFill>
                <a:srgbClr val="788D35"/>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197" name="Google Shape;197;p14"/>
            <p:cNvSpPr/>
            <p:nvPr/>
          </p:nvSpPr>
          <p:spPr>
            <a:xfrm>
              <a:off x="5755413" y="3847011"/>
              <a:ext cx="557349" cy="819148"/>
            </a:xfrm>
            <a:prstGeom prst="downArrow">
              <a:avLst>
                <a:gd fmla="val 50000" name="adj1"/>
                <a:gd fmla="val 50000" name="adj2"/>
              </a:avLst>
            </a:prstGeom>
            <a:solidFill>
              <a:schemeClr val="accent6"/>
            </a:solidFill>
            <a:ln cap="flat" cmpd="sng" w="12700">
              <a:solidFill>
                <a:srgbClr val="788D35"/>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198" name="Google Shape;198;p14"/>
            <p:cNvSpPr/>
            <p:nvPr/>
          </p:nvSpPr>
          <p:spPr>
            <a:xfrm>
              <a:off x="8579572" y="3847011"/>
              <a:ext cx="557349" cy="819148"/>
            </a:xfrm>
            <a:prstGeom prst="downArrow">
              <a:avLst>
                <a:gd fmla="val 50000" name="adj1"/>
                <a:gd fmla="val 50000" name="adj2"/>
              </a:avLst>
            </a:prstGeom>
            <a:solidFill>
              <a:schemeClr val="accent6"/>
            </a:solidFill>
            <a:ln cap="flat" cmpd="sng" w="12700">
              <a:solidFill>
                <a:srgbClr val="788D35"/>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199" name="Google Shape;199;p14"/>
            <p:cNvSpPr/>
            <p:nvPr/>
          </p:nvSpPr>
          <p:spPr>
            <a:xfrm rot="5400000">
              <a:off x="5911128" y="-578088"/>
              <a:ext cx="241284" cy="7848592"/>
            </a:xfrm>
            <a:prstGeom prst="rightBrace">
              <a:avLst>
                <a:gd fmla="val 8333" name="adj1"/>
                <a:gd fmla="val 50000" name="adj2"/>
              </a:avLst>
            </a:prstGeom>
            <a:noFill/>
            <a:ln cap="flat" cmpd="sng" w="9525">
              <a:solidFill>
                <a:schemeClr val="accen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00" name="Google Shape;200;p14"/>
            <p:cNvSpPr txBox="1"/>
            <p:nvPr/>
          </p:nvSpPr>
          <p:spPr>
            <a:xfrm>
              <a:off x="5580317" y="2899402"/>
              <a:ext cx="732445" cy="369332"/>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800"/>
                <a:buFont typeface="Arial"/>
                <a:buNone/>
              </a:pPr>
              <a:r>
                <a:rPr b="1" i="0" lang="pl-PL" sz="1800" u="none" cap="none" strike="noStrike">
                  <a:solidFill>
                    <a:srgbClr val="0070C0"/>
                  </a:solidFill>
                  <a:latin typeface="Calibri"/>
                  <a:ea typeface="Calibri"/>
                  <a:cs typeface="Calibri"/>
                  <a:sym typeface="Calibri"/>
                </a:rPr>
                <a:t>How?</a:t>
              </a:r>
              <a:endParaRPr b="0" i="0" sz="1400" u="none" cap="none" strike="noStrike">
                <a:solidFill>
                  <a:srgbClr val="000000"/>
                </a:solidFill>
                <a:latin typeface="Arial"/>
                <a:ea typeface="Arial"/>
                <a:cs typeface="Arial"/>
                <a:sym typeface="Arial"/>
              </a:endParaRPr>
            </a:p>
          </p:txBody>
        </p:sp>
      </p:grpSp>
      <p:sp>
        <p:nvSpPr>
          <p:cNvPr id="201" name="Google Shape;201;p14"/>
          <p:cNvSpPr txBox="1"/>
          <p:nvPr/>
        </p:nvSpPr>
        <p:spPr>
          <a:xfrm>
            <a:off x="2681949" y="5785989"/>
            <a:ext cx="9398000" cy="261610"/>
          </a:xfrm>
          <a:prstGeom prst="rect">
            <a:avLst/>
          </a:prstGeom>
          <a:noFill/>
          <a:ln>
            <a:noFill/>
          </a:ln>
        </p:spPr>
        <p:txBody>
          <a:bodyPr anchorCtr="0" anchor="t" bIns="45700" lIns="91425" spcFirstLastPara="1" rIns="91425" wrap="square" tIns="45700">
            <a:spAutoFit/>
          </a:bodyPr>
          <a:lstStyle/>
          <a:p>
            <a:pPr indent="0" lvl="0" marL="0" marR="0" rtl="0" algn="r">
              <a:lnSpc>
                <a:spcPct val="100000"/>
              </a:lnSpc>
              <a:spcBef>
                <a:spcPts val="0"/>
              </a:spcBef>
              <a:spcAft>
                <a:spcPts val="0"/>
              </a:spcAft>
              <a:buClr>
                <a:srgbClr val="000000"/>
              </a:buClr>
              <a:buSzPts val="1100"/>
              <a:buFont typeface="Arial"/>
              <a:buNone/>
            </a:pPr>
            <a:r>
              <a:rPr b="0" i="0" lang="pl-PL" sz="1100" u="none" cap="none" strike="noStrike">
                <a:solidFill>
                  <a:srgbClr val="7F7F7F"/>
                </a:solidFill>
                <a:latin typeface="Calibri"/>
                <a:ea typeface="Calibri"/>
                <a:cs typeface="Calibri"/>
                <a:sym typeface="Calibri"/>
              </a:rPr>
              <a:t>Source: European Union (2020). Factsheet - The Transport and Mobility Sector. doi: 10.2775/932 NA-06-20-172-EN-N</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5" name="Shape 205"/>
        <p:cNvGrpSpPr/>
        <p:nvPr/>
      </p:nvGrpSpPr>
      <p:grpSpPr>
        <a:xfrm>
          <a:off x="0" y="0"/>
          <a:ext cx="0" cy="0"/>
          <a:chOff x="0" y="0"/>
          <a:chExt cx="0" cy="0"/>
        </a:xfrm>
      </p:grpSpPr>
      <p:pic>
        <p:nvPicPr>
          <p:cNvPr id="206" name="Google Shape;206;p15"/>
          <p:cNvPicPr preferRelativeResize="0"/>
          <p:nvPr/>
        </p:nvPicPr>
        <p:blipFill rotWithShape="1">
          <a:blip r:embed="rId3">
            <a:alphaModFix/>
          </a:blip>
          <a:srcRect b="0" l="0" r="0" t="0"/>
          <a:stretch/>
        </p:blipFill>
        <p:spPr>
          <a:xfrm>
            <a:off x="37552" y="496223"/>
            <a:ext cx="1485784" cy="1406623"/>
          </a:xfrm>
          <a:prstGeom prst="rect">
            <a:avLst/>
          </a:prstGeom>
          <a:noFill/>
          <a:ln>
            <a:noFill/>
          </a:ln>
        </p:spPr>
      </p:pic>
      <p:grpSp>
        <p:nvGrpSpPr>
          <p:cNvPr id="207" name="Google Shape;207;p15"/>
          <p:cNvGrpSpPr/>
          <p:nvPr/>
        </p:nvGrpSpPr>
        <p:grpSpPr>
          <a:xfrm>
            <a:off x="2440288" y="713919"/>
            <a:ext cx="7345264" cy="1145230"/>
            <a:chOff x="2133281" y="4371519"/>
            <a:chExt cx="7345264" cy="1145230"/>
          </a:xfrm>
        </p:grpSpPr>
        <p:pic>
          <p:nvPicPr>
            <p:cNvPr id="208" name="Google Shape;208;p15"/>
            <p:cNvPicPr preferRelativeResize="0"/>
            <p:nvPr/>
          </p:nvPicPr>
          <p:blipFill rotWithShape="1">
            <a:blip r:embed="rId4">
              <a:alphaModFix/>
            </a:blip>
            <a:srcRect b="0" l="0" r="0" t="0"/>
            <a:stretch/>
          </p:blipFill>
          <p:spPr>
            <a:xfrm>
              <a:off x="2133281" y="4400095"/>
              <a:ext cx="1657349" cy="1116654"/>
            </a:xfrm>
            <a:prstGeom prst="rect">
              <a:avLst/>
            </a:prstGeom>
            <a:noFill/>
            <a:ln>
              <a:noFill/>
            </a:ln>
          </p:spPr>
        </p:pic>
        <p:pic>
          <p:nvPicPr>
            <p:cNvPr id="209" name="Google Shape;209;p15"/>
            <p:cNvPicPr preferRelativeResize="0"/>
            <p:nvPr/>
          </p:nvPicPr>
          <p:blipFill rotWithShape="1">
            <a:blip r:embed="rId5">
              <a:alphaModFix/>
            </a:blip>
            <a:srcRect b="0" l="0" r="0" t="0"/>
            <a:stretch/>
          </p:blipFill>
          <p:spPr>
            <a:xfrm>
              <a:off x="4871004" y="4371519"/>
              <a:ext cx="1982631" cy="1116654"/>
            </a:xfrm>
            <a:prstGeom prst="rect">
              <a:avLst/>
            </a:prstGeom>
            <a:noFill/>
            <a:ln>
              <a:noFill/>
            </a:ln>
          </p:spPr>
        </p:pic>
        <p:pic>
          <p:nvPicPr>
            <p:cNvPr id="210" name="Google Shape;210;p15"/>
            <p:cNvPicPr preferRelativeResize="0"/>
            <p:nvPr/>
          </p:nvPicPr>
          <p:blipFill rotWithShape="1">
            <a:blip r:embed="rId6">
              <a:alphaModFix/>
            </a:blip>
            <a:srcRect b="0" l="0" r="0" t="0"/>
            <a:stretch/>
          </p:blipFill>
          <p:spPr>
            <a:xfrm>
              <a:off x="7770587" y="4404857"/>
              <a:ext cx="1707958" cy="1111892"/>
            </a:xfrm>
            <a:prstGeom prst="rect">
              <a:avLst/>
            </a:prstGeom>
            <a:noFill/>
            <a:ln>
              <a:noFill/>
            </a:ln>
          </p:spPr>
        </p:pic>
      </p:grpSp>
      <p:sp>
        <p:nvSpPr>
          <p:cNvPr id="211" name="Google Shape;211;p15"/>
          <p:cNvSpPr/>
          <p:nvPr/>
        </p:nvSpPr>
        <p:spPr>
          <a:xfrm>
            <a:off x="2990287" y="1859149"/>
            <a:ext cx="557349" cy="819148"/>
          </a:xfrm>
          <a:prstGeom prst="downArrow">
            <a:avLst>
              <a:gd fmla="val 50000" name="adj1"/>
              <a:gd fmla="val 50000" name="adj2"/>
            </a:avLst>
          </a:prstGeom>
          <a:solidFill>
            <a:schemeClr val="accent6"/>
          </a:solidFill>
          <a:ln cap="flat" cmpd="sng" w="12700">
            <a:solidFill>
              <a:srgbClr val="788D35"/>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212" name="Google Shape;212;p15"/>
          <p:cNvSpPr/>
          <p:nvPr/>
        </p:nvSpPr>
        <p:spPr>
          <a:xfrm>
            <a:off x="5927227" y="1854253"/>
            <a:ext cx="557349" cy="819148"/>
          </a:xfrm>
          <a:prstGeom prst="downArrow">
            <a:avLst>
              <a:gd fmla="val 50000" name="adj1"/>
              <a:gd fmla="val 50000" name="adj2"/>
            </a:avLst>
          </a:prstGeom>
          <a:solidFill>
            <a:schemeClr val="accent6"/>
          </a:solidFill>
          <a:ln cap="flat" cmpd="sng" w="12700">
            <a:solidFill>
              <a:srgbClr val="788D35"/>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213" name="Google Shape;213;p15"/>
          <p:cNvSpPr/>
          <p:nvPr/>
        </p:nvSpPr>
        <p:spPr>
          <a:xfrm>
            <a:off x="8652898" y="1877350"/>
            <a:ext cx="557349" cy="819148"/>
          </a:xfrm>
          <a:prstGeom prst="downArrow">
            <a:avLst>
              <a:gd fmla="val 50000" name="adj1"/>
              <a:gd fmla="val 50000" name="adj2"/>
            </a:avLst>
          </a:prstGeom>
          <a:solidFill>
            <a:schemeClr val="accent6"/>
          </a:solidFill>
          <a:ln cap="flat" cmpd="sng" w="12700">
            <a:solidFill>
              <a:srgbClr val="788D35"/>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pic>
        <p:nvPicPr>
          <p:cNvPr id="214" name="Google Shape;214;p15"/>
          <p:cNvPicPr preferRelativeResize="0"/>
          <p:nvPr/>
        </p:nvPicPr>
        <p:blipFill rotWithShape="1">
          <a:blip r:embed="rId7">
            <a:alphaModFix/>
          </a:blip>
          <a:srcRect b="0" l="0" r="0" t="0"/>
          <a:stretch/>
        </p:blipFill>
        <p:spPr>
          <a:xfrm>
            <a:off x="2238973" y="2806879"/>
            <a:ext cx="7714053" cy="3432938"/>
          </a:xfrm>
          <a:prstGeom prst="rect">
            <a:avLst/>
          </a:prstGeom>
          <a:noFill/>
          <a:ln>
            <a:noFill/>
          </a:ln>
        </p:spPr>
      </p:pic>
      <p:sp>
        <p:nvSpPr>
          <p:cNvPr id="215" name="Google Shape;215;p15"/>
          <p:cNvSpPr txBox="1"/>
          <p:nvPr/>
        </p:nvSpPr>
        <p:spPr>
          <a:xfrm>
            <a:off x="8162488" y="5579496"/>
            <a:ext cx="3923585" cy="430887"/>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100"/>
              <a:buFont typeface="Arial"/>
              <a:buNone/>
            </a:pPr>
            <a:r>
              <a:rPr b="0" i="0" lang="pl-PL" sz="1100" u="none" cap="none" strike="noStrike">
                <a:solidFill>
                  <a:srgbClr val="7F7F7F"/>
                </a:solidFill>
                <a:latin typeface="Calibri"/>
                <a:ea typeface="Calibri"/>
                <a:cs typeface="Calibri"/>
                <a:sym typeface="Calibri"/>
              </a:rPr>
              <a:t>Source: European Union (2020). Factsheet - The Transport and Mobility Sector. doi: 10.2775/932 NA-06-20-172-EN-N</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9" name="Shape 219"/>
        <p:cNvGrpSpPr/>
        <p:nvPr/>
      </p:nvGrpSpPr>
      <p:grpSpPr>
        <a:xfrm>
          <a:off x="0" y="0"/>
          <a:ext cx="0" cy="0"/>
          <a:chOff x="0" y="0"/>
          <a:chExt cx="0" cy="0"/>
        </a:xfrm>
      </p:grpSpPr>
      <p:sp>
        <p:nvSpPr>
          <p:cNvPr id="220" name="Google Shape;220;p16"/>
          <p:cNvSpPr txBox="1"/>
          <p:nvPr>
            <p:ph type="title"/>
          </p:nvPr>
        </p:nvSpPr>
        <p:spPr>
          <a:xfrm>
            <a:off x="-216627" y="321879"/>
            <a:ext cx="11932495" cy="1336199"/>
          </a:xfrm>
          <a:prstGeom prst="rect">
            <a:avLst/>
          </a:prstGeom>
          <a:noFill/>
          <a:ln>
            <a:noFill/>
          </a:ln>
        </p:spPr>
        <p:txBody>
          <a:bodyPr anchorCtr="0" anchor="ctr" bIns="45700" lIns="91425" spcFirstLastPara="1" rIns="91425" wrap="square" tIns="45700">
            <a:noAutofit/>
          </a:bodyPr>
          <a:lstStyle/>
          <a:p>
            <a:pPr indent="0" lvl="0" marL="0" rtl="0" algn="ctr">
              <a:lnSpc>
                <a:spcPct val="90000"/>
              </a:lnSpc>
              <a:spcBef>
                <a:spcPts val="0"/>
              </a:spcBef>
              <a:spcAft>
                <a:spcPts val="0"/>
              </a:spcAft>
              <a:buClr>
                <a:schemeClr val="dk1"/>
              </a:buClr>
              <a:buSzPts val="3600"/>
              <a:buFont typeface="Calibri"/>
              <a:buNone/>
            </a:pPr>
            <a:r>
              <a:rPr b="1" lang="pl-PL" sz="3600"/>
              <a:t>Sustainable mobility – an irreversible shift </a:t>
            </a:r>
            <a:br>
              <a:rPr b="1" lang="pl-PL" sz="3600"/>
            </a:br>
            <a:r>
              <a:rPr b="1" lang="pl-PL" sz="3600"/>
              <a:t>to zero-emission mobility </a:t>
            </a:r>
            <a:endParaRPr sz="3600"/>
          </a:p>
        </p:txBody>
      </p:sp>
      <p:sp>
        <p:nvSpPr>
          <p:cNvPr id="221" name="Google Shape;221;p16"/>
          <p:cNvSpPr txBox="1"/>
          <p:nvPr/>
        </p:nvSpPr>
        <p:spPr>
          <a:xfrm>
            <a:off x="3272251" y="2289141"/>
            <a:ext cx="3084271" cy="1200329"/>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800"/>
              <a:buFont typeface="Arial"/>
              <a:buNone/>
            </a:pPr>
            <a:r>
              <a:rPr b="1" i="0" lang="pl-PL" sz="1800" u="none" cap="none" strike="noStrike">
                <a:solidFill>
                  <a:srgbClr val="002060"/>
                </a:solidFill>
                <a:latin typeface="Times New Roman"/>
                <a:ea typeface="Times New Roman"/>
                <a:cs typeface="Times New Roman"/>
                <a:sym typeface="Times New Roman"/>
              </a:rPr>
              <a:t>Flagship 3 – Making interurban and urban mobility more sustainable and healthy</a:t>
            </a:r>
            <a:endParaRPr b="1" i="0" sz="1800" u="none" cap="none" strike="noStrike">
              <a:solidFill>
                <a:srgbClr val="002060"/>
              </a:solidFill>
              <a:latin typeface="Times New Roman"/>
              <a:ea typeface="Times New Roman"/>
              <a:cs typeface="Times New Roman"/>
              <a:sym typeface="Times New Roman"/>
            </a:endParaRPr>
          </a:p>
        </p:txBody>
      </p:sp>
      <p:sp>
        <p:nvSpPr>
          <p:cNvPr id="222" name="Google Shape;222;p16"/>
          <p:cNvSpPr txBox="1"/>
          <p:nvPr/>
        </p:nvSpPr>
        <p:spPr>
          <a:xfrm>
            <a:off x="6484621" y="2842880"/>
            <a:ext cx="1739900" cy="1200329"/>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800"/>
              <a:buFont typeface="Arial"/>
              <a:buNone/>
            </a:pPr>
            <a:r>
              <a:rPr b="1" i="0" lang="pl-PL" sz="1800" u="none" cap="none" strike="noStrike">
                <a:solidFill>
                  <a:srgbClr val="002060"/>
                </a:solidFill>
                <a:latin typeface="Times New Roman"/>
                <a:ea typeface="Times New Roman"/>
                <a:cs typeface="Times New Roman"/>
                <a:sym typeface="Times New Roman"/>
              </a:rPr>
              <a:t>Flagship 4 – Greening freight transport </a:t>
            </a:r>
            <a:endParaRPr b="1" i="0" sz="1800" u="none" cap="none" strike="noStrike">
              <a:solidFill>
                <a:srgbClr val="002060"/>
              </a:solidFill>
              <a:latin typeface="Times New Roman"/>
              <a:ea typeface="Times New Roman"/>
              <a:cs typeface="Times New Roman"/>
              <a:sym typeface="Times New Roman"/>
            </a:endParaRPr>
          </a:p>
        </p:txBody>
      </p:sp>
      <p:sp>
        <p:nvSpPr>
          <p:cNvPr id="223" name="Google Shape;223;p16"/>
          <p:cNvSpPr txBox="1"/>
          <p:nvPr/>
        </p:nvSpPr>
        <p:spPr>
          <a:xfrm>
            <a:off x="8806153" y="3392190"/>
            <a:ext cx="3168160" cy="923330"/>
          </a:xfrm>
          <a:prstGeom prst="rect">
            <a:avLst/>
          </a:prstGeom>
          <a:noFill/>
          <a:ln>
            <a:noFill/>
          </a:ln>
        </p:spPr>
        <p:txBody>
          <a:bodyPr anchorCtr="0" anchor="t" bIns="45700" lIns="91425" spcFirstLastPara="1" rIns="91425" wrap="square" tIns="45700">
            <a:spAutoFit/>
          </a:bodyPr>
          <a:lstStyle/>
          <a:p>
            <a:pPr indent="0" lvl="0" marL="0" marR="0" rtl="0" algn="r">
              <a:lnSpc>
                <a:spcPct val="100000"/>
              </a:lnSpc>
              <a:spcBef>
                <a:spcPts val="0"/>
              </a:spcBef>
              <a:spcAft>
                <a:spcPts val="0"/>
              </a:spcAft>
              <a:buClr>
                <a:srgbClr val="000000"/>
              </a:buClr>
              <a:buSzPts val="1800"/>
              <a:buFont typeface="Arial"/>
              <a:buNone/>
            </a:pPr>
            <a:r>
              <a:rPr b="1" i="0" lang="pl-PL" sz="1800" u="none" cap="none" strike="noStrike">
                <a:solidFill>
                  <a:srgbClr val="002060"/>
                </a:solidFill>
                <a:latin typeface="Times New Roman"/>
                <a:ea typeface="Times New Roman"/>
                <a:cs typeface="Times New Roman"/>
                <a:sym typeface="Times New Roman"/>
              </a:rPr>
              <a:t>Flagship 5 – Pricing carbon and providing better incentives for users</a:t>
            </a:r>
            <a:endParaRPr b="1" i="0" sz="1800" u="none" cap="none" strike="noStrike">
              <a:solidFill>
                <a:srgbClr val="002060"/>
              </a:solidFill>
              <a:latin typeface="Times New Roman"/>
              <a:ea typeface="Times New Roman"/>
              <a:cs typeface="Times New Roman"/>
              <a:sym typeface="Times New Roman"/>
            </a:endParaRPr>
          </a:p>
        </p:txBody>
      </p:sp>
      <p:sp>
        <p:nvSpPr>
          <p:cNvPr id="224" name="Google Shape;224;p16"/>
          <p:cNvSpPr txBox="1"/>
          <p:nvPr/>
        </p:nvSpPr>
        <p:spPr>
          <a:xfrm>
            <a:off x="40099" y="1155626"/>
            <a:ext cx="3084271" cy="1477328"/>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800"/>
              <a:buFont typeface="Arial"/>
              <a:buNone/>
            </a:pPr>
            <a:r>
              <a:rPr b="1" i="0" lang="pl-PL" sz="1800" u="none" cap="none" strike="noStrike">
                <a:solidFill>
                  <a:srgbClr val="002060"/>
                </a:solidFill>
                <a:latin typeface="Times New Roman"/>
                <a:ea typeface="Times New Roman"/>
                <a:cs typeface="Times New Roman"/>
                <a:sym typeface="Times New Roman"/>
              </a:rPr>
              <a:t>Flagship 1 – Boosting the Uptake of Zero-emission Vehicles, Renewable &amp; Low-carbon Fuels And Related Infrastructure  </a:t>
            </a:r>
            <a:endParaRPr b="1" i="0" sz="1800" u="none" cap="none" strike="noStrike">
              <a:solidFill>
                <a:srgbClr val="002060"/>
              </a:solidFill>
              <a:latin typeface="Times New Roman"/>
              <a:ea typeface="Times New Roman"/>
              <a:cs typeface="Times New Roman"/>
              <a:sym typeface="Times New Roman"/>
            </a:endParaRPr>
          </a:p>
        </p:txBody>
      </p:sp>
      <p:grpSp>
        <p:nvGrpSpPr>
          <p:cNvPr id="225" name="Google Shape;225;p16"/>
          <p:cNvGrpSpPr/>
          <p:nvPr/>
        </p:nvGrpSpPr>
        <p:grpSpPr>
          <a:xfrm>
            <a:off x="0" y="2632954"/>
            <a:ext cx="2838450" cy="1888380"/>
            <a:chOff x="0" y="2632954"/>
            <a:chExt cx="2838450" cy="1888380"/>
          </a:xfrm>
        </p:grpSpPr>
        <p:pic>
          <p:nvPicPr>
            <p:cNvPr descr="Zero Emission Vehicle (ZEV) Market Growing Rapidly | by Tejshri Atre |  Medium" id="226" name="Google Shape;226;p16"/>
            <p:cNvPicPr preferRelativeResize="0"/>
            <p:nvPr/>
          </p:nvPicPr>
          <p:blipFill rotWithShape="1">
            <a:blip r:embed="rId3">
              <a:alphaModFix/>
            </a:blip>
            <a:srcRect b="0" l="0" r="0" t="0"/>
            <a:stretch/>
          </p:blipFill>
          <p:spPr>
            <a:xfrm>
              <a:off x="316315" y="2632954"/>
              <a:ext cx="2175698" cy="1478669"/>
            </a:xfrm>
            <a:prstGeom prst="rect">
              <a:avLst/>
            </a:prstGeom>
            <a:noFill/>
            <a:ln>
              <a:noFill/>
            </a:ln>
          </p:spPr>
        </p:pic>
        <p:sp>
          <p:nvSpPr>
            <p:cNvPr id="227" name="Google Shape;227;p16"/>
            <p:cNvSpPr txBox="1"/>
            <p:nvPr/>
          </p:nvSpPr>
          <p:spPr>
            <a:xfrm>
              <a:off x="0" y="3921170"/>
              <a:ext cx="2838450" cy="600164"/>
            </a:xfrm>
            <a:prstGeom prst="rect">
              <a:avLst/>
            </a:prstGeom>
            <a:noFill/>
            <a:ln>
              <a:noFill/>
            </a:ln>
          </p:spPr>
          <p:txBody>
            <a:bodyPr anchorCtr="0" anchor="t" bIns="45700" lIns="91425" spcFirstLastPara="1" rIns="91425" wrap="square" tIns="45700">
              <a:spAutoFit/>
            </a:bodyPr>
            <a:lstStyle/>
            <a:p>
              <a:pPr indent="0" lvl="0" marL="0" marR="0" rtl="0" algn="r">
                <a:lnSpc>
                  <a:spcPct val="100000"/>
                </a:lnSpc>
                <a:spcBef>
                  <a:spcPts val="0"/>
                </a:spcBef>
                <a:spcAft>
                  <a:spcPts val="0"/>
                </a:spcAft>
                <a:buClr>
                  <a:srgbClr val="000000"/>
                </a:buClr>
                <a:buSzPts val="1100"/>
                <a:buFont typeface="Arial"/>
                <a:buNone/>
              </a:pPr>
              <a:r>
                <a:rPr b="0" i="0" lang="pl-PL" sz="1100" u="none" cap="none" strike="noStrike">
                  <a:solidFill>
                    <a:srgbClr val="A5A5A5"/>
                  </a:solidFill>
                  <a:latin typeface="Calibri"/>
                  <a:ea typeface="Calibri"/>
                  <a:cs typeface="Calibri"/>
                  <a:sym typeface="Calibri"/>
                </a:rPr>
                <a:t>Source: https://miro.medium.com/max/540/1*30XV1cqPwzQPmFrzr8l2NA.jpeg</a:t>
              </a:r>
              <a:endParaRPr b="0" i="0" sz="1400" u="none" cap="none" strike="noStrike">
                <a:solidFill>
                  <a:srgbClr val="000000"/>
                </a:solidFill>
                <a:latin typeface="Arial"/>
                <a:ea typeface="Arial"/>
                <a:cs typeface="Arial"/>
                <a:sym typeface="Arial"/>
              </a:endParaRPr>
            </a:p>
          </p:txBody>
        </p:sp>
      </p:grpSp>
      <p:sp>
        <p:nvSpPr>
          <p:cNvPr id="228" name="Google Shape;228;p16"/>
          <p:cNvSpPr txBox="1"/>
          <p:nvPr/>
        </p:nvSpPr>
        <p:spPr>
          <a:xfrm>
            <a:off x="6825586" y="1738914"/>
            <a:ext cx="2349500" cy="923330"/>
          </a:xfrm>
          <a:prstGeom prst="rect">
            <a:avLst/>
          </a:prstGeom>
          <a:noFill/>
          <a:ln>
            <a:noFill/>
          </a:ln>
        </p:spPr>
        <p:txBody>
          <a:bodyPr anchorCtr="0" anchor="t" bIns="45700" lIns="91425" spcFirstLastPara="1" rIns="91425" wrap="square" tIns="45700">
            <a:spAutoFit/>
          </a:bodyPr>
          <a:lstStyle/>
          <a:p>
            <a:pPr indent="0" lvl="0" marL="0" marR="0" rtl="0" algn="r">
              <a:lnSpc>
                <a:spcPct val="100000"/>
              </a:lnSpc>
              <a:spcBef>
                <a:spcPts val="0"/>
              </a:spcBef>
              <a:spcAft>
                <a:spcPts val="0"/>
              </a:spcAft>
              <a:buClr>
                <a:srgbClr val="000000"/>
              </a:buClr>
              <a:buSzPts val="1800"/>
              <a:buFont typeface="Arial"/>
              <a:buNone/>
            </a:pPr>
            <a:r>
              <a:rPr b="1" i="0" lang="pl-PL" sz="1800" u="none" cap="none" strike="noStrike">
                <a:solidFill>
                  <a:srgbClr val="002060"/>
                </a:solidFill>
                <a:latin typeface="Times New Roman"/>
                <a:ea typeface="Times New Roman"/>
                <a:cs typeface="Times New Roman"/>
                <a:sym typeface="Times New Roman"/>
              </a:rPr>
              <a:t>Flagship 2 – Creating zero-emission airports and ports </a:t>
            </a:r>
            <a:endParaRPr b="1" i="0" sz="1800" u="none" cap="none" strike="noStrike">
              <a:solidFill>
                <a:srgbClr val="002060"/>
              </a:solidFill>
              <a:latin typeface="Times New Roman"/>
              <a:ea typeface="Times New Roman"/>
              <a:cs typeface="Times New Roman"/>
              <a:sym typeface="Times New Roman"/>
            </a:endParaRPr>
          </a:p>
        </p:txBody>
      </p:sp>
      <p:grpSp>
        <p:nvGrpSpPr>
          <p:cNvPr id="229" name="Google Shape;229;p16"/>
          <p:cNvGrpSpPr/>
          <p:nvPr/>
        </p:nvGrpSpPr>
        <p:grpSpPr>
          <a:xfrm>
            <a:off x="8918888" y="1160388"/>
            <a:ext cx="3084271" cy="2268612"/>
            <a:chOff x="8910389" y="990838"/>
            <a:chExt cx="3084271" cy="2268612"/>
          </a:xfrm>
        </p:grpSpPr>
        <p:pic>
          <p:nvPicPr>
            <p:cNvPr descr="Dublin Airport To Have Net Zero Emissions By 2050" id="230" name="Google Shape;230;p16"/>
            <p:cNvPicPr preferRelativeResize="0"/>
            <p:nvPr/>
          </p:nvPicPr>
          <p:blipFill rotWithShape="1">
            <a:blip r:embed="rId4">
              <a:alphaModFix/>
            </a:blip>
            <a:srcRect b="0" l="0" r="0" t="0"/>
            <a:stretch/>
          </p:blipFill>
          <p:spPr>
            <a:xfrm>
              <a:off x="9166587" y="990838"/>
              <a:ext cx="2709098" cy="1682492"/>
            </a:xfrm>
            <a:prstGeom prst="rect">
              <a:avLst/>
            </a:prstGeom>
            <a:noFill/>
            <a:ln>
              <a:noFill/>
            </a:ln>
          </p:spPr>
        </p:pic>
        <p:sp>
          <p:nvSpPr>
            <p:cNvPr id="231" name="Google Shape;231;p16"/>
            <p:cNvSpPr txBox="1"/>
            <p:nvPr/>
          </p:nvSpPr>
          <p:spPr>
            <a:xfrm>
              <a:off x="8910389" y="2490009"/>
              <a:ext cx="3084271" cy="769441"/>
            </a:xfrm>
            <a:prstGeom prst="rect">
              <a:avLst/>
            </a:prstGeom>
            <a:noFill/>
            <a:ln>
              <a:noFill/>
            </a:ln>
          </p:spPr>
          <p:txBody>
            <a:bodyPr anchorCtr="0" anchor="t" bIns="45700" lIns="91425" spcFirstLastPara="1" rIns="91425" wrap="square" tIns="45700">
              <a:spAutoFit/>
            </a:bodyPr>
            <a:lstStyle/>
            <a:p>
              <a:pPr indent="0" lvl="0" marL="0" marR="0" rtl="0" algn="r">
                <a:lnSpc>
                  <a:spcPct val="100000"/>
                </a:lnSpc>
                <a:spcBef>
                  <a:spcPts val="0"/>
                </a:spcBef>
                <a:spcAft>
                  <a:spcPts val="0"/>
                </a:spcAft>
                <a:buClr>
                  <a:srgbClr val="000000"/>
                </a:buClr>
                <a:buSzPts val="1100"/>
                <a:buFont typeface="Arial"/>
                <a:buNone/>
              </a:pPr>
              <a:r>
                <a:rPr b="0" i="0" lang="pl-PL" sz="1100" u="none" cap="none" strike="noStrike">
                  <a:solidFill>
                    <a:srgbClr val="A5A5A5"/>
                  </a:solidFill>
                  <a:latin typeface="Calibri"/>
                  <a:ea typeface="Calibri"/>
                  <a:cs typeface="Calibri"/>
                  <a:sym typeface="Calibri"/>
                </a:rPr>
                <a:t>Source: https://www.dublinairport.com/images/default-source/airport-news/net-zero-dap.jpg?sfvrsn=933f2499_3</a:t>
              </a:r>
              <a:endParaRPr b="0" i="0" sz="1400" u="none" cap="none" strike="noStrike">
                <a:solidFill>
                  <a:srgbClr val="000000"/>
                </a:solidFill>
                <a:latin typeface="Arial"/>
                <a:ea typeface="Arial"/>
                <a:cs typeface="Arial"/>
                <a:sym typeface="Arial"/>
              </a:endParaRPr>
            </a:p>
          </p:txBody>
        </p:sp>
      </p:grpSp>
      <p:grpSp>
        <p:nvGrpSpPr>
          <p:cNvPr id="232" name="Google Shape;232;p16"/>
          <p:cNvGrpSpPr/>
          <p:nvPr/>
        </p:nvGrpSpPr>
        <p:grpSpPr>
          <a:xfrm>
            <a:off x="3023619" y="3617583"/>
            <a:ext cx="3497596" cy="2084791"/>
            <a:chOff x="2937358" y="3968694"/>
            <a:chExt cx="3497596" cy="2084791"/>
          </a:xfrm>
        </p:grpSpPr>
        <p:pic>
          <p:nvPicPr>
            <p:cNvPr descr="Smart mobility keeps cities moving | URBAN HUB" id="233" name="Google Shape;233;p16"/>
            <p:cNvPicPr preferRelativeResize="0"/>
            <p:nvPr/>
          </p:nvPicPr>
          <p:blipFill rotWithShape="1">
            <a:blip r:embed="rId5">
              <a:alphaModFix/>
            </a:blip>
            <a:srcRect b="0" l="0" r="0" t="0"/>
            <a:stretch/>
          </p:blipFill>
          <p:spPr>
            <a:xfrm>
              <a:off x="2937358" y="3968694"/>
              <a:ext cx="3465847" cy="1559631"/>
            </a:xfrm>
            <a:prstGeom prst="rect">
              <a:avLst/>
            </a:prstGeom>
            <a:noFill/>
            <a:ln>
              <a:noFill/>
            </a:ln>
          </p:spPr>
        </p:pic>
        <p:sp>
          <p:nvSpPr>
            <p:cNvPr id="234" name="Google Shape;234;p16"/>
            <p:cNvSpPr txBox="1"/>
            <p:nvPr/>
          </p:nvSpPr>
          <p:spPr>
            <a:xfrm>
              <a:off x="3350683" y="5622598"/>
              <a:ext cx="3084271" cy="430887"/>
            </a:xfrm>
            <a:prstGeom prst="rect">
              <a:avLst/>
            </a:prstGeom>
            <a:noFill/>
            <a:ln>
              <a:noFill/>
            </a:ln>
          </p:spPr>
          <p:txBody>
            <a:bodyPr anchorCtr="0" anchor="t" bIns="45700" lIns="91425" spcFirstLastPara="1" rIns="91425" wrap="square" tIns="45700">
              <a:spAutoFit/>
            </a:bodyPr>
            <a:lstStyle/>
            <a:p>
              <a:pPr indent="0" lvl="0" marL="0" marR="0" rtl="0" algn="r">
                <a:lnSpc>
                  <a:spcPct val="100000"/>
                </a:lnSpc>
                <a:spcBef>
                  <a:spcPts val="0"/>
                </a:spcBef>
                <a:spcAft>
                  <a:spcPts val="0"/>
                </a:spcAft>
                <a:buClr>
                  <a:srgbClr val="000000"/>
                </a:buClr>
                <a:buSzPts val="1100"/>
                <a:buFont typeface="Arial"/>
                <a:buNone/>
              </a:pPr>
              <a:r>
                <a:rPr b="0" i="0" lang="pl-PL" sz="1100" u="none" cap="none" strike="noStrike">
                  <a:solidFill>
                    <a:srgbClr val="A5A5A5"/>
                  </a:solidFill>
                  <a:latin typeface="Calibri"/>
                  <a:ea typeface="Calibri"/>
                  <a:cs typeface="Calibri"/>
                  <a:sym typeface="Calibri"/>
                </a:rPr>
                <a:t>Source: https://www.urban-hub.com/wp/wp-content/uploads/2017/10/1920x864.jpg</a:t>
              </a:r>
              <a:endParaRPr b="0" i="0" sz="1400" u="none" cap="none" strike="noStrike">
                <a:solidFill>
                  <a:srgbClr val="000000"/>
                </a:solidFill>
                <a:latin typeface="Arial"/>
                <a:ea typeface="Arial"/>
                <a:cs typeface="Arial"/>
                <a:sym typeface="Arial"/>
              </a:endParaRPr>
            </a:p>
          </p:txBody>
        </p:sp>
      </p:grpSp>
      <p:grpSp>
        <p:nvGrpSpPr>
          <p:cNvPr id="235" name="Google Shape;235;p16"/>
          <p:cNvGrpSpPr/>
          <p:nvPr/>
        </p:nvGrpSpPr>
        <p:grpSpPr>
          <a:xfrm>
            <a:off x="6705939" y="4042482"/>
            <a:ext cx="2180850" cy="2101214"/>
            <a:chOff x="6486900" y="3630310"/>
            <a:chExt cx="2180850" cy="2101214"/>
          </a:xfrm>
        </p:grpSpPr>
        <p:pic>
          <p:nvPicPr>
            <p:cNvPr descr="Green Freight Europe - ESC" id="236" name="Google Shape;236;p16"/>
            <p:cNvPicPr preferRelativeResize="0"/>
            <p:nvPr/>
          </p:nvPicPr>
          <p:blipFill rotWithShape="1">
            <a:blip r:embed="rId6">
              <a:alphaModFix/>
            </a:blip>
            <a:srcRect b="0" l="0" r="0" t="0"/>
            <a:stretch/>
          </p:blipFill>
          <p:spPr>
            <a:xfrm>
              <a:off x="6904802" y="3630310"/>
              <a:ext cx="1312863" cy="1456040"/>
            </a:xfrm>
            <a:prstGeom prst="rect">
              <a:avLst/>
            </a:prstGeom>
            <a:noFill/>
            <a:ln>
              <a:noFill/>
            </a:ln>
          </p:spPr>
        </p:pic>
        <p:sp>
          <p:nvSpPr>
            <p:cNvPr id="237" name="Google Shape;237;p16"/>
            <p:cNvSpPr txBox="1"/>
            <p:nvPr/>
          </p:nvSpPr>
          <p:spPr>
            <a:xfrm>
              <a:off x="6486900" y="5154443"/>
              <a:ext cx="2180850" cy="577081"/>
            </a:xfrm>
            <a:prstGeom prst="rect">
              <a:avLst/>
            </a:prstGeom>
            <a:noFill/>
            <a:ln>
              <a:noFill/>
            </a:ln>
          </p:spPr>
          <p:txBody>
            <a:bodyPr anchorCtr="0" anchor="t" bIns="45700" lIns="91425" spcFirstLastPara="1" rIns="91425" wrap="square" tIns="45700">
              <a:spAutoFit/>
            </a:bodyPr>
            <a:lstStyle/>
            <a:p>
              <a:pPr indent="0" lvl="0" marL="0" marR="0" rtl="0" algn="r">
                <a:lnSpc>
                  <a:spcPct val="100000"/>
                </a:lnSpc>
                <a:spcBef>
                  <a:spcPts val="0"/>
                </a:spcBef>
                <a:spcAft>
                  <a:spcPts val="0"/>
                </a:spcAft>
                <a:buClr>
                  <a:srgbClr val="000000"/>
                </a:buClr>
                <a:buSzPts val="1050"/>
                <a:buFont typeface="Arial"/>
                <a:buNone/>
              </a:pPr>
              <a:r>
                <a:rPr b="0" i="0" lang="pl-PL" sz="1050" u="none" cap="none" strike="noStrike">
                  <a:solidFill>
                    <a:srgbClr val="A5A5A5"/>
                  </a:solidFill>
                  <a:latin typeface="Calibri"/>
                  <a:ea typeface="Calibri"/>
                  <a:cs typeface="Calibri"/>
                  <a:sym typeface="Calibri"/>
                </a:rPr>
                <a:t>Source: https://europeanshippers.</a:t>
              </a:r>
              <a:br>
                <a:rPr b="0" i="0" lang="pl-PL" sz="1050" u="none" cap="none" strike="noStrike">
                  <a:solidFill>
                    <a:srgbClr val="A5A5A5"/>
                  </a:solidFill>
                  <a:latin typeface="Calibri"/>
                  <a:ea typeface="Calibri"/>
                  <a:cs typeface="Calibri"/>
                  <a:sym typeface="Calibri"/>
                </a:rPr>
              </a:br>
              <a:r>
                <a:rPr b="0" i="0" lang="pl-PL" sz="1050" u="none" cap="none" strike="noStrike">
                  <a:solidFill>
                    <a:srgbClr val="A5A5A5"/>
                  </a:solidFill>
                  <a:latin typeface="Calibri"/>
                  <a:ea typeface="Calibri"/>
                  <a:cs typeface="Calibri"/>
                  <a:sym typeface="Calibri"/>
                </a:rPr>
                <a:t>eu/wp-content/uploads/2019/09</a:t>
              </a:r>
              <a:br>
                <a:rPr b="0" i="0" lang="pl-PL" sz="1050" u="none" cap="none" strike="noStrike">
                  <a:solidFill>
                    <a:srgbClr val="A5A5A5"/>
                  </a:solidFill>
                  <a:latin typeface="Calibri"/>
                  <a:ea typeface="Calibri"/>
                  <a:cs typeface="Calibri"/>
                  <a:sym typeface="Calibri"/>
                </a:rPr>
              </a:br>
              <a:r>
                <a:rPr b="0" i="0" lang="pl-PL" sz="1050" u="none" cap="none" strike="noStrike">
                  <a:solidFill>
                    <a:srgbClr val="A5A5A5"/>
                  </a:solidFill>
                  <a:latin typeface="Calibri"/>
                  <a:ea typeface="Calibri"/>
                  <a:cs typeface="Calibri"/>
                  <a:sym typeface="Calibri"/>
                </a:rPr>
                <a:t>/GFE_logo.jpg</a:t>
              </a:r>
              <a:endParaRPr b="0" i="0" sz="1400" u="none" cap="none" strike="noStrike">
                <a:solidFill>
                  <a:srgbClr val="000000"/>
                </a:solidFill>
                <a:latin typeface="Arial"/>
                <a:ea typeface="Arial"/>
                <a:cs typeface="Arial"/>
                <a:sym typeface="Arial"/>
              </a:endParaRPr>
            </a:p>
          </p:txBody>
        </p:sp>
      </p:grpSp>
      <p:grpSp>
        <p:nvGrpSpPr>
          <p:cNvPr id="238" name="Google Shape;238;p16"/>
          <p:cNvGrpSpPr/>
          <p:nvPr/>
        </p:nvGrpSpPr>
        <p:grpSpPr>
          <a:xfrm>
            <a:off x="9200521" y="4316487"/>
            <a:ext cx="2846274" cy="1910150"/>
            <a:chOff x="9166587" y="4210647"/>
            <a:chExt cx="2846274" cy="1910150"/>
          </a:xfrm>
        </p:grpSpPr>
        <p:pic>
          <p:nvPicPr>
            <p:cNvPr descr="First Independent Review on Carbon Pricing in Canada - The Environment  Journal" id="239" name="Google Shape;239;p16"/>
            <p:cNvPicPr preferRelativeResize="0"/>
            <p:nvPr/>
          </p:nvPicPr>
          <p:blipFill rotWithShape="1">
            <a:blip r:embed="rId7">
              <a:alphaModFix/>
            </a:blip>
            <a:srcRect b="0" l="0" r="0" t="0"/>
            <a:stretch/>
          </p:blipFill>
          <p:spPr>
            <a:xfrm>
              <a:off x="9254642" y="4210647"/>
              <a:ext cx="2723004" cy="1477328"/>
            </a:xfrm>
            <a:prstGeom prst="rect">
              <a:avLst/>
            </a:prstGeom>
            <a:noFill/>
            <a:ln>
              <a:noFill/>
            </a:ln>
          </p:spPr>
        </p:pic>
        <p:sp>
          <p:nvSpPr>
            <p:cNvPr id="240" name="Google Shape;240;p16"/>
            <p:cNvSpPr txBox="1"/>
            <p:nvPr/>
          </p:nvSpPr>
          <p:spPr>
            <a:xfrm>
              <a:off x="9166587" y="5689910"/>
              <a:ext cx="2846274" cy="430887"/>
            </a:xfrm>
            <a:prstGeom prst="rect">
              <a:avLst/>
            </a:prstGeom>
            <a:noFill/>
            <a:ln>
              <a:noFill/>
            </a:ln>
          </p:spPr>
          <p:txBody>
            <a:bodyPr anchorCtr="0" anchor="t" bIns="45700" lIns="91425" spcFirstLastPara="1" rIns="91425" wrap="square" tIns="45700">
              <a:spAutoFit/>
            </a:bodyPr>
            <a:lstStyle/>
            <a:p>
              <a:pPr indent="0" lvl="0" marL="0" marR="0" rtl="0" algn="r">
                <a:lnSpc>
                  <a:spcPct val="100000"/>
                </a:lnSpc>
                <a:spcBef>
                  <a:spcPts val="0"/>
                </a:spcBef>
                <a:spcAft>
                  <a:spcPts val="0"/>
                </a:spcAft>
                <a:buClr>
                  <a:srgbClr val="000000"/>
                </a:buClr>
                <a:buSzPts val="1100"/>
                <a:buFont typeface="Arial"/>
                <a:buNone/>
              </a:pPr>
              <a:r>
                <a:rPr b="0" i="0" lang="pl-PL" sz="1100" u="none" cap="none" strike="noStrike">
                  <a:solidFill>
                    <a:srgbClr val="A5A5A5"/>
                  </a:solidFill>
                  <a:latin typeface="Calibri"/>
                  <a:ea typeface="Calibri"/>
                  <a:cs typeface="Calibri"/>
                  <a:sym typeface="Calibri"/>
                </a:rPr>
                <a:t>Source: https://environmentjournal.ca/wp-content/uploads/2021/06/carbon-pricing.jpg</a:t>
              </a:r>
              <a:endParaRPr b="0" i="0" sz="1400" u="none" cap="none" strike="noStrike">
                <a:solidFill>
                  <a:srgbClr val="000000"/>
                </a:solidFill>
                <a:latin typeface="Arial"/>
                <a:ea typeface="Arial"/>
                <a:cs typeface="Arial"/>
                <a:sym typeface="Arial"/>
              </a:endParaRPr>
            </a:p>
          </p:txBody>
        </p:sp>
      </p:gr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4" name="Shape 244"/>
        <p:cNvGrpSpPr/>
        <p:nvPr/>
      </p:nvGrpSpPr>
      <p:grpSpPr>
        <a:xfrm>
          <a:off x="0" y="0"/>
          <a:ext cx="0" cy="0"/>
          <a:chOff x="0" y="0"/>
          <a:chExt cx="0" cy="0"/>
        </a:xfrm>
      </p:grpSpPr>
      <p:pic>
        <p:nvPicPr>
          <p:cNvPr id="245" name="Google Shape;245;p17"/>
          <p:cNvPicPr preferRelativeResize="0"/>
          <p:nvPr/>
        </p:nvPicPr>
        <p:blipFill rotWithShape="1">
          <a:blip r:embed="rId3">
            <a:alphaModFix/>
          </a:blip>
          <a:srcRect b="0" l="0" r="0" t="0"/>
          <a:stretch/>
        </p:blipFill>
        <p:spPr>
          <a:xfrm>
            <a:off x="4701812" y="635961"/>
            <a:ext cx="2788376" cy="2423742"/>
          </a:xfrm>
          <a:prstGeom prst="rect">
            <a:avLst/>
          </a:prstGeom>
          <a:noFill/>
          <a:ln>
            <a:noFill/>
          </a:ln>
        </p:spPr>
      </p:pic>
      <p:pic>
        <p:nvPicPr>
          <p:cNvPr id="246" name="Google Shape;246;p17"/>
          <p:cNvPicPr preferRelativeResize="0"/>
          <p:nvPr/>
        </p:nvPicPr>
        <p:blipFill rotWithShape="1">
          <a:blip r:embed="rId4">
            <a:alphaModFix/>
          </a:blip>
          <a:srcRect b="0" l="0" r="0" t="0"/>
          <a:stretch/>
        </p:blipFill>
        <p:spPr>
          <a:xfrm>
            <a:off x="1889822" y="3717620"/>
            <a:ext cx="8312570" cy="2010482"/>
          </a:xfrm>
          <a:prstGeom prst="rect">
            <a:avLst/>
          </a:prstGeom>
          <a:noFill/>
          <a:ln>
            <a:noFill/>
          </a:ln>
        </p:spPr>
      </p:pic>
      <p:sp>
        <p:nvSpPr>
          <p:cNvPr id="247" name="Google Shape;247;p17"/>
          <p:cNvSpPr/>
          <p:nvPr/>
        </p:nvSpPr>
        <p:spPr>
          <a:xfrm rot="5400000">
            <a:off x="5975358" y="-206676"/>
            <a:ext cx="241284" cy="7848592"/>
          </a:xfrm>
          <a:prstGeom prst="rightBrace">
            <a:avLst>
              <a:gd fmla="val 8333" name="adj1"/>
              <a:gd fmla="val 50000" name="adj2"/>
            </a:avLst>
          </a:prstGeom>
          <a:noFill/>
          <a:ln cap="flat" cmpd="sng" w="9525">
            <a:solidFill>
              <a:srgbClr val="54A838"/>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48" name="Google Shape;248;p17"/>
          <p:cNvSpPr txBox="1"/>
          <p:nvPr/>
        </p:nvSpPr>
        <p:spPr>
          <a:xfrm>
            <a:off x="5729777" y="3227646"/>
            <a:ext cx="732445" cy="369332"/>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800"/>
              <a:buFont typeface="Arial"/>
              <a:buNone/>
            </a:pPr>
            <a:r>
              <a:rPr b="1" i="0" lang="pl-PL" sz="1800" u="none" cap="none" strike="noStrike">
                <a:solidFill>
                  <a:srgbClr val="92D050"/>
                </a:solidFill>
                <a:latin typeface="Calibri"/>
                <a:ea typeface="Calibri"/>
                <a:cs typeface="Calibri"/>
                <a:sym typeface="Calibri"/>
              </a:rPr>
              <a:t>How?</a:t>
            </a:r>
            <a:endParaRPr b="0" i="0" sz="1400" u="none" cap="none" strike="noStrike">
              <a:solidFill>
                <a:srgbClr val="000000"/>
              </a:solidFill>
              <a:latin typeface="Arial"/>
              <a:ea typeface="Arial"/>
              <a:cs typeface="Arial"/>
              <a:sym typeface="Arial"/>
            </a:endParaRPr>
          </a:p>
        </p:txBody>
      </p:sp>
      <p:sp>
        <p:nvSpPr>
          <p:cNvPr id="249" name="Google Shape;249;p17"/>
          <p:cNvSpPr txBox="1"/>
          <p:nvPr/>
        </p:nvSpPr>
        <p:spPr>
          <a:xfrm>
            <a:off x="2681949" y="5785989"/>
            <a:ext cx="9398000" cy="261610"/>
          </a:xfrm>
          <a:prstGeom prst="rect">
            <a:avLst/>
          </a:prstGeom>
          <a:noFill/>
          <a:ln>
            <a:noFill/>
          </a:ln>
        </p:spPr>
        <p:txBody>
          <a:bodyPr anchorCtr="0" anchor="t" bIns="45700" lIns="91425" spcFirstLastPara="1" rIns="91425" wrap="square" tIns="45700">
            <a:spAutoFit/>
          </a:bodyPr>
          <a:lstStyle/>
          <a:p>
            <a:pPr indent="0" lvl="0" marL="0" marR="0" rtl="0" algn="r">
              <a:lnSpc>
                <a:spcPct val="100000"/>
              </a:lnSpc>
              <a:spcBef>
                <a:spcPts val="0"/>
              </a:spcBef>
              <a:spcAft>
                <a:spcPts val="0"/>
              </a:spcAft>
              <a:buClr>
                <a:srgbClr val="000000"/>
              </a:buClr>
              <a:buSzPts val="1100"/>
              <a:buFont typeface="Arial"/>
              <a:buNone/>
            </a:pPr>
            <a:r>
              <a:rPr b="0" i="0" lang="pl-PL" sz="1100" u="none" cap="none" strike="noStrike">
                <a:solidFill>
                  <a:srgbClr val="7F7F7F"/>
                </a:solidFill>
                <a:latin typeface="Calibri"/>
                <a:ea typeface="Calibri"/>
                <a:cs typeface="Calibri"/>
                <a:sym typeface="Calibri"/>
              </a:rPr>
              <a:t>Source: European Union (2020). Factsheet - The Transport and Mobility Sector. doi: 10.2775/932 NA-06-20-172-EN-N</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3" name="Shape 253"/>
        <p:cNvGrpSpPr/>
        <p:nvPr/>
      </p:nvGrpSpPr>
      <p:grpSpPr>
        <a:xfrm>
          <a:off x="0" y="0"/>
          <a:ext cx="0" cy="0"/>
          <a:chOff x="0" y="0"/>
          <a:chExt cx="0" cy="0"/>
        </a:xfrm>
      </p:grpSpPr>
      <p:sp>
        <p:nvSpPr>
          <p:cNvPr id="254" name="Google Shape;254;p18"/>
          <p:cNvSpPr txBox="1"/>
          <p:nvPr>
            <p:ph type="title"/>
          </p:nvPr>
        </p:nvSpPr>
        <p:spPr>
          <a:xfrm>
            <a:off x="306460" y="463566"/>
            <a:ext cx="11573510" cy="1103448"/>
          </a:xfrm>
          <a:prstGeom prst="rect">
            <a:avLst/>
          </a:prstGeom>
          <a:noFill/>
          <a:ln>
            <a:noFill/>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Clr>
                <a:schemeClr val="dk1"/>
              </a:buClr>
              <a:buSzPts val="3600"/>
              <a:buFont typeface="Calibri"/>
              <a:buNone/>
            </a:pPr>
            <a:r>
              <a:rPr b="1" lang="pl-PL" sz="3600"/>
              <a:t>Smart mobility – achieving seamless, safe </a:t>
            </a:r>
            <a:br>
              <a:rPr b="1" lang="pl-PL" sz="3600"/>
            </a:br>
            <a:r>
              <a:rPr b="1" lang="pl-PL" sz="3600"/>
              <a:t>and efficient connectivity </a:t>
            </a:r>
            <a:endParaRPr sz="3600"/>
          </a:p>
        </p:txBody>
      </p:sp>
      <p:sp>
        <p:nvSpPr>
          <p:cNvPr id="255" name="Google Shape;255;p18"/>
          <p:cNvSpPr txBox="1"/>
          <p:nvPr/>
        </p:nvSpPr>
        <p:spPr>
          <a:xfrm>
            <a:off x="569152" y="1934284"/>
            <a:ext cx="2635250" cy="1257845"/>
          </a:xfrm>
          <a:prstGeom prst="rect">
            <a:avLst/>
          </a:prstGeom>
          <a:noFill/>
          <a:ln>
            <a:noFill/>
          </a:ln>
        </p:spPr>
        <p:txBody>
          <a:bodyPr anchorCtr="0" anchor="t" bIns="45700" lIns="91425" spcFirstLastPara="1" rIns="91425" wrap="square" tIns="45700">
            <a:spAutoFit/>
          </a:bodyPr>
          <a:lstStyle/>
          <a:p>
            <a:pPr indent="0" lvl="0" marL="0" marR="0" rtl="0" algn="r">
              <a:lnSpc>
                <a:spcPct val="107000"/>
              </a:lnSpc>
              <a:spcBef>
                <a:spcPts val="0"/>
              </a:spcBef>
              <a:spcAft>
                <a:spcPts val="0"/>
              </a:spcAft>
              <a:buClr>
                <a:srgbClr val="000000"/>
              </a:buClr>
              <a:buSzPts val="1800"/>
              <a:buFont typeface="Arial"/>
              <a:buNone/>
            </a:pPr>
            <a:r>
              <a:rPr b="1" i="0" lang="pl-PL" sz="1800" u="none" cap="none" strike="noStrike">
                <a:solidFill>
                  <a:srgbClr val="002060"/>
                </a:solidFill>
                <a:latin typeface="Times New Roman"/>
                <a:ea typeface="Times New Roman"/>
                <a:cs typeface="Times New Roman"/>
                <a:sym typeface="Times New Roman"/>
              </a:rPr>
              <a:t>Flagship 6 – Making connected and automated multimodal mobility a reality</a:t>
            </a:r>
            <a:endParaRPr b="1" i="0" sz="1800" u="none" cap="none" strike="noStrike">
              <a:solidFill>
                <a:srgbClr val="002060"/>
              </a:solidFill>
              <a:latin typeface="Times New Roman"/>
              <a:ea typeface="Times New Roman"/>
              <a:cs typeface="Times New Roman"/>
              <a:sym typeface="Times New Roman"/>
            </a:endParaRPr>
          </a:p>
        </p:txBody>
      </p:sp>
      <p:sp>
        <p:nvSpPr>
          <p:cNvPr id="256" name="Google Shape;256;p18"/>
          <p:cNvSpPr txBox="1"/>
          <p:nvPr/>
        </p:nvSpPr>
        <p:spPr>
          <a:xfrm>
            <a:off x="6496052" y="1571423"/>
            <a:ext cx="2307397" cy="1257845"/>
          </a:xfrm>
          <a:prstGeom prst="rect">
            <a:avLst/>
          </a:prstGeom>
          <a:noFill/>
          <a:ln>
            <a:noFill/>
          </a:ln>
        </p:spPr>
        <p:txBody>
          <a:bodyPr anchorCtr="0" anchor="t" bIns="45700" lIns="91425" spcFirstLastPara="1" rIns="91425" wrap="square" tIns="45700">
            <a:spAutoFit/>
          </a:bodyPr>
          <a:lstStyle/>
          <a:p>
            <a:pPr indent="0" lvl="0" marL="0" marR="0" rtl="0" algn="r">
              <a:lnSpc>
                <a:spcPct val="107000"/>
              </a:lnSpc>
              <a:spcBef>
                <a:spcPts val="0"/>
              </a:spcBef>
              <a:spcAft>
                <a:spcPts val="0"/>
              </a:spcAft>
              <a:buClr>
                <a:srgbClr val="000000"/>
              </a:buClr>
              <a:buSzPts val="1800"/>
              <a:buFont typeface="Arial"/>
              <a:buNone/>
            </a:pPr>
            <a:r>
              <a:rPr b="1" i="0" lang="pl-PL" sz="1800" u="none" cap="none" strike="noStrike">
                <a:solidFill>
                  <a:srgbClr val="002060"/>
                </a:solidFill>
                <a:latin typeface="Times New Roman"/>
                <a:ea typeface="Times New Roman"/>
                <a:cs typeface="Times New Roman"/>
                <a:sym typeface="Times New Roman"/>
              </a:rPr>
              <a:t>Flagship 7 – Innovation, data and Artificial Intelligence for smarter mobility</a:t>
            </a:r>
            <a:endParaRPr b="1" i="0" sz="1800" u="none" cap="none" strike="noStrike">
              <a:solidFill>
                <a:srgbClr val="002060"/>
              </a:solidFill>
              <a:latin typeface="Times New Roman"/>
              <a:ea typeface="Times New Roman"/>
              <a:cs typeface="Times New Roman"/>
              <a:sym typeface="Times New Roman"/>
            </a:endParaRPr>
          </a:p>
        </p:txBody>
      </p:sp>
      <p:pic>
        <p:nvPicPr>
          <p:cNvPr descr="Intelligent Cities | The Maia Insitute" id="257" name="Google Shape;257;p18"/>
          <p:cNvPicPr preferRelativeResize="0"/>
          <p:nvPr/>
        </p:nvPicPr>
        <p:blipFill rotWithShape="1">
          <a:blip r:embed="rId3">
            <a:alphaModFix/>
          </a:blip>
          <a:srcRect b="0" l="0" r="0" t="0"/>
          <a:stretch/>
        </p:blipFill>
        <p:spPr>
          <a:xfrm>
            <a:off x="3350452" y="1897320"/>
            <a:ext cx="2307398" cy="2160617"/>
          </a:xfrm>
          <a:prstGeom prst="rect">
            <a:avLst/>
          </a:prstGeom>
          <a:noFill/>
          <a:ln>
            <a:noFill/>
          </a:ln>
        </p:spPr>
      </p:pic>
      <p:sp>
        <p:nvSpPr>
          <p:cNvPr id="258" name="Google Shape;258;p18"/>
          <p:cNvSpPr txBox="1"/>
          <p:nvPr/>
        </p:nvSpPr>
        <p:spPr>
          <a:xfrm>
            <a:off x="692149" y="4170167"/>
            <a:ext cx="4826000" cy="738664"/>
          </a:xfrm>
          <a:prstGeom prst="rect">
            <a:avLst/>
          </a:prstGeom>
          <a:noFill/>
          <a:ln>
            <a:noFill/>
          </a:ln>
        </p:spPr>
        <p:txBody>
          <a:bodyPr anchorCtr="0" anchor="t" bIns="45700" lIns="91425" spcFirstLastPara="1" rIns="91425" wrap="square" tIns="45700">
            <a:spAutoFit/>
          </a:bodyPr>
          <a:lstStyle/>
          <a:p>
            <a:pPr indent="0" lvl="0" marL="0" marR="0" rtl="0" algn="r">
              <a:lnSpc>
                <a:spcPct val="100000"/>
              </a:lnSpc>
              <a:spcBef>
                <a:spcPts val="0"/>
              </a:spcBef>
              <a:spcAft>
                <a:spcPts val="0"/>
              </a:spcAft>
              <a:buClr>
                <a:srgbClr val="000000"/>
              </a:buClr>
              <a:buSzPts val="1050"/>
              <a:buFont typeface="Arial"/>
              <a:buNone/>
            </a:pPr>
            <a:r>
              <a:rPr b="0" i="0" lang="pl-PL" sz="1050" u="none" cap="none" strike="noStrike">
                <a:solidFill>
                  <a:srgbClr val="7F7F7F"/>
                </a:solidFill>
                <a:latin typeface="Calibri"/>
                <a:ea typeface="Calibri"/>
                <a:cs typeface="Calibri"/>
                <a:sym typeface="Calibri"/>
              </a:rPr>
              <a:t>Source: https://lh3.googleusercontent.com/proxy/txbbuLhw0wqL5GTr03-hGcJxtfPx9xEl5SIpg21AMD8KRA_UbsaQBahHbCFp_nk-I3LnYaZaB4_E2b5VPNUe8l6QI-W2wwmv5r_nL6x8ygiypeyn5CrLP7F65Zjb25Li0iKOLDlVvIPWsZWDVAK02XA5RCBX</a:t>
            </a:r>
            <a:endParaRPr b="0" i="0" sz="1400" u="none" cap="none" strike="noStrike">
              <a:solidFill>
                <a:srgbClr val="000000"/>
              </a:solidFill>
              <a:latin typeface="Arial"/>
              <a:ea typeface="Arial"/>
              <a:cs typeface="Arial"/>
              <a:sym typeface="Arial"/>
            </a:endParaRPr>
          </a:p>
        </p:txBody>
      </p:sp>
      <p:pic>
        <p:nvPicPr>
          <p:cNvPr descr="A mobile future for a smart Australia - Government News" id="259" name="Google Shape;259;p18"/>
          <p:cNvPicPr preferRelativeResize="0"/>
          <p:nvPr/>
        </p:nvPicPr>
        <p:blipFill rotWithShape="1">
          <a:blip r:embed="rId4">
            <a:alphaModFix/>
          </a:blip>
          <a:srcRect b="0" l="0" r="0" t="0"/>
          <a:stretch/>
        </p:blipFill>
        <p:spPr>
          <a:xfrm>
            <a:off x="6601134" y="2818429"/>
            <a:ext cx="4404630" cy="2479016"/>
          </a:xfrm>
          <a:prstGeom prst="rect">
            <a:avLst/>
          </a:prstGeom>
          <a:noFill/>
          <a:ln>
            <a:noFill/>
          </a:ln>
        </p:spPr>
      </p:pic>
      <p:sp>
        <p:nvSpPr>
          <p:cNvPr id="260" name="Google Shape;260;p18"/>
          <p:cNvSpPr txBox="1"/>
          <p:nvPr/>
        </p:nvSpPr>
        <p:spPr>
          <a:xfrm>
            <a:off x="6390449" y="5292075"/>
            <a:ext cx="4826000" cy="600164"/>
          </a:xfrm>
          <a:prstGeom prst="rect">
            <a:avLst/>
          </a:prstGeom>
          <a:noFill/>
          <a:ln>
            <a:noFill/>
          </a:ln>
        </p:spPr>
        <p:txBody>
          <a:bodyPr anchorCtr="0" anchor="t" bIns="45700" lIns="91425" spcFirstLastPara="1" rIns="91425" wrap="square" tIns="45700">
            <a:spAutoFit/>
          </a:bodyPr>
          <a:lstStyle/>
          <a:p>
            <a:pPr indent="0" lvl="0" marL="0" marR="0" rtl="0" algn="r">
              <a:lnSpc>
                <a:spcPct val="100000"/>
              </a:lnSpc>
              <a:spcBef>
                <a:spcPts val="0"/>
              </a:spcBef>
              <a:spcAft>
                <a:spcPts val="0"/>
              </a:spcAft>
              <a:buClr>
                <a:srgbClr val="000000"/>
              </a:buClr>
              <a:buSzPts val="1100"/>
              <a:buFont typeface="Arial"/>
              <a:buNone/>
            </a:pPr>
            <a:r>
              <a:rPr b="0" i="0" lang="pl-PL" sz="1100" u="none" cap="none" strike="noStrike">
                <a:solidFill>
                  <a:srgbClr val="7F7F7F"/>
                </a:solidFill>
                <a:latin typeface="Calibri"/>
                <a:ea typeface="Calibri"/>
                <a:cs typeface="Calibri"/>
                <a:sym typeface="Calibri"/>
              </a:rPr>
              <a:t>Source: https://cdn.governmentnews.com.au/wp-content/uploads/2019/07/15130920/AI-public-transport-transport-smart-transport-public-transport-resize-780x439.jpg</a:t>
            </a:r>
            <a:endParaRPr b="0" i="0" sz="1400" u="none" cap="none" strike="noStrike">
              <a:solidFill>
                <a:srgbClr val="000000"/>
              </a:solidFill>
              <a:latin typeface="Arial"/>
              <a:ea typeface="Arial"/>
              <a:cs typeface="Arial"/>
              <a:sym typeface="Arial"/>
            </a:endParaRPr>
          </a:p>
        </p:txBody>
      </p:sp>
      <p:sp>
        <p:nvSpPr>
          <p:cNvPr id="261" name="Google Shape;261;p18"/>
          <p:cNvSpPr txBox="1"/>
          <p:nvPr/>
        </p:nvSpPr>
        <p:spPr>
          <a:xfrm>
            <a:off x="0" y="5844596"/>
            <a:ext cx="12186431" cy="430887"/>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100"/>
              <a:buFont typeface="Arial"/>
              <a:buNone/>
            </a:pPr>
            <a:r>
              <a:rPr b="0" i="0" lang="pl-PL" sz="1100" u="none" cap="none" strike="noStrike">
                <a:solidFill>
                  <a:srgbClr val="7F7F7F"/>
                </a:solidFill>
                <a:latin typeface="Calibri"/>
                <a:ea typeface="Calibri"/>
                <a:cs typeface="Calibri"/>
                <a:sym typeface="Calibri"/>
              </a:rPr>
              <a:t>Source: Communication from The Commission to The European Parliament, The Council, The European Economic and Social Committee and The Committee of the regions. Sustainable and Smart Mobility Strategy – Putting European transport on truck fot the future. COM (2020) 789 Final, 9.12.2020.</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1" name="Shape 91"/>
        <p:cNvGrpSpPr/>
        <p:nvPr/>
      </p:nvGrpSpPr>
      <p:grpSpPr>
        <a:xfrm>
          <a:off x="0" y="0"/>
          <a:ext cx="0" cy="0"/>
          <a:chOff x="0" y="0"/>
          <a:chExt cx="0" cy="0"/>
        </a:xfrm>
      </p:grpSpPr>
      <p:sp>
        <p:nvSpPr>
          <p:cNvPr id="92" name="Google Shape;92;p2"/>
          <p:cNvSpPr txBox="1"/>
          <p:nvPr>
            <p:ph type="title"/>
          </p:nvPr>
        </p:nvSpPr>
        <p:spPr>
          <a:xfrm>
            <a:off x="751114" y="314695"/>
            <a:ext cx="10515600" cy="1230283"/>
          </a:xfrm>
          <a:prstGeom prst="rect">
            <a:avLst/>
          </a:prstGeom>
          <a:noFill/>
          <a:ln>
            <a:noFill/>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Clr>
                <a:schemeClr val="dk1"/>
              </a:buClr>
              <a:buSzPts val="4400"/>
              <a:buFont typeface="Calibri"/>
              <a:buNone/>
            </a:pPr>
            <a:r>
              <a:rPr b="1" lang="pl-PL"/>
              <a:t>Content of the module</a:t>
            </a:r>
            <a:endParaRPr/>
          </a:p>
        </p:txBody>
      </p:sp>
      <p:sp>
        <p:nvSpPr>
          <p:cNvPr id="93" name="Google Shape;93;p2"/>
          <p:cNvSpPr txBox="1"/>
          <p:nvPr>
            <p:ph idx="1" type="body"/>
          </p:nvPr>
        </p:nvSpPr>
        <p:spPr>
          <a:xfrm>
            <a:off x="304800" y="1419498"/>
            <a:ext cx="11136086" cy="4748757"/>
          </a:xfrm>
          <a:prstGeom prst="rect">
            <a:avLst/>
          </a:prstGeom>
          <a:noFill/>
          <a:ln>
            <a:noFill/>
          </a:ln>
        </p:spPr>
        <p:txBody>
          <a:bodyPr anchorCtr="0" anchor="t" bIns="45700" lIns="91425" spcFirstLastPara="1" rIns="91425" wrap="square" tIns="45700">
            <a:normAutofit fontScale="85000" lnSpcReduction="10000"/>
          </a:bodyPr>
          <a:lstStyle/>
          <a:p>
            <a:pPr indent="0" lvl="0" marL="0" rtl="0" algn="l">
              <a:lnSpc>
                <a:spcPct val="90000"/>
              </a:lnSpc>
              <a:spcBef>
                <a:spcPts val="0"/>
              </a:spcBef>
              <a:spcAft>
                <a:spcPts val="0"/>
              </a:spcAft>
              <a:buClr>
                <a:schemeClr val="dk1"/>
              </a:buClr>
              <a:buSzPct val="100000"/>
              <a:buNone/>
            </a:pPr>
            <a:r>
              <a:rPr b="1" lang="pl-PL"/>
              <a:t>Substantive content:</a:t>
            </a:r>
            <a:endParaRPr/>
          </a:p>
          <a:p>
            <a:pPr indent="-357188" lvl="0" marL="357188" rtl="0" algn="l">
              <a:lnSpc>
                <a:spcPct val="90000"/>
              </a:lnSpc>
              <a:spcBef>
                <a:spcPts val="1000"/>
              </a:spcBef>
              <a:spcAft>
                <a:spcPts val="0"/>
              </a:spcAft>
              <a:buClr>
                <a:schemeClr val="dk1"/>
              </a:buClr>
              <a:buSzPct val="100000"/>
              <a:buFont typeface="Calibri"/>
              <a:buAutoNum type="arabicPeriod"/>
            </a:pPr>
            <a:r>
              <a:rPr lang="pl-PL" sz="2800"/>
              <a:t>introduction to concept of sustainable and smart mobility;</a:t>
            </a:r>
            <a:endParaRPr/>
          </a:p>
          <a:p>
            <a:pPr indent="-357188" lvl="0" marL="357188" rtl="0" algn="l">
              <a:lnSpc>
                <a:spcPct val="90000"/>
              </a:lnSpc>
              <a:spcBef>
                <a:spcPts val="1000"/>
              </a:spcBef>
              <a:spcAft>
                <a:spcPts val="0"/>
              </a:spcAft>
              <a:buClr>
                <a:schemeClr val="dk1"/>
              </a:buClr>
              <a:buSzPct val="100000"/>
              <a:buFont typeface="Calibri"/>
              <a:buAutoNum type="arabicPeriod"/>
            </a:pPr>
            <a:r>
              <a:rPr lang="pl-PL" sz="2800"/>
              <a:t>reasons to move towards sustainable and smart transport;</a:t>
            </a:r>
            <a:endParaRPr/>
          </a:p>
          <a:p>
            <a:pPr indent="-357188" lvl="0" marL="357188" rtl="0" algn="l">
              <a:lnSpc>
                <a:spcPct val="90000"/>
              </a:lnSpc>
              <a:spcBef>
                <a:spcPts val="1000"/>
              </a:spcBef>
              <a:spcAft>
                <a:spcPts val="0"/>
              </a:spcAft>
              <a:buClr>
                <a:schemeClr val="dk1"/>
              </a:buClr>
              <a:buSzPct val="100000"/>
              <a:buFont typeface="Calibri"/>
              <a:buAutoNum type="arabicPeriod"/>
            </a:pPr>
            <a:r>
              <a:rPr lang="pl-PL" sz="2800"/>
              <a:t>sustainable and smart mobility  as one of the elements of the UE Green Deal strategy;</a:t>
            </a:r>
            <a:endParaRPr/>
          </a:p>
          <a:p>
            <a:pPr indent="-357188" lvl="0" marL="357188" rtl="0" algn="l">
              <a:lnSpc>
                <a:spcPct val="90000"/>
              </a:lnSpc>
              <a:spcBef>
                <a:spcPts val="1000"/>
              </a:spcBef>
              <a:spcAft>
                <a:spcPts val="0"/>
              </a:spcAft>
              <a:buClr>
                <a:schemeClr val="dk1"/>
              </a:buClr>
              <a:buSzPct val="100000"/>
              <a:buFont typeface="Calibri"/>
              <a:buAutoNum type="arabicPeriod"/>
            </a:pPr>
            <a:r>
              <a:rPr lang="pl-PL" sz="2800"/>
              <a:t>vision of </a:t>
            </a:r>
            <a:r>
              <a:rPr lang="pl-PL" sz="2800">
                <a:latin typeface="Calibri"/>
                <a:ea typeface="Calibri"/>
                <a:cs typeface="Calibri"/>
                <a:sym typeface="Calibri"/>
              </a:rPr>
              <a:t>sustainable, smart and resilient mobility;</a:t>
            </a:r>
            <a:endParaRPr/>
          </a:p>
          <a:p>
            <a:pPr indent="-357188" lvl="0" marL="357188" rtl="0" algn="l">
              <a:lnSpc>
                <a:spcPct val="90000"/>
              </a:lnSpc>
              <a:spcBef>
                <a:spcPts val="1000"/>
              </a:spcBef>
              <a:spcAft>
                <a:spcPts val="0"/>
              </a:spcAft>
              <a:buClr>
                <a:schemeClr val="dk1"/>
              </a:buClr>
              <a:buSzPct val="100000"/>
              <a:buFont typeface="Calibri"/>
              <a:buAutoNum type="arabicPeriod"/>
            </a:pPr>
            <a:r>
              <a:rPr lang="pl-PL" sz="2800"/>
              <a:t>example of individually contribute to sustainable mobility</a:t>
            </a:r>
            <a:r>
              <a:rPr lang="pl-PL"/>
              <a:t>;</a:t>
            </a:r>
            <a:endParaRPr sz="2800"/>
          </a:p>
          <a:p>
            <a:pPr indent="-357188" lvl="0" marL="357188" rtl="0" algn="l">
              <a:lnSpc>
                <a:spcPct val="90000"/>
              </a:lnSpc>
              <a:spcBef>
                <a:spcPts val="1000"/>
              </a:spcBef>
              <a:spcAft>
                <a:spcPts val="0"/>
              </a:spcAft>
              <a:buClr>
                <a:schemeClr val="dk1"/>
              </a:buClr>
              <a:buSzPct val="100000"/>
              <a:buFont typeface="Calibri"/>
              <a:buAutoNum type="arabicPeriod"/>
            </a:pPr>
            <a:r>
              <a:rPr lang="pl-PL"/>
              <a:t>the best</a:t>
            </a:r>
            <a:r>
              <a:rPr lang="pl-PL" sz="2800"/>
              <a:t> practices of application sustainable and smart mobility at the city Bialystok</a:t>
            </a:r>
            <a:r>
              <a:rPr lang="pl-PL"/>
              <a:t>;</a:t>
            </a:r>
            <a:endParaRPr/>
          </a:p>
          <a:p>
            <a:pPr indent="-357188" lvl="0" marL="357188" rtl="0" algn="l">
              <a:lnSpc>
                <a:spcPct val="90000"/>
              </a:lnSpc>
              <a:spcBef>
                <a:spcPts val="1000"/>
              </a:spcBef>
              <a:spcAft>
                <a:spcPts val="0"/>
              </a:spcAft>
              <a:buClr>
                <a:schemeClr val="dk1"/>
              </a:buClr>
              <a:buSzPct val="100000"/>
              <a:buFont typeface="Calibri"/>
              <a:buAutoNum type="arabicPeriod"/>
            </a:pPr>
            <a:r>
              <a:rPr lang="pl-PL"/>
              <a:t>presentation of the 6 hats technique for creative problem solving.</a:t>
            </a:r>
            <a:endParaRPr/>
          </a:p>
          <a:p>
            <a:pPr indent="-153035" lvl="0" marL="228600" rtl="0" algn="l">
              <a:lnSpc>
                <a:spcPct val="90000"/>
              </a:lnSpc>
              <a:spcBef>
                <a:spcPts val="1000"/>
              </a:spcBef>
              <a:spcAft>
                <a:spcPts val="0"/>
              </a:spcAft>
              <a:buClr>
                <a:schemeClr val="dk1"/>
              </a:buClr>
              <a:buSzPct val="100000"/>
              <a:buNone/>
            </a:pPr>
            <a:r>
              <a:t/>
            </a:r>
            <a:endParaRPr sz="1400"/>
          </a:p>
          <a:p>
            <a:pPr indent="0" lvl="0" marL="0" rtl="0" algn="l">
              <a:lnSpc>
                <a:spcPct val="90000"/>
              </a:lnSpc>
              <a:spcBef>
                <a:spcPts val="1000"/>
              </a:spcBef>
              <a:spcAft>
                <a:spcPts val="0"/>
              </a:spcAft>
              <a:buClr>
                <a:schemeClr val="dk1"/>
              </a:buClr>
              <a:buSzPct val="100000"/>
              <a:buNone/>
            </a:pPr>
            <a:r>
              <a:rPr b="1" lang="pl-PL"/>
              <a:t>Teaching methods: </a:t>
            </a:r>
            <a:r>
              <a:rPr lang="pl-PL"/>
              <a:t>lectures, case study, exercise, quiz, self-study of additional literature</a:t>
            </a:r>
            <a:endParaRPr/>
          </a:p>
          <a:p>
            <a:pPr indent="0" lvl="0" marL="0" rtl="0" algn="l">
              <a:lnSpc>
                <a:spcPct val="90000"/>
              </a:lnSpc>
              <a:spcBef>
                <a:spcPts val="1000"/>
              </a:spcBef>
              <a:spcAft>
                <a:spcPts val="0"/>
              </a:spcAft>
              <a:buClr>
                <a:schemeClr val="dk1"/>
              </a:buClr>
              <a:buSzPct val="100000"/>
              <a:buNone/>
            </a:pPr>
            <a:r>
              <a:rPr b="1" lang="pl-PL"/>
              <a:t>Duration: </a:t>
            </a:r>
            <a:r>
              <a:rPr lang="pl-PL"/>
              <a:t>2.5 hours</a:t>
            </a:r>
            <a:endParaRPr/>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5" name="Shape 265"/>
        <p:cNvGrpSpPr/>
        <p:nvPr/>
      </p:nvGrpSpPr>
      <p:grpSpPr>
        <a:xfrm>
          <a:off x="0" y="0"/>
          <a:ext cx="0" cy="0"/>
          <a:chOff x="0" y="0"/>
          <a:chExt cx="0" cy="0"/>
        </a:xfrm>
      </p:grpSpPr>
      <p:sp>
        <p:nvSpPr>
          <p:cNvPr id="266" name="Google Shape;266;p19"/>
          <p:cNvSpPr txBox="1"/>
          <p:nvPr>
            <p:ph type="title"/>
          </p:nvPr>
        </p:nvSpPr>
        <p:spPr>
          <a:xfrm>
            <a:off x="171450" y="523701"/>
            <a:ext cx="11811544" cy="123028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3600"/>
              <a:buFont typeface="Calibri"/>
              <a:buNone/>
            </a:pPr>
            <a:r>
              <a:rPr b="1" lang="pl-PL" sz="3600"/>
              <a:t>Resilient mobility – a more resilient Single European Transport Area: for inclusive connectivity</a:t>
            </a:r>
            <a:endParaRPr sz="3600"/>
          </a:p>
        </p:txBody>
      </p:sp>
      <p:sp>
        <p:nvSpPr>
          <p:cNvPr id="267" name="Google Shape;267;p19"/>
          <p:cNvSpPr txBox="1"/>
          <p:nvPr/>
        </p:nvSpPr>
        <p:spPr>
          <a:xfrm>
            <a:off x="628650" y="1642710"/>
            <a:ext cx="2355850" cy="923330"/>
          </a:xfrm>
          <a:prstGeom prst="rect">
            <a:avLst/>
          </a:prstGeom>
          <a:noFill/>
          <a:ln>
            <a:noFill/>
          </a:ln>
        </p:spPr>
        <p:txBody>
          <a:bodyPr anchorCtr="0" anchor="t" bIns="45700" lIns="91425" spcFirstLastPara="1" rIns="91425" wrap="square" tIns="45700">
            <a:spAutoFit/>
          </a:bodyPr>
          <a:lstStyle/>
          <a:p>
            <a:pPr indent="0" lvl="0" marL="0" marR="0" rtl="0" algn="r">
              <a:lnSpc>
                <a:spcPct val="100000"/>
              </a:lnSpc>
              <a:spcBef>
                <a:spcPts val="0"/>
              </a:spcBef>
              <a:spcAft>
                <a:spcPts val="0"/>
              </a:spcAft>
              <a:buClr>
                <a:srgbClr val="000000"/>
              </a:buClr>
              <a:buSzPts val="1800"/>
              <a:buFont typeface="Arial"/>
              <a:buNone/>
            </a:pPr>
            <a:r>
              <a:rPr b="1" i="0" lang="pl-PL" sz="1800" u="none" cap="none" strike="noStrike">
                <a:solidFill>
                  <a:srgbClr val="002060"/>
                </a:solidFill>
                <a:latin typeface="Times New Roman"/>
                <a:ea typeface="Times New Roman"/>
                <a:cs typeface="Times New Roman"/>
                <a:sym typeface="Times New Roman"/>
              </a:rPr>
              <a:t>Flagship 8 – Reinforcing </a:t>
            </a:r>
            <a:br>
              <a:rPr b="1" i="0" lang="pl-PL" sz="1800" u="none" cap="none" strike="noStrike">
                <a:solidFill>
                  <a:srgbClr val="002060"/>
                </a:solidFill>
                <a:latin typeface="Times New Roman"/>
                <a:ea typeface="Times New Roman"/>
                <a:cs typeface="Times New Roman"/>
                <a:sym typeface="Times New Roman"/>
              </a:rPr>
            </a:br>
            <a:r>
              <a:rPr b="1" i="0" lang="pl-PL" sz="1800" u="none" cap="none" strike="noStrike">
                <a:solidFill>
                  <a:srgbClr val="002060"/>
                </a:solidFill>
                <a:latin typeface="Times New Roman"/>
                <a:ea typeface="Times New Roman"/>
                <a:cs typeface="Times New Roman"/>
                <a:sym typeface="Times New Roman"/>
              </a:rPr>
              <a:t>the single market </a:t>
            </a:r>
            <a:endParaRPr b="1" i="0" sz="1800" u="none" cap="none" strike="noStrike">
              <a:solidFill>
                <a:srgbClr val="002060"/>
              </a:solidFill>
              <a:latin typeface="Times New Roman"/>
              <a:ea typeface="Times New Roman"/>
              <a:cs typeface="Times New Roman"/>
              <a:sym typeface="Times New Roman"/>
            </a:endParaRPr>
          </a:p>
        </p:txBody>
      </p:sp>
      <p:sp>
        <p:nvSpPr>
          <p:cNvPr id="268" name="Google Shape;268;p19"/>
          <p:cNvSpPr txBox="1"/>
          <p:nvPr/>
        </p:nvSpPr>
        <p:spPr>
          <a:xfrm>
            <a:off x="7327900" y="1037943"/>
            <a:ext cx="4864100" cy="665118"/>
          </a:xfrm>
          <a:prstGeom prst="rect">
            <a:avLst/>
          </a:prstGeom>
          <a:noFill/>
          <a:ln>
            <a:noFill/>
          </a:ln>
        </p:spPr>
        <p:txBody>
          <a:bodyPr anchorCtr="0" anchor="t" bIns="45700" lIns="91425" spcFirstLastPara="1" rIns="91425" wrap="square" tIns="45700">
            <a:spAutoFit/>
          </a:bodyPr>
          <a:lstStyle/>
          <a:p>
            <a:pPr indent="0" lvl="0" marL="0" marR="0" rtl="0" algn="r">
              <a:lnSpc>
                <a:spcPct val="100000"/>
              </a:lnSpc>
              <a:spcBef>
                <a:spcPts val="0"/>
              </a:spcBef>
              <a:spcAft>
                <a:spcPts val="0"/>
              </a:spcAft>
              <a:buClr>
                <a:srgbClr val="000000"/>
              </a:buClr>
              <a:buSzPts val="1800"/>
              <a:buFont typeface="Arial"/>
              <a:buNone/>
            </a:pPr>
            <a:r>
              <a:rPr b="1" i="0" lang="pl-PL" sz="1800" u="none" cap="none" strike="noStrike">
                <a:solidFill>
                  <a:srgbClr val="002060"/>
                </a:solidFill>
                <a:latin typeface="Times New Roman"/>
                <a:ea typeface="Times New Roman"/>
                <a:cs typeface="Times New Roman"/>
                <a:sym typeface="Times New Roman"/>
              </a:rPr>
              <a:t>Flagship 9 – </a:t>
            </a:r>
            <a:br>
              <a:rPr b="1" i="0" lang="pl-PL" sz="1800" u="none" cap="none" strike="noStrike">
                <a:solidFill>
                  <a:srgbClr val="002060"/>
                </a:solidFill>
                <a:latin typeface="Times New Roman"/>
                <a:ea typeface="Times New Roman"/>
                <a:cs typeface="Times New Roman"/>
                <a:sym typeface="Times New Roman"/>
              </a:rPr>
            </a:br>
            <a:r>
              <a:rPr b="1" i="0" lang="pl-PL" sz="1800" u="none" cap="none" strike="noStrike">
                <a:solidFill>
                  <a:srgbClr val="002060"/>
                </a:solidFill>
                <a:latin typeface="Times New Roman"/>
                <a:ea typeface="Times New Roman"/>
                <a:cs typeface="Times New Roman"/>
                <a:sym typeface="Times New Roman"/>
              </a:rPr>
              <a:t>Making mobility fair and just for all</a:t>
            </a:r>
            <a:endParaRPr b="1" i="0" sz="1800" u="none" cap="none" strike="noStrike">
              <a:solidFill>
                <a:srgbClr val="002060"/>
              </a:solidFill>
              <a:latin typeface="Times New Roman"/>
              <a:ea typeface="Times New Roman"/>
              <a:cs typeface="Times New Roman"/>
              <a:sym typeface="Times New Roman"/>
            </a:endParaRPr>
          </a:p>
        </p:txBody>
      </p:sp>
      <p:sp>
        <p:nvSpPr>
          <p:cNvPr id="269" name="Google Shape;269;p19"/>
          <p:cNvSpPr txBox="1"/>
          <p:nvPr/>
        </p:nvSpPr>
        <p:spPr>
          <a:xfrm>
            <a:off x="3122613" y="4392042"/>
            <a:ext cx="2781300" cy="923330"/>
          </a:xfrm>
          <a:prstGeom prst="rect">
            <a:avLst/>
          </a:prstGeom>
          <a:noFill/>
          <a:ln>
            <a:noFill/>
          </a:ln>
        </p:spPr>
        <p:txBody>
          <a:bodyPr anchorCtr="0" anchor="t" bIns="45700" lIns="91425" spcFirstLastPara="1" rIns="91425" wrap="square" tIns="45700">
            <a:spAutoFit/>
          </a:bodyPr>
          <a:lstStyle/>
          <a:p>
            <a:pPr indent="0" lvl="0" marL="0" marR="0" rtl="0" algn="r">
              <a:lnSpc>
                <a:spcPct val="100000"/>
              </a:lnSpc>
              <a:spcBef>
                <a:spcPts val="0"/>
              </a:spcBef>
              <a:spcAft>
                <a:spcPts val="0"/>
              </a:spcAft>
              <a:buClr>
                <a:srgbClr val="000000"/>
              </a:buClr>
              <a:buSzPts val="1800"/>
              <a:buFont typeface="Arial"/>
              <a:buNone/>
            </a:pPr>
            <a:r>
              <a:rPr b="1" i="0" lang="pl-PL" sz="1800" u="none" cap="none" strike="noStrike">
                <a:solidFill>
                  <a:srgbClr val="002060"/>
                </a:solidFill>
                <a:latin typeface="Times New Roman"/>
                <a:ea typeface="Times New Roman"/>
                <a:cs typeface="Times New Roman"/>
                <a:sym typeface="Times New Roman"/>
              </a:rPr>
              <a:t>Flagship 10 – Enhancing transport safety and security</a:t>
            </a:r>
            <a:endParaRPr b="1" i="0" sz="1800" u="none" cap="none" strike="noStrike">
              <a:solidFill>
                <a:srgbClr val="002060"/>
              </a:solidFill>
              <a:latin typeface="Times New Roman"/>
              <a:ea typeface="Times New Roman"/>
              <a:cs typeface="Times New Roman"/>
              <a:sym typeface="Times New Roman"/>
            </a:endParaRPr>
          </a:p>
        </p:txBody>
      </p:sp>
      <p:pic>
        <p:nvPicPr>
          <p:cNvPr descr="EU&amp;#39;s massive recovery package boosts European stock market" id="270" name="Google Shape;270;p19"/>
          <p:cNvPicPr preferRelativeResize="0"/>
          <p:nvPr/>
        </p:nvPicPr>
        <p:blipFill rotWithShape="1">
          <a:blip r:embed="rId3">
            <a:alphaModFix/>
          </a:blip>
          <a:srcRect b="0" l="0" r="0" t="0"/>
          <a:stretch/>
        </p:blipFill>
        <p:spPr>
          <a:xfrm>
            <a:off x="3153948" y="1803960"/>
            <a:ext cx="3563155" cy="2371725"/>
          </a:xfrm>
          <a:prstGeom prst="rect">
            <a:avLst/>
          </a:prstGeom>
          <a:noFill/>
          <a:ln>
            <a:noFill/>
          </a:ln>
        </p:spPr>
      </p:pic>
      <p:sp>
        <p:nvSpPr>
          <p:cNvPr id="271" name="Google Shape;271;p19"/>
          <p:cNvSpPr txBox="1"/>
          <p:nvPr/>
        </p:nvSpPr>
        <p:spPr>
          <a:xfrm>
            <a:off x="899698" y="3554773"/>
            <a:ext cx="2254250" cy="600164"/>
          </a:xfrm>
          <a:prstGeom prst="rect">
            <a:avLst/>
          </a:prstGeom>
          <a:noFill/>
          <a:ln>
            <a:noFill/>
          </a:ln>
        </p:spPr>
        <p:txBody>
          <a:bodyPr anchorCtr="0" anchor="t" bIns="45700" lIns="91425" spcFirstLastPara="1" rIns="91425" wrap="square" tIns="45700">
            <a:spAutoFit/>
          </a:bodyPr>
          <a:lstStyle/>
          <a:p>
            <a:pPr indent="0" lvl="0" marL="0" marR="0" rtl="0" algn="r">
              <a:lnSpc>
                <a:spcPct val="100000"/>
              </a:lnSpc>
              <a:spcBef>
                <a:spcPts val="0"/>
              </a:spcBef>
              <a:spcAft>
                <a:spcPts val="0"/>
              </a:spcAft>
              <a:buClr>
                <a:srgbClr val="000000"/>
              </a:buClr>
              <a:buSzPts val="1100"/>
              <a:buFont typeface="Arial"/>
              <a:buNone/>
            </a:pPr>
            <a:r>
              <a:rPr b="0" i="0" lang="pl-PL" sz="1100" u="none" cap="none" strike="noStrike">
                <a:solidFill>
                  <a:srgbClr val="7F7F7F"/>
                </a:solidFill>
                <a:latin typeface="Calibri"/>
                <a:ea typeface="Calibri"/>
                <a:cs typeface="Calibri"/>
                <a:sym typeface="Calibri"/>
              </a:rPr>
              <a:t>Source: https://www.independent.</a:t>
            </a:r>
            <a:br>
              <a:rPr b="0" i="0" lang="pl-PL" sz="1100" u="none" cap="none" strike="noStrike">
                <a:solidFill>
                  <a:srgbClr val="7F7F7F"/>
                </a:solidFill>
                <a:latin typeface="Calibri"/>
                <a:ea typeface="Calibri"/>
                <a:cs typeface="Calibri"/>
                <a:sym typeface="Calibri"/>
              </a:rPr>
            </a:br>
            <a:r>
              <a:rPr b="0" i="0" lang="pl-PL" sz="1100" u="none" cap="none" strike="noStrike">
                <a:solidFill>
                  <a:srgbClr val="7F7F7F"/>
                </a:solidFill>
                <a:latin typeface="Calibri"/>
                <a:ea typeface="Calibri"/>
                <a:cs typeface="Calibri"/>
                <a:sym typeface="Calibri"/>
              </a:rPr>
              <a:t>co.ug/wp-content/uploads/2020/</a:t>
            </a:r>
            <a:br>
              <a:rPr b="0" i="0" lang="pl-PL" sz="1100" u="none" cap="none" strike="noStrike">
                <a:solidFill>
                  <a:srgbClr val="7F7F7F"/>
                </a:solidFill>
                <a:latin typeface="Calibri"/>
                <a:ea typeface="Calibri"/>
                <a:cs typeface="Calibri"/>
                <a:sym typeface="Calibri"/>
              </a:rPr>
            </a:br>
            <a:r>
              <a:rPr b="0" i="0" lang="pl-PL" sz="1100" u="none" cap="none" strike="noStrike">
                <a:solidFill>
                  <a:srgbClr val="7F7F7F"/>
                </a:solidFill>
                <a:latin typeface="Calibri"/>
                <a:ea typeface="Calibri"/>
                <a:cs typeface="Calibri"/>
                <a:sym typeface="Calibri"/>
              </a:rPr>
              <a:t>07/EU-stock-markets.jpg</a:t>
            </a:r>
            <a:endParaRPr b="0" i="0" sz="1400" u="none" cap="none" strike="noStrike">
              <a:solidFill>
                <a:srgbClr val="000000"/>
              </a:solidFill>
              <a:latin typeface="Arial"/>
              <a:ea typeface="Arial"/>
              <a:cs typeface="Arial"/>
              <a:sym typeface="Arial"/>
            </a:endParaRPr>
          </a:p>
        </p:txBody>
      </p:sp>
      <p:pic>
        <p:nvPicPr>
          <p:cNvPr descr="Mobility for All | Toyota Motor Corporation Official Global Website" id="272" name="Google Shape;272;p19"/>
          <p:cNvPicPr preferRelativeResize="0"/>
          <p:nvPr/>
        </p:nvPicPr>
        <p:blipFill rotWithShape="1">
          <a:blip r:embed="rId4">
            <a:alphaModFix/>
          </a:blip>
          <a:srcRect b="0" l="0" r="0" t="0"/>
          <a:stretch/>
        </p:blipFill>
        <p:spPr>
          <a:xfrm>
            <a:off x="7942392" y="1668917"/>
            <a:ext cx="4210050" cy="2368153"/>
          </a:xfrm>
          <a:prstGeom prst="rect">
            <a:avLst/>
          </a:prstGeom>
          <a:noFill/>
          <a:ln>
            <a:noFill/>
          </a:ln>
        </p:spPr>
      </p:pic>
      <p:sp>
        <p:nvSpPr>
          <p:cNvPr id="273" name="Google Shape;273;p19"/>
          <p:cNvSpPr txBox="1"/>
          <p:nvPr/>
        </p:nvSpPr>
        <p:spPr>
          <a:xfrm>
            <a:off x="8332118" y="4074432"/>
            <a:ext cx="3963987" cy="26161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100"/>
              <a:buFont typeface="Arial"/>
              <a:buNone/>
            </a:pPr>
            <a:r>
              <a:rPr b="0" i="0" lang="pl-PL" sz="1100" u="none" cap="none" strike="noStrike">
                <a:solidFill>
                  <a:srgbClr val="7F7F7F"/>
                </a:solidFill>
                <a:latin typeface="Calibri"/>
                <a:ea typeface="Calibri"/>
                <a:cs typeface="Calibri"/>
                <a:sym typeface="Calibri"/>
              </a:rPr>
              <a:t>Source: https://i.ytimg.com/vi/gfh3DfelW0E/maxresdefault.jpg</a:t>
            </a:r>
            <a:endParaRPr b="0" i="0" sz="1400" u="none" cap="none" strike="noStrike">
              <a:solidFill>
                <a:srgbClr val="000000"/>
              </a:solidFill>
              <a:latin typeface="Arial"/>
              <a:ea typeface="Arial"/>
              <a:cs typeface="Arial"/>
              <a:sym typeface="Arial"/>
            </a:endParaRPr>
          </a:p>
        </p:txBody>
      </p:sp>
      <p:pic>
        <p:nvPicPr>
          <p:cNvPr descr="Transport safety and security | EU Science Hub" id="274" name="Google Shape;274;p19"/>
          <p:cNvPicPr preferRelativeResize="0"/>
          <p:nvPr/>
        </p:nvPicPr>
        <p:blipFill rotWithShape="1">
          <a:blip r:embed="rId5">
            <a:alphaModFix/>
          </a:blip>
          <a:srcRect b="0" l="0" r="0" t="0"/>
          <a:stretch/>
        </p:blipFill>
        <p:spPr>
          <a:xfrm>
            <a:off x="5897692" y="4336042"/>
            <a:ext cx="6254750" cy="1419790"/>
          </a:xfrm>
          <a:prstGeom prst="rect">
            <a:avLst/>
          </a:prstGeom>
          <a:noFill/>
          <a:ln>
            <a:noFill/>
          </a:ln>
        </p:spPr>
      </p:pic>
      <p:sp>
        <p:nvSpPr>
          <p:cNvPr id="275" name="Google Shape;275;p19"/>
          <p:cNvSpPr txBox="1"/>
          <p:nvPr/>
        </p:nvSpPr>
        <p:spPr>
          <a:xfrm>
            <a:off x="539750" y="5374183"/>
            <a:ext cx="5280025" cy="430887"/>
          </a:xfrm>
          <a:prstGeom prst="rect">
            <a:avLst/>
          </a:prstGeom>
          <a:noFill/>
          <a:ln>
            <a:noFill/>
          </a:ln>
        </p:spPr>
        <p:txBody>
          <a:bodyPr anchorCtr="0" anchor="t" bIns="45700" lIns="91425" spcFirstLastPara="1" rIns="91425" wrap="square" tIns="45700">
            <a:spAutoFit/>
          </a:bodyPr>
          <a:lstStyle/>
          <a:p>
            <a:pPr indent="0" lvl="0" marL="0" marR="0" rtl="0" algn="r">
              <a:lnSpc>
                <a:spcPct val="100000"/>
              </a:lnSpc>
              <a:spcBef>
                <a:spcPts val="0"/>
              </a:spcBef>
              <a:spcAft>
                <a:spcPts val="0"/>
              </a:spcAft>
              <a:buClr>
                <a:srgbClr val="000000"/>
              </a:buClr>
              <a:buSzPts val="1100"/>
              <a:buFont typeface="Arial"/>
              <a:buNone/>
            </a:pPr>
            <a:r>
              <a:rPr b="0" i="0" lang="pl-PL" sz="1100" u="none" cap="none" strike="noStrike">
                <a:solidFill>
                  <a:srgbClr val="7F7F7F"/>
                </a:solidFill>
                <a:latin typeface="Calibri"/>
                <a:ea typeface="Calibri"/>
                <a:cs typeface="Calibri"/>
                <a:sym typeface="Calibri"/>
              </a:rPr>
              <a:t>Source: https://ec.europa.eu/jrc/sites/default/files/styles/research_topic_banner/</a:t>
            </a:r>
            <a:br>
              <a:rPr b="0" i="0" lang="pl-PL" sz="1100" u="none" cap="none" strike="noStrike">
                <a:solidFill>
                  <a:srgbClr val="7F7F7F"/>
                </a:solidFill>
                <a:latin typeface="Calibri"/>
                <a:ea typeface="Calibri"/>
                <a:cs typeface="Calibri"/>
                <a:sym typeface="Calibri"/>
              </a:rPr>
            </a:br>
            <a:r>
              <a:rPr b="0" i="0" lang="pl-PL" sz="1100" u="none" cap="none" strike="noStrike">
                <a:solidFill>
                  <a:srgbClr val="7F7F7F"/>
                </a:solidFill>
                <a:latin typeface="Calibri"/>
                <a:ea typeface="Calibri"/>
                <a:cs typeface="Calibri"/>
                <a:sym typeface="Calibri"/>
              </a:rPr>
              <a:t>public/Transport%20safety%20and%20security.jpg?itok=cadXeXEy</a:t>
            </a:r>
            <a:endParaRPr b="0" i="0" sz="1400" u="none" cap="none" strike="noStrike">
              <a:solidFill>
                <a:srgbClr val="000000"/>
              </a:solidFill>
              <a:latin typeface="Arial"/>
              <a:ea typeface="Arial"/>
              <a:cs typeface="Arial"/>
              <a:sym typeface="Arial"/>
            </a:endParaRPr>
          </a:p>
        </p:txBody>
      </p:sp>
      <p:sp>
        <p:nvSpPr>
          <p:cNvPr id="276" name="Google Shape;276;p19"/>
          <p:cNvSpPr txBox="1"/>
          <p:nvPr/>
        </p:nvSpPr>
        <p:spPr>
          <a:xfrm>
            <a:off x="39111" y="5837835"/>
            <a:ext cx="12186431" cy="430887"/>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100"/>
              <a:buFont typeface="Arial"/>
              <a:buNone/>
            </a:pPr>
            <a:r>
              <a:rPr b="0" i="0" lang="pl-PL" sz="1100" u="none" cap="none" strike="noStrike">
                <a:solidFill>
                  <a:srgbClr val="7F7F7F"/>
                </a:solidFill>
                <a:latin typeface="Calibri"/>
                <a:ea typeface="Calibri"/>
                <a:cs typeface="Calibri"/>
                <a:sym typeface="Calibri"/>
              </a:rPr>
              <a:t>Source: Communication from The Commission to The European Parliament, The Council, The European Economic and Social Committee and The Committee of the regions. Sustainable and Smart Mobility Strategy – Putting European transport on truck fot the future. COM (2020) 789 Final, 9.12.2020.</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0" name="Shape 280"/>
        <p:cNvGrpSpPr/>
        <p:nvPr/>
      </p:nvGrpSpPr>
      <p:grpSpPr>
        <a:xfrm>
          <a:off x="0" y="0"/>
          <a:ext cx="0" cy="0"/>
          <a:chOff x="0" y="0"/>
          <a:chExt cx="0" cy="0"/>
        </a:xfrm>
      </p:grpSpPr>
      <p:sp>
        <p:nvSpPr>
          <p:cNvPr id="281" name="Google Shape;281;p20"/>
          <p:cNvSpPr txBox="1"/>
          <p:nvPr>
            <p:ph type="title"/>
          </p:nvPr>
        </p:nvSpPr>
        <p:spPr>
          <a:xfrm>
            <a:off x="1198431" y="569744"/>
            <a:ext cx="9580966" cy="657159"/>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chemeClr val="dk1"/>
              </a:buClr>
              <a:buSzPts val="3600"/>
              <a:buFont typeface="Calibri"/>
              <a:buNone/>
            </a:pPr>
            <a:r>
              <a:rPr b="1" lang="pl-PL" sz="3600"/>
              <a:t>How individually contribute to sustainable mobility?</a:t>
            </a:r>
            <a:endParaRPr b="1" sz="3600"/>
          </a:p>
        </p:txBody>
      </p:sp>
      <p:sp>
        <p:nvSpPr>
          <p:cNvPr id="282" name="Google Shape;282;p20"/>
          <p:cNvSpPr txBox="1"/>
          <p:nvPr/>
        </p:nvSpPr>
        <p:spPr>
          <a:xfrm>
            <a:off x="4667794" y="5761537"/>
            <a:ext cx="7524206" cy="430887"/>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100"/>
              <a:buFont typeface="Arial"/>
              <a:buNone/>
            </a:pPr>
            <a:r>
              <a:rPr b="0" i="0" lang="pl-PL" sz="1100" u="none" cap="none" strike="noStrike">
                <a:solidFill>
                  <a:srgbClr val="7F7F7F"/>
                </a:solidFill>
                <a:latin typeface="Calibri"/>
                <a:ea typeface="Calibri"/>
                <a:cs typeface="Calibri"/>
                <a:sym typeface="Calibri"/>
              </a:rPr>
              <a:t>Source: 5 ways to contribute to sustainable mobility: The Bike, https://nuttyscientists.com/blog/5-ways-to-contribute-to-sustainable-mobility-the-bike/</a:t>
            </a:r>
            <a:endParaRPr b="0" i="0" sz="1400" u="none" cap="none" strike="noStrike">
              <a:solidFill>
                <a:srgbClr val="000000"/>
              </a:solidFill>
              <a:latin typeface="Arial"/>
              <a:ea typeface="Arial"/>
              <a:cs typeface="Arial"/>
              <a:sym typeface="Arial"/>
            </a:endParaRPr>
          </a:p>
        </p:txBody>
      </p:sp>
      <p:pic>
        <p:nvPicPr>
          <p:cNvPr descr="Nordic walking: zalety, efekty, kalorie, jak wybrać kije - Zdrowie" id="283" name="Google Shape;283;p20"/>
          <p:cNvPicPr preferRelativeResize="0"/>
          <p:nvPr/>
        </p:nvPicPr>
        <p:blipFill rotWithShape="1">
          <a:blip r:embed="rId3">
            <a:alphaModFix/>
          </a:blip>
          <a:srcRect b="0" l="0" r="0" t="0"/>
          <a:stretch/>
        </p:blipFill>
        <p:spPr>
          <a:xfrm>
            <a:off x="5542602" y="1560723"/>
            <a:ext cx="2900358" cy="1565444"/>
          </a:xfrm>
          <a:prstGeom prst="rect">
            <a:avLst/>
          </a:prstGeom>
          <a:noFill/>
          <a:ln>
            <a:noFill/>
          </a:ln>
        </p:spPr>
      </p:pic>
      <p:sp>
        <p:nvSpPr>
          <p:cNvPr id="284" name="Google Shape;284;p20"/>
          <p:cNvSpPr txBox="1"/>
          <p:nvPr/>
        </p:nvSpPr>
        <p:spPr>
          <a:xfrm>
            <a:off x="5988914" y="3143046"/>
            <a:ext cx="2750991" cy="830997"/>
          </a:xfrm>
          <a:prstGeom prst="rect">
            <a:avLst/>
          </a:prstGeom>
          <a:noFill/>
          <a:ln>
            <a:noFill/>
          </a:ln>
        </p:spPr>
        <p:txBody>
          <a:bodyPr anchorCtr="0" anchor="t" bIns="45700" lIns="91425" spcFirstLastPara="1" rIns="91425" wrap="square" tIns="45700">
            <a:spAutoFit/>
          </a:bodyPr>
          <a:lstStyle/>
          <a:p>
            <a:pPr indent="0" lvl="0" marL="0" marR="0" rtl="0" algn="r">
              <a:lnSpc>
                <a:spcPct val="100000"/>
              </a:lnSpc>
              <a:spcBef>
                <a:spcPts val="0"/>
              </a:spcBef>
              <a:spcAft>
                <a:spcPts val="0"/>
              </a:spcAft>
              <a:buClr>
                <a:srgbClr val="000000"/>
              </a:buClr>
              <a:buSzPts val="800"/>
              <a:buFont typeface="Arial"/>
              <a:buNone/>
            </a:pPr>
            <a:r>
              <a:rPr b="0" i="0" lang="pl-PL" sz="800" u="none" cap="none" strike="noStrike">
                <a:solidFill>
                  <a:srgbClr val="7F7F7F"/>
                </a:solidFill>
                <a:latin typeface="Calibri"/>
                <a:ea typeface="Calibri"/>
                <a:cs typeface="Calibri"/>
                <a:sym typeface="Calibri"/>
              </a:rPr>
              <a:t>Source: https://gfx.zdrowie.radiozet.pl/var/radiozetzdrowie/storage/images/w-zdrowym-ciele/aktywnosc-fizyczna/nordic-walking-zalety-efekty-kalorie-jak-wybrac-kije/2274284-7-pol-PL/Nordic-walking-aktywnosc-fizyczna-dla-kazdego_article.jpg</a:t>
            </a:r>
            <a:endParaRPr b="0" i="0" sz="1400" u="none" cap="none" strike="noStrike">
              <a:solidFill>
                <a:srgbClr val="000000"/>
              </a:solidFill>
              <a:latin typeface="Arial"/>
              <a:ea typeface="Arial"/>
              <a:cs typeface="Arial"/>
              <a:sym typeface="Arial"/>
            </a:endParaRPr>
          </a:p>
        </p:txBody>
      </p:sp>
      <p:pic>
        <p:nvPicPr>
          <p:cNvPr descr="CYCLING IS A FAST-TRACK FROM THE EU COVID RECOVERY PACKAGE TO THE EU GREEN  DEAL | IMBA Europe" id="285" name="Google Shape;285;p20"/>
          <p:cNvPicPr preferRelativeResize="0"/>
          <p:nvPr/>
        </p:nvPicPr>
        <p:blipFill rotWithShape="1">
          <a:blip r:embed="rId4">
            <a:alphaModFix/>
          </a:blip>
          <a:srcRect b="0" l="0" r="0" t="0"/>
          <a:stretch/>
        </p:blipFill>
        <p:spPr>
          <a:xfrm>
            <a:off x="2502322" y="1559742"/>
            <a:ext cx="2790101" cy="1569432"/>
          </a:xfrm>
          <a:prstGeom prst="rect">
            <a:avLst/>
          </a:prstGeom>
          <a:noFill/>
          <a:ln>
            <a:noFill/>
          </a:ln>
        </p:spPr>
      </p:pic>
      <p:sp>
        <p:nvSpPr>
          <p:cNvPr id="286" name="Google Shape;286;p20"/>
          <p:cNvSpPr txBox="1"/>
          <p:nvPr/>
        </p:nvSpPr>
        <p:spPr>
          <a:xfrm>
            <a:off x="3319400" y="3171505"/>
            <a:ext cx="2142599" cy="707886"/>
          </a:xfrm>
          <a:prstGeom prst="rect">
            <a:avLst/>
          </a:prstGeom>
          <a:noFill/>
          <a:ln>
            <a:noFill/>
          </a:ln>
        </p:spPr>
        <p:txBody>
          <a:bodyPr anchorCtr="0" anchor="t" bIns="45700" lIns="91425" spcFirstLastPara="1" rIns="91425" wrap="square" tIns="45700">
            <a:spAutoFit/>
          </a:bodyPr>
          <a:lstStyle/>
          <a:p>
            <a:pPr indent="0" lvl="0" marL="0" marR="0" rtl="0" algn="r">
              <a:lnSpc>
                <a:spcPct val="100000"/>
              </a:lnSpc>
              <a:spcBef>
                <a:spcPts val="0"/>
              </a:spcBef>
              <a:spcAft>
                <a:spcPts val="0"/>
              </a:spcAft>
              <a:buClr>
                <a:srgbClr val="000000"/>
              </a:buClr>
              <a:buSzPts val="800"/>
              <a:buFont typeface="Arial"/>
              <a:buNone/>
            </a:pPr>
            <a:r>
              <a:rPr b="0" i="0" lang="pl-PL" sz="800" u="none" cap="none" strike="noStrike">
                <a:solidFill>
                  <a:srgbClr val="7F7F7F"/>
                </a:solidFill>
                <a:latin typeface="Calibri"/>
                <a:ea typeface="Calibri"/>
                <a:cs typeface="Calibri"/>
                <a:sym typeface="Calibri"/>
              </a:rPr>
              <a:t>Source: https://www.imba-europe.org/sites/default/files/styles/full_width_and_cropped/public/unnamed.png?itok=2rY1a8QQ&amp;sc=dda1181bf430fb6c549b7ee29da3be6e</a:t>
            </a:r>
            <a:endParaRPr b="0" i="0" sz="1400" u="none" cap="none" strike="noStrike">
              <a:solidFill>
                <a:srgbClr val="000000"/>
              </a:solidFill>
              <a:latin typeface="Arial"/>
              <a:ea typeface="Arial"/>
              <a:cs typeface="Arial"/>
              <a:sym typeface="Arial"/>
            </a:endParaRPr>
          </a:p>
        </p:txBody>
      </p:sp>
      <p:pic>
        <p:nvPicPr>
          <p:cNvPr descr="European Green Deal | International Railway Summit" id="287" name="Google Shape;287;p20"/>
          <p:cNvPicPr preferRelativeResize="0"/>
          <p:nvPr/>
        </p:nvPicPr>
        <p:blipFill rotWithShape="1">
          <a:blip r:embed="rId5">
            <a:alphaModFix/>
          </a:blip>
          <a:srcRect b="0" l="0" r="0" t="0"/>
          <a:stretch/>
        </p:blipFill>
        <p:spPr>
          <a:xfrm>
            <a:off x="1" y="1556857"/>
            <a:ext cx="2313760" cy="1572317"/>
          </a:xfrm>
          <a:prstGeom prst="rect">
            <a:avLst/>
          </a:prstGeom>
          <a:noFill/>
          <a:ln>
            <a:noFill/>
          </a:ln>
        </p:spPr>
      </p:pic>
      <p:sp>
        <p:nvSpPr>
          <p:cNvPr id="288" name="Google Shape;288;p20"/>
          <p:cNvSpPr txBox="1"/>
          <p:nvPr/>
        </p:nvSpPr>
        <p:spPr>
          <a:xfrm>
            <a:off x="5461999" y="1205290"/>
            <a:ext cx="1580637" cy="338554"/>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600"/>
              <a:buFont typeface="Arial"/>
              <a:buNone/>
            </a:pPr>
            <a:r>
              <a:rPr b="1" i="0" lang="pl-PL" sz="1600" u="none" cap="none" strike="noStrike">
                <a:solidFill>
                  <a:srgbClr val="212B31"/>
                </a:solidFill>
                <a:latin typeface="Lato"/>
                <a:ea typeface="Lato"/>
                <a:cs typeface="Lato"/>
                <a:sym typeface="Lato"/>
              </a:rPr>
              <a:t>Walking more</a:t>
            </a:r>
            <a:r>
              <a:rPr b="0" i="0" lang="pl-PL" sz="1600" u="none" cap="none" strike="noStrike">
                <a:solidFill>
                  <a:srgbClr val="212B31"/>
                </a:solidFill>
                <a:latin typeface="Lato"/>
                <a:ea typeface="Lato"/>
                <a:cs typeface="Lato"/>
                <a:sym typeface="Lato"/>
              </a:rPr>
              <a:t> </a:t>
            </a:r>
            <a:endParaRPr b="0" i="0" sz="1600" u="none" cap="none" strike="noStrike">
              <a:solidFill>
                <a:schemeClr val="dk1"/>
              </a:solidFill>
              <a:latin typeface="Calibri"/>
              <a:ea typeface="Calibri"/>
              <a:cs typeface="Calibri"/>
              <a:sym typeface="Calibri"/>
            </a:endParaRPr>
          </a:p>
        </p:txBody>
      </p:sp>
      <p:sp>
        <p:nvSpPr>
          <p:cNvPr id="289" name="Google Shape;289;p20"/>
          <p:cNvSpPr txBox="1"/>
          <p:nvPr/>
        </p:nvSpPr>
        <p:spPr>
          <a:xfrm>
            <a:off x="2313760" y="1222603"/>
            <a:ext cx="2060532" cy="338554"/>
          </a:xfrm>
          <a:prstGeom prst="rect">
            <a:avLst/>
          </a:prstGeom>
          <a:noFill/>
          <a:ln>
            <a:noFill/>
          </a:ln>
        </p:spPr>
        <p:txBody>
          <a:bodyPr anchorCtr="0" anchor="t" bIns="45700" lIns="91425" spcFirstLastPara="1" rIns="91425" wrap="square" tIns="45700">
            <a:spAutoFit/>
          </a:bodyPr>
          <a:lstStyle/>
          <a:p>
            <a:pPr indent="0" lvl="0" marL="0" marR="0" rtl="0" algn="r">
              <a:lnSpc>
                <a:spcPct val="100000"/>
              </a:lnSpc>
              <a:spcBef>
                <a:spcPts val="0"/>
              </a:spcBef>
              <a:spcAft>
                <a:spcPts val="0"/>
              </a:spcAft>
              <a:buClr>
                <a:srgbClr val="000000"/>
              </a:buClr>
              <a:buSzPts val="1600"/>
              <a:buFont typeface="Arial"/>
              <a:buNone/>
            </a:pPr>
            <a:r>
              <a:rPr b="1" i="0" lang="pl-PL" sz="1600" u="none" cap="none" strike="noStrike">
                <a:solidFill>
                  <a:srgbClr val="212B31"/>
                </a:solidFill>
                <a:latin typeface="Lato"/>
                <a:ea typeface="Lato"/>
                <a:cs typeface="Lato"/>
                <a:sym typeface="Lato"/>
              </a:rPr>
              <a:t>The use of a bicycle</a:t>
            </a:r>
            <a:endParaRPr b="0" i="0" sz="1600" u="none" cap="none" strike="noStrike">
              <a:solidFill>
                <a:schemeClr val="dk1"/>
              </a:solidFill>
              <a:latin typeface="Calibri"/>
              <a:ea typeface="Calibri"/>
              <a:cs typeface="Calibri"/>
              <a:sym typeface="Calibri"/>
            </a:endParaRPr>
          </a:p>
        </p:txBody>
      </p:sp>
      <p:sp>
        <p:nvSpPr>
          <p:cNvPr id="290" name="Google Shape;290;p20"/>
          <p:cNvSpPr txBox="1"/>
          <p:nvPr/>
        </p:nvSpPr>
        <p:spPr>
          <a:xfrm>
            <a:off x="268" y="1192850"/>
            <a:ext cx="2230658" cy="338554"/>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600"/>
              <a:buFont typeface="Arial"/>
              <a:buNone/>
            </a:pPr>
            <a:r>
              <a:rPr b="1" i="0" lang="pl-PL" sz="1600" u="none" cap="none" strike="noStrike">
                <a:solidFill>
                  <a:srgbClr val="212B31"/>
                </a:solidFill>
                <a:latin typeface="Lato"/>
                <a:ea typeface="Lato"/>
                <a:cs typeface="Lato"/>
                <a:sym typeface="Lato"/>
              </a:rPr>
              <a:t>Train or rail transport </a:t>
            </a:r>
            <a:endParaRPr b="0" i="0" sz="1600" u="none" cap="none" strike="noStrike">
              <a:solidFill>
                <a:schemeClr val="dk1"/>
              </a:solidFill>
              <a:latin typeface="Calibri"/>
              <a:ea typeface="Calibri"/>
              <a:cs typeface="Calibri"/>
              <a:sym typeface="Calibri"/>
            </a:endParaRPr>
          </a:p>
        </p:txBody>
      </p:sp>
      <p:sp>
        <p:nvSpPr>
          <p:cNvPr id="291" name="Google Shape;291;p20"/>
          <p:cNvSpPr txBox="1"/>
          <p:nvPr/>
        </p:nvSpPr>
        <p:spPr>
          <a:xfrm>
            <a:off x="350520" y="3170727"/>
            <a:ext cx="2004423" cy="461665"/>
          </a:xfrm>
          <a:prstGeom prst="rect">
            <a:avLst/>
          </a:prstGeom>
          <a:noFill/>
          <a:ln>
            <a:noFill/>
          </a:ln>
        </p:spPr>
        <p:txBody>
          <a:bodyPr anchorCtr="0" anchor="t" bIns="45700" lIns="91425" spcFirstLastPara="1" rIns="91425" wrap="square" tIns="45700">
            <a:spAutoFit/>
          </a:bodyPr>
          <a:lstStyle/>
          <a:p>
            <a:pPr indent="0" lvl="0" marL="0" marR="0" rtl="0" algn="r">
              <a:lnSpc>
                <a:spcPct val="100000"/>
              </a:lnSpc>
              <a:spcBef>
                <a:spcPts val="0"/>
              </a:spcBef>
              <a:spcAft>
                <a:spcPts val="0"/>
              </a:spcAft>
              <a:buClr>
                <a:srgbClr val="000000"/>
              </a:buClr>
              <a:buSzPts val="800"/>
              <a:buFont typeface="Arial"/>
              <a:buNone/>
            </a:pPr>
            <a:r>
              <a:rPr b="0" i="0" lang="pl-PL" sz="800" u="none" cap="none" strike="noStrike">
                <a:solidFill>
                  <a:srgbClr val="7F7F7F"/>
                </a:solidFill>
                <a:latin typeface="Calibri"/>
                <a:ea typeface="Calibri"/>
                <a:cs typeface="Calibri"/>
                <a:sym typeface="Calibri"/>
              </a:rPr>
              <a:t>Source: https://www.irits.org/wp-content/uploads/2020/04/Alstom-L-Resol-HSP-Mad-Sevilla-5-1.jpg</a:t>
            </a:r>
            <a:endParaRPr b="0" i="0" sz="1400" u="none" cap="none" strike="noStrike">
              <a:solidFill>
                <a:srgbClr val="000000"/>
              </a:solidFill>
              <a:latin typeface="Arial"/>
              <a:ea typeface="Arial"/>
              <a:cs typeface="Arial"/>
              <a:sym typeface="Arial"/>
            </a:endParaRPr>
          </a:p>
        </p:txBody>
      </p:sp>
      <p:pic>
        <p:nvPicPr>
          <p:cNvPr descr="Plaza Toyota: How to Drive Efficiently in New York | Visual.ly" id="292" name="Google Shape;292;p20"/>
          <p:cNvPicPr preferRelativeResize="0"/>
          <p:nvPr/>
        </p:nvPicPr>
        <p:blipFill rotWithShape="1">
          <a:blip r:embed="rId6">
            <a:alphaModFix/>
          </a:blip>
          <a:srcRect b="0" l="0" r="0" t="0"/>
          <a:stretch/>
        </p:blipFill>
        <p:spPr>
          <a:xfrm>
            <a:off x="9765100" y="1830215"/>
            <a:ext cx="2280072" cy="2456949"/>
          </a:xfrm>
          <a:prstGeom prst="rect">
            <a:avLst/>
          </a:prstGeom>
          <a:noFill/>
          <a:ln>
            <a:noFill/>
          </a:ln>
        </p:spPr>
      </p:pic>
      <p:sp>
        <p:nvSpPr>
          <p:cNvPr id="293" name="Google Shape;293;p20"/>
          <p:cNvSpPr txBox="1"/>
          <p:nvPr>
            <p:ph idx="1" type="body"/>
          </p:nvPr>
        </p:nvSpPr>
        <p:spPr>
          <a:xfrm>
            <a:off x="9041149" y="1090340"/>
            <a:ext cx="3060922" cy="830997"/>
          </a:xfrm>
          <a:prstGeom prst="rect">
            <a:avLst/>
          </a:prstGeom>
          <a:noFill/>
          <a:ln>
            <a:noFill/>
          </a:ln>
        </p:spPr>
        <p:txBody>
          <a:bodyPr anchorCtr="0" anchor="t" bIns="45700" lIns="91425" spcFirstLastPara="1" rIns="91425" wrap="square" tIns="45700">
            <a:normAutofit/>
          </a:bodyPr>
          <a:lstStyle/>
          <a:p>
            <a:pPr indent="0" lvl="0" marL="0" rtl="0" algn="r">
              <a:lnSpc>
                <a:spcPct val="90000"/>
              </a:lnSpc>
              <a:spcBef>
                <a:spcPts val="0"/>
              </a:spcBef>
              <a:spcAft>
                <a:spcPts val="0"/>
              </a:spcAft>
              <a:buClr>
                <a:srgbClr val="212B31"/>
              </a:buClr>
              <a:buSzPts val="1600"/>
              <a:buNone/>
            </a:pPr>
            <a:r>
              <a:rPr b="1" i="0" lang="pl-PL" sz="1600">
                <a:solidFill>
                  <a:srgbClr val="212B31"/>
                </a:solidFill>
                <a:latin typeface="Lato"/>
                <a:ea typeface="Lato"/>
                <a:cs typeface="Lato"/>
                <a:sym typeface="Lato"/>
              </a:rPr>
              <a:t>Driving efficiently and economically reduces fuel consumption</a:t>
            </a:r>
            <a:endParaRPr b="0" i="0" sz="1600">
              <a:solidFill>
                <a:srgbClr val="212B31"/>
              </a:solidFill>
              <a:latin typeface="Lato"/>
              <a:ea typeface="Lato"/>
              <a:cs typeface="Lato"/>
              <a:sym typeface="Lato"/>
            </a:endParaRPr>
          </a:p>
        </p:txBody>
      </p:sp>
      <p:sp>
        <p:nvSpPr>
          <p:cNvPr id="294" name="Google Shape;294;p20"/>
          <p:cNvSpPr txBox="1"/>
          <p:nvPr/>
        </p:nvSpPr>
        <p:spPr>
          <a:xfrm>
            <a:off x="9041149" y="4287164"/>
            <a:ext cx="3054854" cy="338554"/>
          </a:xfrm>
          <a:prstGeom prst="rect">
            <a:avLst/>
          </a:prstGeom>
          <a:noFill/>
          <a:ln>
            <a:noFill/>
          </a:ln>
        </p:spPr>
        <p:txBody>
          <a:bodyPr anchorCtr="0" anchor="t" bIns="45700" lIns="91425" spcFirstLastPara="1" rIns="91425" wrap="square" tIns="45700">
            <a:spAutoFit/>
          </a:bodyPr>
          <a:lstStyle/>
          <a:p>
            <a:pPr indent="0" lvl="0" marL="0" marR="0" rtl="0" algn="r">
              <a:lnSpc>
                <a:spcPct val="100000"/>
              </a:lnSpc>
              <a:spcBef>
                <a:spcPts val="0"/>
              </a:spcBef>
              <a:spcAft>
                <a:spcPts val="0"/>
              </a:spcAft>
              <a:buClr>
                <a:srgbClr val="000000"/>
              </a:buClr>
              <a:buSzPts val="800"/>
              <a:buFont typeface="Arial"/>
              <a:buNone/>
            </a:pPr>
            <a:r>
              <a:rPr b="0" i="0" lang="pl-PL" sz="800" u="none" cap="none" strike="noStrike">
                <a:solidFill>
                  <a:srgbClr val="7F7F7F"/>
                </a:solidFill>
                <a:latin typeface="Calibri"/>
                <a:ea typeface="Calibri"/>
                <a:cs typeface="Calibri"/>
                <a:sym typeface="Calibri"/>
              </a:rPr>
              <a:t>Source: http://thumbnails-visually.netdna-ssl.com/plaza-toyota-how-to-drive-efficiently-in-new-york_52023d9cd5d91.jpgc</a:t>
            </a:r>
            <a:endParaRPr b="0" i="0" sz="1400" u="none" cap="none" strike="noStrike">
              <a:solidFill>
                <a:srgbClr val="000000"/>
              </a:solidFill>
              <a:latin typeface="Arial"/>
              <a:ea typeface="Arial"/>
              <a:cs typeface="Arial"/>
              <a:sym typeface="Arial"/>
            </a:endParaRPr>
          </a:p>
        </p:txBody>
      </p:sp>
      <p:pic>
        <p:nvPicPr>
          <p:cNvPr descr="UITP to the new European Commission: public transport crucial for the Green  New Deal - Sustainable Bus" id="295" name="Google Shape;295;p20"/>
          <p:cNvPicPr preferRelativeResize="0"/>
          <p:nvPr/>
        </p:nvPicPr>
        <p:blipFill rotWithShape="1">
          <a:blip r:embed="rId7">
            <a:alphaModFix/>
          </a:blip>
          <a:srcRect b="0" l="0" r="0" t="0"/>
          <a:stretch/>
        </p:blipFill>
        <p:spPr>
          <a:xfrm>
            <a:off x="-12764" y="4133276"/>
            <a:ext cx="2280072" cy="1881058"/>
          </a:xfrm>
          <a:prstGeom prst="rect">
            <a:avLst/>
          </a:prstGeom>
          <a:noFill/>
          <a:ln>
            <a:noFill/>
          </a:ln>
        </p:spPr>
      </p:pic>
      <p:sp>
        <p:nvSpPr>
          <p:cNvPr id="296" name="Google Shape;296;p20"/>
          <p:cNvSpPr txBox="1"/>
          <p:nvPr/>
        </p:nvSpPr>
        <p:spPr>
          <a:xfrm>
            <a:off x="854912" y="3755891"/>
            <a:ext cx="1634646" cy="307777"/>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400"/>
              <a:buFont typeface="Arial"/>
              <a:buNone/>
            </a:pPr>
            <a:r>
              <a:rPr b="1" i="0" lang="pl-PL" sz="1400" u="none" cap="none" strike="noStrike">
                <a:solidFill>
                  <a:srgbClr val="212B31"/>
                </a:solidFill>
                <a:latin typeface="Lato"/>
                <a:ea typeface="Lato"/>
                <a:cs typeface="Lato"/>
                <a:sym typeface="Lato"/>
              </a:rPr>
              <a:t>Public transport </a:t>
            </a:r>
            <a:endParaRPr b="0" i="0" sz="1400" u="none" cap="none" strike="noStrike">
              <a:solidFill>
                <a:schemeClr val="dk1"/>
              </a:solidFill>
              <a:latin typeface="Calibri"/>
              <a:ea typeface="Calibri"/>
              <a:cs typeface="Calibri"/>
              <a:sym typeface="Calibri"/>
            </a:endParaRPr>
          </a:p>
        </p:txBody>
      </p:sp>
      <p:sp>
        <p:nvSpPr>
          <p:cNvPr id="297" name="Google Shape;297;p20"/>
          <p:cNvSpPr txBox="1"/>
          <p:nvPr/>
        </p:nvSpPr>
        <p:spPr>
          <a:xfrm>
            <a:off x="2230926" y="5249651"/>
            <a:ext cx="1076168" cy="830997"/>
          </a:xfrm>
          <a:prstGeom prst="rect">
            <a:avLst/>
          </a:prstGeom>
          <a:noFill/>
          <a:ln>
            <a:noFill/>
          </a:ln>
        </p:spPr>
        <p:txBody>
          <a:bodyPr anchorCtr="0" anchor="t" bIns="45700" lIns="91425" spcFirstLastPara="1" rIns="91425" wrap="square" tIns="45700">
            <a:spAutoFit/>
          </a:bodyPr>
          <a:lstStyle/>
          <a:p>
            <a:pPr indent="0" lvl="0" marL="0" marR="0" rtl="0" algn="r">
              <a:lnSpc>
                <a:spcPct val="100000"/>
              </a:lnSpc>
              <a:spcBef>
                <a:spcPts val="0"/>
              </a:spcBef>
              <a:spcAft>
                <a:spcPts val="0"/>
              </a:spcAft>
              <a:buClr>
                <a:srgbClr val="000000"/>
              </a:buClr>
              <a:buSzPts val="800"/>
              <a:buFont typeface="Arial"/>
              <a:buNone/>
            </a:pPr>
            <a:r>
              <a:rPr b="0" i="0" lang="pl-PL" sz="800" u="none" cap="none" strike="noStrike">
                <a:solidFill>
                  <a:srgbClr val="7F7F7F"/>
                </a:solidFill>
                <a:latin typeface="Calibri"/>
                <a:ea typeface="Calibri"/>
                <a:cs typeface="Calibri"/>
                <a:sym typeface="Calibri"/>
              </a:rPr>
              <a:t>Source: https://www.sustainable-bus.com/wp-content/uploads/2019/11/electric-buses-Europe-480x396.png</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1" name="Shape 301"/>
        <p:cNvGrpSpPr/>
        <p:nvPr/>
      </p:nvGrpSpPr>
      <p:grpSpPr>
        <a:xfrm>
          <a:off x="0" y="0"/>
          <a:ext cx="0" cy="0"/>
          <a:chOff x="0" y="0"/>
          <a:chExt cx="0" cy="0"/>
        </a:xfrm>
      </p:grpSpPr>
      <p:sp>
        <p:nvSpPr>
          <p:cNvPr id="302" name="Google Shape;302;p21"/>
          <p:cNvSpPr txBox="1"/>
          <p:nvPr>
            <p:ph type="title"/>
          </p:nvPr>
        </p:nvSpPr>
        <p:spPr>
          <a:xfrm>
            <a:off x="831850" y="697735"/>
            <a:ext cx="10515600" cy="2891617"/>
          </a:xfrm>
          <a:prstGeom prst="rect">
            <a:avLst/>
          </a:prstGeom>
          <a:noFill/>
          <a:ln>
            <a:noFill/>
          </a:ln>
        </p:spPr>
        <p:txBody>
          <a:bodyPr anchorCtr="0" anchor="b" bIns="45700" lIns="91425" spcFirstLastPara="1" rIns="91425" wrap="square" tIns="45700">
            <a:normAutofit/>
          </a:bodyPr>
          <a:lstStyle/>
          <a:p>
            <a:pPr indent="0" lvl="0" marL="0" rtl="0" algn="ctr">
              <a:lnSpc>
                <a:spcPct val="90000"/>
              </a:lnSpc>
              <a:spcBef>
                <a:spcPts val="0"/>
              </a:spcBef>
              <a:spcAft>
                <a:spcPts val="0"/>
              </a:spcAft>
              <a:buClr>
                <a:schemeClr val="dk1"/>
              </a:buClr>
              <a:buSzPts val="6000"/>
              <a:buFont typeface="Calibri"/>
              <a:buNone/>
            </a:pPr>
            <a:r>
              <a:rPr b="1" lang="pl-PL" cap="small"/>
              <a:t>Case study</a:t>
            </a:r>
            <a:endParaRPr b="1" cap="small"/>
          </a:p>
        </p:txBody>
      </p:sp>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6" name="Shape 306"/>
        <p:cNvGrpSpPr/>
        <p:nvPr/>
      </p:nvGrpSpPr>
      <p:grpSpPr>
        <a:xfrm>
          <a:off x="0" y="0"/>
          <a:ext cx="0" cy="0"/>
          <a:chOff x="0" y="0"/>
          <a:chExt cx="0" cy="0"/>
        </a:xfrm>
      </p:grpSpPr>
      <p:sp>
        <p:nvSpPr>
          <p:cNvPr id="307" name="Google Shape;307;p22"/>
          <p:cNvSpPr txBox="1"/>
          <p:nvPr>
            <p:ph type="title"/>
          </p:nvPr>
        </p:nvSpPr>
        <p:spPr>
          <a:xfrm>
            <a:off x="838200" y="445324"/>
            <a:ext cx="10515600" cy="1230283"/>
          </a:xfrm>
          <a:prstGeom prst="rect">
            <a:avLst/>
          </a:prstGeom>
          <a:noFill/>
          <a:ln>
            <a:noFill/>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Clr>
                <a:schemeClr val="dk1"/>
              </a:buClr>
              <a:buSzPts val="4400"/>
              <a:buFont typeface="Calibri"/>
              <a:buNone/>
            </a:pPr>
            <a:r>
              <a:rPr b="1" lang="pl-PL"/>
              <a:t>Bialystok - Poland</a:t>
            </a:r>
            <a:endParaRPr b="1"/>
          </a:p>
        </p:txBody>
      </p:sp>
      <p:pic>
        <p:nvPicPr>
          <p:cNvPr descr="Obraz zawierający mapa&#10;&#10;Opis wygenerowany automatycznie" id="308" name="Google Shape;308;p22"/>
          <p:cNvPicPr preferRelativeResize="0"/>
          <p:nvPr>
            <p:ph idx="1" type="body"/>
          </p:nvPr>
        </p:nvPicPr>
        <p:blipFill rotWithShape="1">
          <a:blip r:embed="rId3">
            <a:alphaModFix/>
          </a:blip>
          <a:srcRect b="0" l="0" r="0" t="0"/>
          <a:stretch/>
        </p:blipFill>
        <p:spPr>
          <a:xfrm>
            <a:off x="80183" y="1477373"/>
            <a:ext cx="6762900" cy="3913200"/>
          </a:xfrm>
          <a:prstGeom prst="rect">
            <a:avLst/>
          </a:prstGeom>
          <a:noFill/>
          <a:ln>
            <a:noFill/>
          </a:ln>
        </p:spPr>
      </p:pic>
      <p:sp>
        <p:nvSpPr>
          <p:cNvPr id="309" name="Google Shape;309;p22"/>
          <p:cNvSpPr txBox="1"/>
          <p:nvPr/>
        </p:nvSpPr>
        <p:spPr>
          <a:xfrm>
            <a:off x="428526" y="5529943"/>
            <a:ext cx="5732660" cy="26161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100"/>
              <a:buFont typeface="Arial"/>
              <a:buNone/>
            </a:pPr>
            <a:r>
              <a:rPr b="0" i="0" lang="pl-PL" sz="1100" u="none" cap="none" strike="noStrike">
                <a:solidFill>
                  <a:srgbClr val="7F7F7F"/>
                </a:solidFill>
                <a:latin typeface="Calibri"/>
                <a:ea typeface="Calibri"/>
                <a:cs typeface="Calibri"/>
                <a:sym typeface="Calibri"/>
              </a:rPr>
              <a:t>Source: http://www.maphill.com/poland/podlaskie/bialystok/location-maps/savanna-style-map/</a:t>
            </a:r>
            <a:endParaRPr b="0" i="0" sz="1400" u="none" cap="none" strike="noStrike">
              <a:solidFill>
                <a:srgbClr val="000000"/>
              </a:solidFill>
              <a:latin typeface="Arial"/>
              <a:ea typeface="Arial"/>
              <a:cs typeface="Arial"/>
              <a:sym typeface="Arial"/>
            </a:endParaRPr>
          </a:p>
        </p:txBody>
      </p:sp>
      <p:sp>
        <p:nvSpPr>
          <p:cNvPr id="310" name="Google Shape;310;p22"/>
          <p:cNvSpPr txBox="1"/>
          <p:nvPr/>
        </p:nvSpPr>
        <p:spPr>
          <a:xfrm>
            <a:off x="6919203" y="1465580"/>
            <a:ext cx="5028957" cy="5032147"/>
          </a:xfrm>
          <a:prstGeom prst="rect">
            <a:avLst/>
          </a:prstGeom>
          <a:noFill/>
          <a:ln>
            <a:noFill/>
          </a:ln>
        </p:spPr>
        <p:txBody>
          <a:bodyPr anchorCtr="0" anchor="t" bIns="45700" lIns="91425" spcFirstLastPara="1" rIns="91425" wrap="square" tIns="45700">
            <a:spAutoFit/>
          </a:bodyPr>
          <a:lstStyle/>
          <a:p>
            <a:pPr indent="-285750" lvl="0" marL="285750" marR="0" rtl="0" algn="l">
              <a:lnSpc>
                <a:spcPct val="100000"/>
              </a:lnSpc>
              <a:spcBef>
                <a:spcPts val="0"/>
              </a:spcBef>
              <a:spcAft>
                <a:spcPts val="0"/>
              </a:spcAft>
              <a:buClr>
                <a:schemeClr val="dk1"/>
              </a:buClr>
              <a:buSzPts val="2000"/>
              <a:buFont typeface="Arial"/>
              <a:buChar char="•"/>
            </a:pPr>
            <a:r>
              <a:rPr b="0" i="0" lang="pl-PL" sz="2000" u="none" cap="none" strike="noStrike">
                <a:solidFill>
                  <a:schemeClr val="dk1"/>
                </a:solidFill>
                <a:latin typeface="Calibri"/>
                <a:ea typeface="Calibri"/>
                <a:cs typeface="Calibri"/>
                <a:sym typeface="Calibri"/>
              </a:rPr>
              <a:t>Bialystok is the largest city in north-eastern Poland and the capital of the Podlaskie Voivodeship. </a:t>
            </a:r>
            <a:endParaRPr b="0" i="0" sz="2000" u="none" cap="none" strike="noStrike">
              <a:solidFill>
                <a:schemeClr val="dk1"/>
              </a:solidFill>
              <a:latin typeface="Calibri"/>
              <a:ea typeface="Calibri"/>
              <a:cs typeface="Calibri"/>
              <a:sym typeface="Calibri"/>
            </a:endParaRPr>
          </a:p>
          <a:p>
            <a:pPr indent="-285750" lvl="0" marL="285750" marR="0" rtl="0" algn="l">
              <a:lnSpc>
                <a:spcPct val="100000"/>
              </a:lnSpc>
              <a:spcBef>
                <a:spcPts val="600"/>
              </a:spcBef>
              <a:spcAft>
                <a:spcPts val="0"/>
              </a:spcAft>
              <a:buClr>
                <a:schemeClr val="dk1"/>
              </a:buClr>
              <a:buSzPts val="2000"/>
              <a:buFont typeface="Arial"/>
              <a:buChar char="•"/>
            </a:pPr>
            <a:r>
              <a:rPr b="0" i="0" lang="pl-PL" sz="2000" u="none" cap="none" strike="noStrike">
                <a:solidFill>
                  <a:schemeClr val="dk1"/>
                </a:solidFill>
                <a:latin typeface="Calibri"/>
                <a:ea typeface="Calibri"/>
                <a:cs typeface="Calibri"/>
                <a:sym typeface="Calibri"/>
              </a:rPr>
              <a:t>Bialystok has 296,000 inhabitants and covers an area of 102.13 km</a:t>
            </a:r>
            <a:r>
              <a:rPr b="0" baseline="30000" i="0" lang="pl-PL" sz="2000" u="none" cap="none" strike="noStrike">
                <a:solidFill>
                  <a:schemeClr val="dk1"/>
                </a:solidFill>
                <a:latin typeface="Calibri"/>
                <a:ea typeface="Calibri"/>
                <a:cs typeface="Calibri"/>
                <a:sym typeface="Calibri"/>
              </a:rPr>
              <a:t>2</a:t>
            </a:r>
            <a:r>
              <a:rPr b="0" i="0" lang="pl-PL" sz="2000" u="none" cap="none" strike="noStrike">
                <a:solidFill>
                  <a:schemeClr val="dk1"/>
                </a:solidFill>
                <a:latin typeface="Calibri"/>
                <a:ea typeface="Calibri"/>
                <a:cs typeface="Calibri"/>
                <a:sym typeface="Calibri"/>
              </a:rPr>
              <a:t>.</a:t>
            </a:r>
            <a:endParaRPr b="0" i="0" sz="2000" u="none" cap="none" strike="noStrike">
              <a:solidFill>
                <a:schemeClr val="dk1"/>
              </a:solidFill>
              <a:latin typeface="Calibri"/>
              <a:ea typeface="Calibri"/>
              <a:cs typeface="Calibri"/>
              <a:sym typeface="Calibri"/>
            </a:endParaRPr>
          </a:p>
          <a:p>
            <a:pPr indent="-285750" lvl="0" marL="285750" marR="0" rtl="0" algn="l">
              <a:lnSpc>
                <a:spcPct val="100000"/>
              </a:lnSpc>
              <a:spcBef>
                <a:spcPts val="600"/>
              </a:spcBef>
              <a:spcAft>
                <a:spcPts val="0"/>
              </a:spcAft>
              <a:buClr>
                <a:schemeClr val="dk1"/>
              </a:buClr>
              <a:buSzPts val="2000"/>
              <a:buFont typeface="Arial"/>
              <a:buChar char="•"/>
            </a:pPr>
            <a:r>
              <a:rPr b="0" i="0" lang="pl-PL" sz="2000" u="none" cap="none" strike="noStrike">
                <a:solidFill>
                  <a:schemeClr val="dk1"/>
                </a:solidFill>
                <a:latin typeface="Calibri"/>
                <a:ea typeface="Calibri"/>
                <a:cs typeface="Calibri"/>
                <a:sym typeface="Calibri"/>
              </a:rPr>
              <a:t>The city is located in an ecologically clean and full of tourist attractions region with a rich infrastructure. This region is referred to as the Green Lungs of Poland. </a:t>
            </a:r>
            <a:endParaRPr b="0" i="0" sz="2000" u="none" cap="none" strike="noStrike">
              <a:solidFill>
                <a:schemeClr val="dk1"/>
              </a:solidFill>
              <a:latin typeface="Calibri"/>
              <a:ea typeface="Calibri"/>
              <a:cs typeface="Calibri"/>
              <a:sym typeface="Calibri"/>
            </a:endParaRPr>
          </a:p>
          <a:p>
            <a:pPr indent="-285750" lvl="0" marL="285750" marR="0" rtl="0" algn="l">
              <a:lnSpc>
                <a:spcPct val="100000"/>
              </a:lnSpc>
              <a:spcBef>
                <a:spcPts val="600"/>
              </a:spcBef>
              <a:spcAft>
                <a:spcPts val="0"/>
              </a:spcAft>
              <a:buClr>
                <a:schemeClr val="dk1"/>
              </a:buClr>
              <a:buSzPts val="2000"/>
              <a:buFont typeface="Arial"/>
              <a:buChar char="•"/>
            </a:pPr>
            <a:r>
              <a:rPr b="0" i="0" lang="pl-PL" sz="2000" u="none" cap="none" strike="noStrike">
                <a:solidFill>
                  <a:schemeClr val="dk1"/>
                </a:solidFill>
                <a:latin typeface="Calibri"/>
                <a:ea typeface="Calibri"/>
                <a:cs typeface="Calibri"/>
                <a:sym typeface="Calibri"/>
              </a:rPr>
              <a:t>Bialystok is a good city to live in. The overall level of residents' satisfaction with life in Białystok reaches 95%. </a:t>
            </a:r>
            <a:endParaRPr b="0" i="0" sz="2000" u="none" cap="none" strike="noStrike">
              <a:solidFill>
                <a:schemeClr val="dk1"/>
              </a:solidFill>
              <a:latin typeface="Calibri"/>
              <a:ea typeface="Calibri"/>
              <a:cs typeface="Calibri"/>
              <a:sym typeface="Calibri"/>
            </a:endParaRPr>
          </a:p>
          <a:p>
            <a:pPr indent="0" lvl="0" marL="0" marR="0" rtl="0" algn="l">
              <a:lnSpc>
                <a:spcPct val="100000"/>
              </a:lnSpc>
              <a:spcBef>
                <a:spcPts val="600"/>
              </a:spcBef>
              <a:spcAft>
                <a:spcPts val="0"/>
              </a:spcAft>
              <a:buClr>
                <a:srgbClr val="000000"/>
              </a:buClr>
              <a:buSzPts val="1100"/>
              <a:buFont typeface="Arial"/>
              <a:buNone/>
            </a:pPr>
            <a:r>
              <a:t/>
            </a:r>
            <a:endParaRPr b="0" i="0" sz="1100" u="none" cap="none" strike="noStrike">
              <a:solidFill>
                <a:srgbClr val="7F7F7F"/>
              </a:solidFill>
              <a:latin typeface="Calibri"/>
              <a:ea typeface="Calibri"/>
              <a:cs typeface="Calibri"/>
              <a:sym typeface="Calibri"/>
            </a:endParaRPr>
          </a:p>
          <a:p>
            <a:pPr indent="0" lvl="0" marL="0" marR="0" rtl="0" algn="l">
              <a:lnSpc>
                <a:spcPct val="100000"/>
              </a:lnSpc>
              <a:spcBef>
                <a:spcPts val="600"/>
              </a:spcBef>
              <a:spcAft>
                <a:spcPts val="0"/>
              </a:spcAft>
              <a:buClr>
                <a:srgbClr val="000000"/>
              </a:buClr>
              <a:buSzPts val="1100"/>
              <a:buFont typeface="Arial"/>
              <a:buNone/>
            </a:pPr>
            <a:r>
              <a:rPr b="0" i="0" lang="pl-PL" sz="1100" u="none" cap="none" strike="noStrike">
                <a:solidFill>
                  <a:srgbClr val="7F7F7F"/>
                </a:solidFill>
                <a:latin typeface="Calibri"/>
                <a:ea typeface="Calibri"/>
                <a:cs typeface="Calibri"/>
                <a:sym typeface="Calibri"/>
              </a:rPr>
              <a:t>Source: European Commission Report - „Quality of life in European cities, 2020”, https://ec.europa.eu/regional_policy/en/information/maps/quality_of_life/</a:t>
            </a:r>
            <a:endParaRPr b="0" i="0" sz="1100" u="none" cap="none" strike="noStrike">
              <a:solidFill>
                <a:srgbClr val="7F7F7F"/>
              </a:solidFill>
              <a:latin typeface="Calibri"/>
              <a:ea typeface="Calibri"/>
              <a:cs typeface="Calibri"/>
              <a:sym typeface="Calibri"/>
            </a:endParaRPr>
          </a:p>
          <a:p>
            <a:pPr indent="0" lvl="0" marL="0" marR="0" rtl="0" algn="l">
              <a:lnSpc>
                <a:spcPct val="100000"/>
              </a:lnSpc>
              <a:spcBef>
                <a:spcPts val="60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4" name="Shape 314"/>
        <p:cNvGrpSpPr/>
        <p:nvPr/>
      </p:nvGrpSpPr>
      <p:grpSpPr>
        <a:xfrm>
          <a:off x="0" y="0"/>
          <a:ext cx="0" cy="0"/>
          <a:chOff x="0" y="0"/>
          <a:chExt cx="0" cy="0"/>
        </a:xfrm>
      </p:grpSpPr>
      <p:sp>
        <p:nvSpPr>
          <p:cNvPr id="315" name="Google Shape;315;p23"/>
          <p:cNvSpPr txBox="1"/>
          <p:nvPr>
            <p:ph type="title"/>
          </p:nvPr>
        </p:nvSpPr>
        <p:spPr>
          <a:xfrm>
            <a:off x="838200" y="523701"/>
            <a:ext cx="10515600" cy="1230283"/>
          </a:xfrm>
          <a:prstGeom prst="rect">
            <a:avLst/>
          </a:prstGeom>
          <a:noFill/>
          <a:ln>
            <a:noFill/>
          </a:ln>
        </p:spPr>
        <p:txBody>
          <a:bodyPr anchorCtr="0" anchor="ctr" bIns="45700" lIns="91425" spcFirstLastPara="1" rIns="91425" wrap="square" tIns="45700">
            <a:normAutofit fontScale="90000"/>
          </a:bodyPr>
          <a:lstStyle/>
          <a:p>
            <a:pPr indent="0" lvl="0" marL="0" rtl="0" algn="ctr">
              <a:lnSpc>
                <a:spcPct val="90000"/>
              </a:lnSpc>
              <a:spcBef>
                <a:spcPts val="0"/>
              </a:spcBef>
              <a:spcAft>
                <a:spcPts val="0"/>
              </a:spcAft>
              <a:buClr>
                <a:schemeClr val="dk1"/>
              </a:buClr>
              <a:buSzPct val="111111"/>
              <a:buFont typeface="Calibri"/>
              <a:buNone/>
            </a:pPr>
            <a:r>
              <a:rPr b="1" lang="pl-PL"/>
              <a:t>Why did Bialystok need a changes in mobility?</a:t>
            </a:r>
            <a:endParaRPr b="1"/>
          </a:p>
        </p:txBody>
      </p:sp>
      <p:sp>
        <p:nvSpPr>
          <p:cNvPr id="316" name="Google Shape;316;p23"/>
          <p:cNvSpPr txBox="1"/>
          <p:nvPr>
            <p:ph idx="1" type="body"/>
          </p:nvPr>
        </p:nvSpPr>
        <p:spPr>
          <a:xfrm>
            <a:off x="566057" y="1660161"/>
            <a:ext cx="10787743" cy="4351338"/>
          </a:xfrm>
          <a:prstGeom prst="rect">
            <a:avLst/>
          </a:prstGeom>
          <a:noFill/>
          <a:ln>
            <a:noFill/>
          </a:ln>
        </p:spPr>
        <p:txBody>
          <a:bodyPr anchorCtr="0" anchor="t" bIns="45700" lIns="91425" spcFirstLastPara="1" rIns="91425" wrap="square" tIns="45700">
            <a:normAutofit/>
          </a:bodyPr>
          <a:lstStyle/>
          <a:p>
            <a:pPr indent="0" lvl="0" marL="0" rtl="0" algn="l">
              <a:lnSpc>
                <a:spcPct val="115000"/>
              </a:lnSpc>
              <a:spcBef>
                <a:spcPts val="0"/>
              </a:spcBef>
              <a:spcAft>
                <a:spcPts val="0"/>
              </a:spcAft>
              <a:buClr>
                <a:schemeClr val="dk1"/>
              </a:buClr>
              <a:buSzPts val="2000"/>
              <a:buNone/>
            </a:pPr>
            <a:r>
              <a:rPr lang="pl-PL" sz="2000"/>
              <a:t>The following reasons, influenced the decision in 2005 to start the improvement of the functioning quality of the city's public transport system:</a:t>
            </a:r>
            <a:endParaRPr sz="2000"/>
          </a:p>
          <a:p>
            <a:pPr indent="-228600" lvl="0" marL="228600" rtl="0" algn="l">
              <a:lnSpc>
                <a:spcPct val="115000"/>
              </a:lnSpc>
              <a:spcBef>
                <a:spcPts val="1000"/>
              </a:spcBef>
              <a:spcAft>
                <a:spcPts val="0"/>
              </a:spcAft>
              <a:buClr>
                <a:schemeClr val="dk1"/>
              </a:buClr>
              <a:buSzPts val="2000"/>
              <a:buChar char="•"/>
            </a:pPr>
            <a:r>
              <a:rPr lang="pl-PL" sz="2000"/>
              <a:t>intensification of automobile traffic in the city centre;</a:t>
            </a:r>
            <a:endParaRPr/>
          </a:p>
          <a:p>
            <a:pPr indent="-228600" lvl="0" marL="228600" rtl="0" algn="l">
              <a:lnSpc>
                <a:spcPct val="115000"/>
              </a:lnSpc>
              <a:spcBef>
                <a:spcPts val="1000"/>
              </a:spcBef>
              <a:spcAft>
                <a:spcPts val="0"/>
              </a:spcAft>
              <a:buClr>
                <a:schemeClr val="dk1"/>
              </a:buClr>
              <a:buSzPts val="2000"/>
              <a:buChar char="•"/>
            </a:pPr>
            <a:r>
              <a:rPr lang="pl-PL" sz="2000"/>
              <a:t>decreasing demand for the use of public transportation;</a:t>
            </a:r>
            <a:endParaRPr/>
          </a:p>
          <a:p>
            <a:pPr indent="-228600" lvl="0" marL="228600" rtl="0" algn="l">
              <a:lnSpc>
                <a:spcPct val="115000"/>
              </a:lnSpc>
              <a:spcBef>
                <a:spcPts val="1000"/>
              </a:spcBef>
              <a:spcAft>
                <a:spcPts val="0"/>
              </a:spcAft>
              <a:buClr>
                <a:schemeClr val="dk1"/>
              </a:buClr>
              <a:buSzPts val="2000"/>
              <a:buChar char="•"/>
            </a:pPr>
            <a:r>
              <a:rPr lang="pl-PL" sz="2000"/>
              <a:t>inadequate quality of public transportation services, caused, among others, by the use of worn-out rolling stock;</a:t>
            </a:r>
            <a:endParaRPr/>
          </a:p>
          <a:p>
            <a:pPr indent="-228600" lvl="0" marL="228600" rtl="0" algn="l">
              <a:lnSpc>
                <a:spcPct val="115000"/>
              </a:lnSpc>
              <a:spcBef>
                <a:spcPts val="1000"/>
              </a:spcBef>
              <a:spcAft>
                <a:spcPts val="0"/>
              </a:spcAft>
              <a:buClr>
                <a:schemeClr val="dk1"/>
              </a:buClr>
              <a:buSzPts val="2000"/>
              <a:buChar char="•"/>
            </a:pPr>
            <a:r>
              <a:rPr lang="pl-PL" sz="2000"/>
              <a:t>insufficient level of travel safety and comfort, caused by the poor quality of road surfaces, bus bays, and stops;</a:t>
            </a:r>
            <a:endParaRPr/>
          </a:p>
          <a:p>
            <a:pPr indent="-228600" lvl="0" marL="228600" rtl="0" algn="l">
              <a:lnSpc>
                <a:spcPct val="115000"/>
              </a:lnSpc>
              <a:spcBef>
                <a:spcPts val="1000"/>
              </a:spcBef>
              <a:spcAft>
                <a:spcPts val="0"/>
              </a:spcAft>
              <a:buClr>
                <a:schemeClr val="dk1"/>
              </a:buClr>
              <a:buSzPts val="2000"/>
              <a:buChar char="•"/>
            </a:pPr>
            <a:r>
              <a:rPr lang="pl-PL" sz="2000"/>
              <a:t>transport nuisance and negative impact on the environment.</a:t>
            </a:r>
            <a:endParaRPr sz="2000"/>
          </a:p>
          <a:p>
            <a:pPr indent="-50800" lvl="0" marL="228600" rtl="0" algn="l">
              <a:lnSpc>
                <a:spcPct val="90000"/>
              </a:lnSpc>
              <a:spcBef>
                <a:spcPts val="1000"/>
              </a:spcBef>
              <a:spcAft>
                <a:spcPts val="0"/>
              </a:spcAft>
              <a:buClr>
                <a:schemeClr val="dk1"/>
              </a:buClr>
              <a:buSzPts val="2800"/>
              <a:buNone/>
            </a:pPr>
            <a:r>
              <a:t/>
            </a:r>
            <a:endParaRPr/>
          </a:p>
        </p:txBody>
      </p:sp>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20" name="Shape 320"/>
        <p:cNvGrpSpPr/>
        <p:nvPr/>
      </p:nvGrpSpPr>
      <p:grpSpPr>
        <a:xfrm>
          <a:off x="0" y="0"/>
          <a:ext cx="0" cy="0"/>
          <a:chOff x="0" y="0"/>
          <a:chExt cx="0" cy="0"/>
        </a:xfrm>
      </p:grpSpPr>
      <p:sp>
        <p:nvSpPr>
          <p:cNvPr id="321" name="Google Shape;321;p24"/>
          <p:cNvSpPr txBox="1"/>
          <p:nvPr>
            <p:ph type="title"/>
          </p:nvPr>
        </p:nvSpPr>
        <p:spPr>
          <a:xfrm>
            <a:off x="429394" y="445324"/>
            <a:ext cx="11141622" cy="1230283"/>
          </a:xfrm>
          <a:prstGeom prst="rect">
            <a:avLst/>
          </a:prstGeom>
          <a:noFill/>
          <a:ln>
            <a:noFill/>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Clr>
                <a:schemeClr val="dk1"/>
              </a:buClr>
              <a:buSzPts val="3600"/>
              <a:buFont typeface="Calibri"/>
              <a:buNone/>
            </a:pPr>
            <a:r>
              <a:rPr b="1" lang="pl-PL" sz="3600"/>
              <a:t>Integrated approach </a:t>
            </a:r>
            <a:br>
              <a:rPr b="1" lang="pl-PL" sz="3600"/>
            </a:br>
            <a:r>
              <a:rPr b="1" lang="pl-PL" sz="3600"/>
              <a:t>to sustainable and smart mobility in Bialystok</a:t>
            </a:r>
            <a:endParaRPr b="1" sz="3600"/>
          </a:p>
        </p:txBody>
      </p:sp>
      <p:sp>
        <p:nvSpPr>
          <p:cNvPr id="322" name="Google Shape;322;p24"/>
          <p:cNvSpPr txBox="1"/>
          <p:nvPr>
            <p:ph idx="1" type="body"/>
          </p:nvPr>
        </p:nvSpPr>
        <p:spPr>
          <a:xfrm>
            <a:off x="357051" y="1675607"/>
            <a:ext cx="11286308" cy="5045431"/>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0"/>
              </a:spcBef>
              <a:spcAft>
                <a:spcPts val="0"/>
              </a:spcAft>
              <a:buClr>
                <a:schemeClr val="dk1"/>
              </a:buClr>
              <a:buSzPts val="2000"/>
              <a:buNone/>
            </a:pPr>
            <a:r>
              <a:rPr lang="pl-PL" sz="2000"/>
              <a:t>In order to alleviate the identified problems, the city of Bialystok has undertaken </a:t>
            </a:r>
            <a:r>
              <a:rPr b="1" lang="pl-PL" sz="2000"/>
              <a:t>consistent multi-stage systemic actions encompassing the modernisation of the road system and the improvement of the city's transport system.</a:t>
            </a:r>
            <a:endParaRPr b="1" sz="2000"/>
          </a:p>
          <a:p>
            <a:pPr indent="0" lvl="0" marL="0" rtl="0" algn="l">
              <a:lnSpc>
                <a:spcPct val="90000"/>
              </a:lnSpc>
              <a:spcBef>
                <a:spcPts val="1000"/>
              </a:spcBef>
              <a:spcAft>
                <a:spcPts val="0"/>
              </a:spcAft>
              <a:buClr>
                <a:schemeClr val="dk1"/>
              </a:buClr>
              <a:buSzPts val="2000"/>
              <a:buNone/>
            </a:pPr>
            <a:r>
              <a:rPr lang="pl-PL" sz="2000"/>
              <a:t>Activities started in 2005 and are still continuing thanks to the successive acquisition of EU funds for their implementation. Among a number of mobility-related projects, five main ones should be mentioned:</a:t>
            </a:r>
            <a:endParaRPr sz="2000"/>
          </a:p>
        </p:txBody>
      </p:sp>
      <p:pic>
        <p:nvPicPr>
          <p:cNvPr id="323" name="Google Shape;323;p24"/>
          <p:cNvPicPr preferRelativeResize="0"/>
          <p:nvPr/>
        </p:nvPicPr>
        <p:blipFill rotWithShape="1">
          <a:blip r:embed="rId3">
            <a:alphaModFix/>
          </a:blip>
          <a:srcRect b="7244" l="0" r="0" t="3701"/>
          <a:stretch/>
        </p:blipFill>
        <p:spPr>
          <a:xfrm>
            <a:off x="8345585" y="3204754"/>
            <a:ext cx="3846415" cy="2569028"/>
          </a:xfrm>
          <a:prstGeom prst="rect">
            <a:avLst/>
          </a:prstGeom>
          <a:noFill/>
          <a:ln>
            <a:noFill/>
          </a:ln>
        </p:spPr>
      </p:pic>
      <p:sp>
        <p:nvSpPr>
          <p:cNvPr id="324" name="Google Shape;324;p24"/>
          <p:cNvSpPr txBox="1"/>
          <p:nvPr/>
        </p:nvSpPr>
        <p:spPr>
          <a:xfrm>
            <a:off x="8219509" y="5816522"/>
            <a:ext cx="4098566" cy="430887"/>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100"/>
              <a:buFont typeface="Arial"/>
              <a:buNone/>
            </a:pPr>
            <a:r>
              <a:rPr b="0" i="0" lang="pl-PL" sz="1100" u="none" cap="none" strike="noStrike">
                <a:solidFill>
                  <a:srgbClr val="7F7F7F"/>
                </a:solidFill>
                <a:latin typeface="Calibri"/>
                <a:ea typeface="Calibri"/>
                <a:cs typeface="Calibri"/>
                <a:sym typeface="Calibri"/>
              </a:rPr>
              <a:t>Source: https://www.bialystok.pl/resource/image/192/334/</a:t>
            </a:r>
            <a:br>
              <a:rPr b="0" i="0" lang="pl-PL" sz="1100" u="none" cap="none" strike="noStrike">
                <a:solidFill>
                  <a:srgbClr val="7F7F7F"/>
                </a:solidFill>
                <a:latin typeface="Calibri"/>
                <a:ea typeface="Calibri"/>
                <a:cs typeface="Calibri"/>
                <a:sym typeface="Calibri"/>
              </a:rPr>
            </a:br>
            <a:r>
              <a:rPr b="0" i="0" lang="pl-PL" sz="1100" u="none" cap="none" strike="noStrike">
                <a:solidFill>
                  <a:srgbClr val="7F7F7F"/>
                </a:solidFill>
                <a:latin typeface="Calibri"/>
                <a:ea typeface="Calibri"/>
                <a:cs typeface="Calibri"/>
                <a:sym typeface="Calibri"/>
              </a:rPr>
              <a:t>19789/47711/150x150.jpg</a:t>
            </a:r>
            <a:endParaRPr b="0" i="0" sz="1400" u="none" cap="none" strike="noStrike">
              <a:solidFill>
                <a:srgbClr val="000000"/>
              </a:solidFill>
              <a:latin typeface="Arial"/>
              <a:ea typeface="Arial"/>
              <a:cs typeface="Arial"/>
              <a:sym typeface="Arial"/>
            </a:endParaRPr>
          </a:p>
        </p:txBody>
      </p:sp>
      <p:sp>
        <p:nvSpPr>
          <p:cNvPr id="325" name="Google Shape;325;p24"/>
          <p:cNvSpPr txBox="1"/>
          <p:nvPr/>
        </p:nvSpPr>
        <p:spPr>
          <a:xfrm>
            <a:off x="212178" y="3544887"/>
            <a:ext cx="8151660" cy="5045431"/>
          </a:xfrm>
          <a:prstGeom prst="rect">
            <a:avLst/>
          </a:prstGeom>
          <a:noFill/>
          <a:ln>
            <a:noFill/>
          </a:ln>
        </p:spPr>
        <p:txBody>
          <a:bodyPr anchorCtr="0" anchor="t" bIns="45700" lIns="91425" spcFirstLastPara="1" rIns="91425" wrap="square" tIns="45700">
            <a:noAutofit/>
          </a:bodyPr>
          <a:lstStyle/>
          <a:p>
            <a:pPr indent="-228600" lvl="0" marL="228600" marR="0" rtl="0" algn="l">
              <a:lnSpc>
                <a:spcPct val="90000"/>
              </a:lnSpc>
              <a:spcBef>
                <a:spcPts val="0"/>
              </a:spcBef>
              <a:spcAft>
                <a:spcPts val="0"/>
              </a:spcAft>
              <a:buClr>
                <a:schemeClr val="dk1"/>
              </a:buClr>
              <a:buSzPts val="1600"/>
              <a:buFont typeface="Arial"/>
              <a:buChar char="•"/>
            </a:pPr>
            <a:r>
              <a:rPr b="0" i="0" lang="pl-PL" sz="1600" u="none" cap="none" strike="noStrike">
                <a:solidFill>
                  <a:schemeClr val="dk1"/>
                </a:solidFill>
                <a:latin typeface="Calibri"/>
                <a:ea typeface="Calibri"/>
                <a:cs typeface="Calibri"/>
                <a:sym typeface="Calibri"/>
              </a:rPr>
              <a:t>Project I: Improving the functioning quality of the public transport system of the city of Bialystok - Stage I (2005-2007);</a:t>
            </a:r>
            <a:endParaRPr b="0" i="0" sz="1400" u="none" cap="none" strike="noStrike">
              <a:solidFill>
                <a:srgbClr val="000000"/>
              </a:solidFill>
              <a:latin typeface="Arial"/>
              <a:ea typeface="Arial"/>
              <a:cs typeface="Arial"/>
              <a:sym typeface="Arial"/>
            </a:endParaRPr>
          </a:p>
          <a:p>
            <a:pPr indent="-228600" lvl="0" marL="228600" marR="0" rtl="0" algn="l">
              <a:lnSpc>
                <a:spcPct val="90000"/>
              </a:lnSpc>
              <a:spcBef>
                <a:spcPts val="1000"/>
              </a:spcBef>
              <a:spcAft>
                <a:spcPts val="0"/>
              </a:spcAft>
              <a:buClr>
                <a:schemeClr val="dk1"/>
              </a:buClr>
              <a:buSzPts val="1600"/>
              <a:buFont typeface="Arial"/>
              <a:buChar char="•"/>
            </a:pPr>
            <a:r>
              <a:rPr b="0" i="0" lang="pl-PL" sz="1600" u="none" cap="none" strike="noStrike">
                <a:solidFill>
                  <a:schemeClr val="dk1"/>
                </a:solidFill>
                <a:latin typeface="Calibri"/>
                <a:ea typeface="Calibri"/>
                <a:cs typeface="Calibri"/>
                <a:sym typeface="Calibri"/>
              </a:rPr>
              <a:t>Project II: Improving the quality of the public transport system in Bialystok </a:t>
            </a:r>
            <a:br>
              <a:rPr b="0" i="0" lang="pl-PL" sz="1600" u="none" cap="none" strike="noStrike">
                <a:solidFill>
                  <a:schemeClr val="dk1"/>
                </a:solidFill>
                <a:latin typeface="Calibri"/>
                <a:ea typeface="Calibri"/>
                <a:cs typeface="Calibri"/>
                <a:sym typeface="Calibri"/>
              </a:rPr>
            </a:br>
            <a:r>
              <a:rPr b="0" i="0" lang="pl-PL" sz="1600" u="none" cap="none" strike="noStrike">
                <a:solidFill>
                  <a:schemeClr val="dk1"/>
                </a:solidFill>
                <a:latin typeface="Calibri"/>
                <a:ea typeface="Calibri"/>
                <a:cs typeface="Calibri"/>
                <a:sym typeface="Calibri"/>
              </a:rPr>
              <a:t>- Stage II (2009-2011);</a:t>
            </a:r>
            <a:endParaRPr b="0" i="0" sz="1400" u="none" cap="none" strike="noStrike">
              <a:solidFill>
                <a:srgbClr val="000000"/>
              </a:solidFill>
              <a:latin typeface="Arial"/>
              <a:ea typeface="Arial"/>
              <a:cs typeface="Arial"/>
              <a:sym typeface="Arial"/>
            </a:endParaRPr>
          </a:p>
          <a:p>
            <a:pPr indent="-228600" lvl="0" marL="228600" marR="0" rtl="0" algn="l">
              <a:lnSpc>
                <a:spcPct val="90000"/>
              </a:lnSpc>
              <a:spcBef>
                <a:spcPts val="1000"/>
              </a:spcBef>
              <a:spcAft>
                <a:spcPts val="0"/>
              </a:spcAft>
              <a:buClr>
                <a:schemeClr val="dk1"/>
              </a:buClr>
              <a:buSzPts val="1600"/>
              <a:buFont typeface="Arial"/>
              <a:buChar char="•"/>
            </a:pPr>
            <a:r>
              <a:rPr b="0" i="0" lang="pl-PL" sz="1600" u="none" cap="none" strike="noStrike">
                <a:solidFill>
                  <a:schemeClr val="dk1"/>
                </a:solidFill>
                <a:latin typeface="Calibri"/>
                <a:ea typeface="Calibri"/>
                <a:cs typeface="Calibri"/>
                <a:sym typeface="Calibri"/>
              </a:rPr>
              <a:t>Project III: Improving the functioning quality of the public transport system of the city of Bialystok - Stage III (2011-2015);</a:t>
            </a:r>
            <a:endParaRPr b="0" i="0" sz="1400" u="none" cap="none" strike="noStrike">
              <a:solidFill>
                <a:srgbClr val="000000"/>
              </a:solidFill>
              <a:latin typeface="Arial"/>
              <a:ea typeface="Arial"/>
              <a:cs typeface="Arial"/>
              <a:sym typeface="Arial"/>
            </a:endParaRPr>
          </a:p>
          <a:p>
            <a:pPr indent="-228600" lvl="0" marL="228600" marR="0" rtl="0" algn="l">
              <a:lnSpc>
                <a:spcPct val="90000"/>
              </a:lnSpc>
              <a:spcBef>
                <a:spcPts val="1000"/>
              </a:spcBef>
              <a:spcAft>
                <a:spcPts val="0"/>
              </a:spcAft>
              <a:buClr>
                <a:schemeClr val="dk1"/>
              </a:buClr>
              <a:buSzPts val="1600"/>
              <a:buFont typeface="Arial"/>
              <a:buChar char="•"/>
            </a:pPr>
            <a:r>
              <a:rPr b="0" i="0" lang="pl-PL" sz="1600" u="none" cap="none" strike="noStrike">
                <a:solidFill>
                  <a:schemeClr val="dk1"/>
                </a:solidFill>
                <a:latin typeface="Calibri"/>
                <a:ea typeface="Calibri"/>
                <a:cs typeface="Calibri"/>
                <a:sym typeface="Calibri"/>
              </a:rPr>
              <a:t>Project IV: Development of urban transport infrastructure in Bialystok (2016-2022);</a:t>
            </a:r>
            <a:endParaRPr b="0" i="0" sz="1400" u="none" cap="none" strike="noStrike">
              <a:solidFill>
                <a:srgbClr val="000000"/>
              </a:solidFill>
              <a:latin typeface="Arial"/>
              <a:ea typeface="Arial"/>
              <a:cs typeface="Arial"/>
              <a:sym typeface="Arial"/>
            </a:endParaRPr>
          </a:p>
          <a:p>
            <a:pPr indent="-228600" lvl="0" marL="228600" marR="0" rtl="0" algn="l">
              <a:lnSpc>
                <a:spcPct val="90000"/>
              </a:lnSpc>
              <a:spcBef>
                <a:spcPts val="1000"/>
              </a:spcBef>
              <a:spcAft>
                <a:spcPts val="0"/>
              </a:spcAft>
              <a:buClr>
                <a:schemeClr val="dk1"/>
              </a:buClr>
              <a:buSzPts val="1600"/>
              <a:buFont typeface="Arial"/>
              <a:buChar char="•"/>
            </a:pPr>
            <a:r>
              <a:rPr b="0" i="0" lang="pl-PL" sz="1600" u="none" cap="none" strike="noStrike">
                <a:solidFill>
                  <a:schemeClr val="dk1"/>
                </a:solidFill>
                <a:latin typeface="Calibri"/>
                <a:ea typeface="Calibri"/>
                <a:cs typeface="Calibri"/>
                <a:sym typeface="Calibri"/>
              </a:rPr>
              <a:t>Project V: Intermodal transport interchange in Bialystok (interchange centre with </a:t>
            </a:r>
            <a:br>
              <a:rPr b="0" i="0" lang="pl-PL" sz="1600" u="none" cap="none" strike="noStrike">
                <a:solidFill>
                  <a:schemeClr val="dk1"/>
                </a:solidFill>
                <a:latin typeface="Calibri"/>
                <a:ea typeface="Calibri"/>
                <a:cs typeface="Calibri"/>
                <a:sym typeface="Calibri"/>
              </a:rPr>
            </a:br>
            <a:r>
              <a:rPr b="0" i="0" lang="pl-PL" sz="1600" u="none" cap="none" strike="noStrike">
                <a:solidFill>
                  <a:schemeClr val="dk1"/>
                </a:solidFill>
                <a:latin typeface="Calibri"/>
                <a:ea typeface="Calibri"/>
                <a:cs typeface="Calibri"/>
                <a:sym typeface="Calibri"/>
              </a:rPr>
              <a:t>public mass transport corridors) (2017-2021).</a:t>
            </a:r>
            <a:endParaRPr b="0" i="0" sz="1400" u="none" cap="none" strike="noStrike">
              <a:solidFill>
                <a:srgbClr val="000000"/>
              </a:solidFill>
              <a:latin typeface="Arial"/>
              <a:ea typeface="Arial"/>
              <a:cs typeface="Arial"/>
              <a:sym typeface="Arial"/>
            </a:endParaRPr>
          </a:p>
          <a:p>
            <a:pPr indent="0" lvl="0" marL="0" marR="0" rtl="0" algn="l">
              <a:lnSpc>
                <a:spcPct val="90000"/>
              </a:lnSpc>
              <a:spcBef>
                <a:spcPts val="1000"/>
              </a:spcBef>
              <a:spcAft>
                <a:spcPts val="0"/>
              </a:spcAft>
              <a:buClr>
                <a:schemeClr val="dk1"/>
              </a:buClr>
              <a:buSzPts val="1600"/>
              <a:buFont typeface="Arial"/>
              <a:buNone/>
            </a:pPr>
            <a:r>
              <a:t/>
            </a:r>
            <a:endParaRPr b="0" i="0" sz="1600" u="none" cap="none" strike="noStrike">
              <a:solidFill>
                <a:schemeClr val="dk1"/>
              </a:solidFill>
              <a:latin typeface="Calibri"/>
              <a:ea typeface="Calibri"/>
              <a:cs typeface="Calibri"/>
              <a:sym typeface="Calibri"/>
            </a:endParaRPr>
          </a:p>
          <a:p>
            <a:pPr indent="0" lvl="0" marL="0" marR="0" rtl="0" algn="l">
              <a:lnSpc>
                <a:spcPct val="90000"/>
              </a:lnSpc>
              <a:spcBef>
                <a:spcPts val="1000"/>
              </a:spcBef>
              <a:spcAft>
                <a:spcPts val="0"/>
              </a:spcAft>
              <a:buClr>
                <a:schemeClr val="dk1"/>
              </a:buClr>
              <a:buSzPts val="1600"/>
              <a:buFont typeface="Arial"/>
              <a:buNone/>
            </a:pPr>
            <a:r>
              <a:t/>
            </a:r>
            <a:endParaRPr b="0" i="0" sz="1600" u="none" cap="none" strike="noStrike">
              <a:solidFill>
                <a:schemeClr val="dk1"/>
              </a:solidFill>
              <a:latin typeface="Calibri"/>
              <a:ea typeface="Calibri"/>
              <a:cs typeface="Calibri"/>
              <a:sym typeface="Calibri"/>
            </a:endParaRPr>
          </a:p>
        </p:txBody>
      </p:sp>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29" name="Shape 329"/>
        <p:cNvGrpSpPr/>
        <p:nvPr/>
      </p:nvGrpSpPr>
      <p:grpSpPr>
        <a:xfrm>
          <a:off x="0" y="0"/>
          <a:ext cx="0" cy="0"/>
          <a:chOff x="0" y="0"/>
          <a:chExt cx="0" cy="0"/>
        </a:xfrm>
      </p:grpSpPr>
      <p:sp>
        <p:nvSpPr>
          <p:cNvPr id="330" name="Google Shape;330;p25"/>
          <p:cNvSpPr txBox="1"/>
          <p:nvPr>
            <p:ph type="title"/>
          </p:nvPr>
        </p:nvSpPr>
        <p:spPr>
          <a:xfrm>
            <a:off x="506186" y="480158"/>
            <a:ext cx="10919460" cy="1230283"/>
          </a:xfrm>
          <a:prstGeom prst="rect">
            <a:avLst/>
          </a:prstGeom>
          <a:noFill/>
          <a:ln>
            <a:noFill/>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Clr>
                <a:schemeClr val="dk1"/>
              </a:buClr>
              <a:buSzPts val="3600"/>
              <a:buFont typeface="Calibri"/>
              <a:buNone/>
            </a:pPr>
            <a:r>
              <a:rPr b="1" lang="pl-PL" sz="3600"/>
              <a:t>Main informations about sustainable and smart </a:t>
            </a:r>
            <a:br>
              <a:rPr b="1" lang="pl-PL" sz="3600"/>
            </a:br>
            <a:r>
              <a:rPr b="1" lang="pl-PL" sz="3600"/>
              <a:t>mobillity projects </a:t>
            </a:r>
            <a:endParaRPr/>
          </a:p>
        </p:txBody>
      </p:sp>
      <p:sp>
        <p:nvSpPr>
          <p:cNvPr id="331" name="Google Shape;331;p25"/>
          <p:cNvSpPr txBox="1"/>
          <p:nvPr>
            <p:ph idx="1" type="body"/>
          </p:nvPr>
        </p:nvSpPr>
        <p:spPr>
          <a:xfrm>
            <a:off x="104502" y="1544587"/>
            <a:ext cx="11861075" cy="5016136"/>
          </a:xfrm>
          <a:prstGeom prst="rect">
            <a:avLst/>
          </a:prstGeom>
          <a:noFill/>
          <a:ln>
            <a:noFill/>
          </a:ln>
        </p:spPr>
        <p:txBody>
          <a:bodyPr anchorCtr="0" anchor="t" bIns="45700" lIns="91425" spcFirstLastPara="1" rIns="91425" wrap="square" tIns="45700">
            <a:normAutofit/>
          </a:bodyPr>
          <a:lstStyle/>
          <a:p>
            <a:pPr indent="-228600" lvl="0" marL="228600" rtl="0" algn="l">
              <a:lnSpc>
                <a:spcPct val="115000"/>
              </a:lnSpc>
              <a:spcBef>
                <a:spcPts val="0"/>
              </a:spcBef>
              <a:spcAft>
                <a:spcPts val="0"/>
              </a:spcAft>
              <a:buClr>
                <a:schemeClr val="dk1"/>
              </a:buClr>
              <a:buSzPts val="1850"/>
              <a:buChar char="•"/>
            </a:pPr>
            <a:r>
              <a:rPr b="1" lang="pl-PL" sz="1850"/>
              <a:t>Main beneficiary:</a:t>
            </a:r>
            <a:r>
              <a:rPr lang="pl-PL" sz="1850"/>
              <a:t> City of Bialystok</a:t>
            </a:r>
            <a:endParaRPr sz="1850"/>
          </a:p>
          <a:p>
            <a:pPr indent="-228600" lvl="0" marL="228600" rtl="0" algn="l">
              <a:lnSpc>
                <a:spcPct val="115000"/>
              </a:lnSpc>
              <a:spcBef>
                <a:spcPts val="1000"/>
              </a:spcBef>
              <a:spcAft>
                <a:spcPts val="0"/>
              </a:spcAft>
              <a:buClr>
                <a:schemeClr val="dk1"/>
              </a:buClr>
              <a:buSzPts val="1850"/>
              <a:buChar char="•"/>
            </a:pPr>
            <a:r>
              <a:rPr b="1" lang="pl-PL" sz="1850"/>
              <a:t>Start of implementation:</a:t>
            </a:r>
            <a:r>
              <a:rPr lang="pl-PL" sz="1850"/>
              <a:t> 2005</a:t>
            </a:r>
            <a:endParaRPr/>
          </a:p>
          <a:p>
            <a:pPr indent="-228600" lvl="0" marL="228600" rtl="0" algn="l">
              <a:lnSpc>
                <a:spcPct val="115000"/>
              </a:lnSpc>
              <a:spcBef>
                <a:spcPts val="1000"/>
              </a:spcBef>
              <a:spcAft>
                <a:spcPts val="0"/>
              </a:spcAft>
              <a:buClr>
                <a:schemeClr val="dk1"/>
              </a:buClr>
              <a:buSzPts val="1850"/>
              <a:buChar char="•"/>
            </a:pPr>
            <a:r>
              <a:rPr b="1" lang="pl-PL" sz="1850"/>
              <a:t>Budget:</a:t>
            </a:r>
            <a:r>
              <a:rPr lang="pl-PL" sz="1850"/>
              <a:t>  66 milion PLN (project I) + 157 milion PLN (project II) + 196 milion PLN (project III) + 172 milion (project IV) + 183 milion PLN (project V) = 774 milion PLN</a:t>
            </a:r>
            <a:endParaRPr sz="1850"/>
          </a:p>
          <a:p>
            <a:pPr indent="-228600" lvl="0" marL="228600" rtl="0" algn="l">
              <a:lnSpc>
                <a:spcPct val="115000"/>
              </a:lnSpc>
              <a:spcBef>
                <a:spcPts val="1000"/>
              </a:spcBef>
              <a:spcAft>
                <a:spcPts val="0"/>
              </a:spcAft>
              <a:buClr>
                <a:schemeClr val="dk1"/>
              </a:buClr>
              <a:buSzPts val="1850"/>
              <a:buChar char="•"/>
            </a:pPr>
            <a:r>
              <a:rPr b="1" lang="pl-PL" sz="1850"/>
              <a:t>Stakeholders involved:</a:t>
            </a:r>
            <a:r>
              <a:rPr lang="pl-PL" sz="1850"/>
              <a:t> municipal companies providing public transport services: Komunalne Przedsiębiorstwo Komunikacyjne (KPK), Komunalne Przedsiębiorstwo Komunikacji Miejskiej (KPKM) and Komunalny Zakład Komunikacyjny (KZK). Road reconstruction issues were handled by the Municipal Road Administration. These activities also required cooperation with the General Directorate for National Roads and Motorways, Bialystok Branch.</a:t>
            </a:r>
            <a:endParaRPr sz="1850"/>
          </a:p>
          <a:p>
            <a:pPr indent="-228600" lvl="0" marL="228600" rtl="0" algn="l">
              <a:lnSpc>
                <a:spcPct val="115000"/>
              </a:lnSpc>
              <a:spcBef>
                <a:spcPts val="1000"/>
              </a:spcBef>
              <a:spcAft>
                <a:spcPts val="0"/>
              </a:spcAft>
              <a:buClr>
                <a:schemeClr val="dk1"/>
              </a:buClr>
              <a:buSzPts val="1850"/>
              <a:buChar char="•"/>
            </a:pPr>
            <a:r>
              <a:rPr b="1" lang="pl-PL" sz="1850"/>
              <a:t>EU funded: </a:t>
            </a:r>
            <a:r>
              <a:rPr lang="pl-PL" sz="1850"/>
              <a:t>Integrated Regional Development Operational Programme (project I), Operational Programme Development of Eastern Poland 2007-2013 (projects II, III), Eastern Poland Operational Programme 2014-2020 (projects IV, V). </a:t>
            </a:r>
            <a:endParaRPr sz="1850"/>
          </a:p>
          <a:p>
            <a:pPr indent="-228600" lvl="0" marL="228600" rtl="0" algn="l">
              <a:lnSpc>
                <a:spcPct val="115000"/>
              </a:lnSpc>
              <a:spcBef>
                <a:spcPts val="1000"/>
              </a:spcBef>
              <a:spcAft>
                <a:spcPts val="0"/>
              </a:spcAft>
              <a:buClr>
                <a:schemeClr val="dk1"/>
              </a:buClr>
              <a:buSzPts val="1850"/>
              <a:buChar char="•"/>
            </a:pPr>
            <a:r>
              <a:rPr b="1" lang="pl-PL" sz="1850"/>
              <a:t>Website:</a:t>
            </a:r>
            <a:r>
              <a:rPr lang="pl-PL" sz="1850"/>
              <a:t> </a:t>
            </a:r>
            <a:r>
              <a:rPr lang="pl-PL" sz="1850" u="sng">
                <a:solidFill>
                  <a:schemeClr val="hlink"/>
                </a:solidFill>
                <a:hlinkClick r:id="rId3"/>
              </a:rPr>
              <a:t>https://www.bialystok.pl/pl/dla_mieszkancow/fundusze_unijne</a:t>
            </a:r>
            <a:r>
              <a:rPr lang="pl-PL" sz="1850"/>
              <a:t> (in Polish)</a:t>
            </a:r>
            <a:endParaRPr/>
          </a:p>
        </p:txBody>
      </p:sp>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35" name="Shape 335"/>
        <p:cNvGrpSpPr/>
        <p:nvPr/>
      </p:nvGrpSpPr>
      <p:grpSpPr>
        <a:xfrm>
          <a:off x="0" y="0"/>
          <a:ext cx="0" cy="0"/>
          <a:chOff x="0" y="0"/>
          <a:chExt cx="0" cy="0"/>
        </a:xfrm>
      </p:grpSpPr>
      <p:sp>
        <p:nvSpPr>
          <p:cNvPr id="336" name="Google Shape;336;p26"/>
          <p:cNvSpPr txBox="1"/>
          <p:nvPr>
            <p:ph type="title"/>
          </p:nvPr>
        </p:nvSpPr>
        <p:spPr>
          <a:xfrm>
            <a:off x="838200" y="375655"/>
            <a:ext cx="10515600" cy="1230283"/>
          </a:xfrm>
          <a:prstGeom prst="rect">
            <a:avLst/>
          </a:prstGeom>
          <a:noFill/>
          <a:ln>
            <a:noFill/>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Clr>
                <a:schemeClr val="dk1"/>
              </a:buClr>
              <a:buSzPts val="3600"/>
              <a:buFont typeface="Calibri"/>
              <a:buNone/>
            </a:pPr>
            <a:r>
              <a:rPr b="1" lang="pl-PL" sz="3600"/>
              <a:t>Roads in Bialystok</a:t>
            </a:r>
            <a:endParaRPr b="1" sz="3600"/>
          </a:p>
        </p:txBody>
      </p:sp>
      <p:sp>
        <p:nvSpPr>
          <p:cNvPr id="337" name="Google Shape;337;p26"/>
          <p:cNvSpPr txBox="1"/>
          <p:nvPr>
            <p:ph idx="1" type="body"/>
          </p:nvPr>
        </p:nvSpPr>
        <p:spPr>
          <a:xfrm>
            <a:off x="838200" y="1408293"/>
            <a:ext cx="10515600" cy="1230284"/>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chemeClr val="dk1"/>
              </a:buClr>
              <a:buSzPts val="1800"/>
              <a:buNone/>
            </a:pPr>
            <a:r>
              <a:rPr lang="pl-PL" sz="1800"/>
              <a:t>Thanks to the integrated approach to sustainable mobility development in Białystok, since 2005, as part of implemented projects, many roads have been successively modernized, reconstructed or built.</a:t>
            </a:r>
            <a:endParaRPr sz="1800"/>
          </a:p>
        </p:txBody>
      </p:sp>
      <p:pic>
        <p:nvPicPr>
          <p:cNvPr descr="Najczęstszą przyczyną wypadków jest niedostosowanie..." id="338" name="Google Shape;338;p26"/>
          <p:cNvPicPr preferRelativeResize="0"/>
          <p:nvPr/>
        </p:nvPicPr>
        <p:blipFill rotWithShape="1">
          <a:blip r:embed="rId3">
            <a:alphaModFix/>
          </a:blip>
          <a:srcRect b="0" l="0" r="0" t="0"/>
          <a:stretch/>
        </p:blipFill>
        <p:spPr>
          <a:xfrm>
            <a:off x="949152" y="2148344"/>
            <a:ext cx="5154569" cy="3436379"/>
          </a:xfrm>
          <a:prstGeom prst="rect">
            <a:avLst/>
          </a:prstGeom>
          <a:noFill/>
          <a:ln>
            <a:noFill/>
          </a:ln>
        </p:spPr>
      </p:pic>
      <p:pic>
        <p:nvPicPr>
          <p:cNvPr descr="Drogi w Białymstoku najbezpieczniejsze w kraju. Jazda rzadziej kończy się wypadkiem" id="339" name="Google Shape;339;p26"/>
          <p:cNvPicPr preferRelativeResize="0"/>
          <p:nvPr/>
        </p:nvPicPr>
        <p:blipFill rotWithShape="1">
          <a:blip r:embed="rId4">
            <a:alphaModFix/>
          </a:blip>
          <a:srcRect b="0" l="0" r="0" t="0"/>
          <a:stretch/>
        </p:blipFill>
        <p:spPr>
          <a:xfrm>
            <a:off x="6329792" y="2148344"/>
            <a:ext cx="5154568" cy="3436379"/>
          </a:xfrm>
          <a:prstGeom prst="rect">
            <a:avLst/>
          </a:prstGeom>
          <a:noFill/>
          <a:ln>
            <a:noFill/>
          </a:ln>
        </p:spPr>
      </p:pic>
      <p:sp>
        <p:nvSpPr>
          <p:cNvPr id="340" name="Google Shape;340;p26"/>
          <p:cNvSpPr txBox="1"/>
          <p:nvPr/>
        </p:nvSpPr>
        <p:spPr>
          <a:xfrm>
            <a:off x="1264709" y="5756927"/>
            <a:ext cx="9176808" cy="276999"/>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200"/>
              <a:buFont typeface="Arial"/>
              <a:buNone/>
            </a:pPr>
            <a:r>
              <a:rPr b="0" i="0" lang="pl-PL" sz="1200" u="none" cap="none" strike="noStrike">
                <a:solidFill>
                  <a:srgbClr val="7F7F7F"/>
                </a:solidFill>
                <a:latin typeface="Calibri"/>
                <a:ea typeface="Calibri"/>
                <a:cs typeface="Calibri"/>
                <a:sym typeface="Calibri"/>
              </a:rPr>
              <a:t>Source: https://poranny.pl/drogi-w-bialymstoku-najbezpieczniejsze-w-kraju-jazda-rzadziej-konczy-sie-wypadkiem/ga/c1-14906447/zd/42853208</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44" name="Shape 344"/>
        <p:cNvGrpSpPr/>
        <p:nvPr/>
      </p:nvGrpSpPr>
      <p:grpSpPr>
        <a:xfrm>
          <a:off x="0" y="0"/>
          <a:ext cx="0" cy="0"/>
          <a:chOff x="0" y="0"/>
          <a:chExt cx="0" cy="0"/>
        </a:xfrm>
      </p:grpSpPr>
      <p:sp>
        <p:nvSpPr>
          <p:cNvPr id="345" name="Google Shape;345;p27"/>
          <p:cNvSpPr txBox="1"/>
          <p:nvPr>
            <p:ph type="title"/>
          </p:nvPr>
        </p:nvSpPr>
        <p:spPr>
          <a:xfrm>
            <a:off x="1295749" y="539823"/>
            <a:ext cx="10770326" cy="1230283"/>
          </a:xfrm>
          <a:prstGeom prst="rect">
            <a:avLst/>
          </a:prstGeom>
          <a:noFill/>
          <a:ln>
            <a:noFill/>
          </a:ln>
        </p:spPr>
        <p:txBody>
          <a:bodyPr anchorCtr="0" anchor="ctr" bIns="45700" lIns="91425" spcFirstLastPara="1" rIns="91425" wrap="square" tIns="45700">
            <a:noAutofit/>
          </a:bodyPr>
          <a:lstStyle/>
          <a:p>
            <a:pPr indent="0" lvl="0" marL="0" rtl="0" algn="ctr">
              <a:lnSpc>
                <a:spcPct val="115000"/>
              </a:lnSpc>
              <a:spcBef>
                <a:spcPts val="0"/>
              </a:spcBef>
              <a:spcAft>
                <a:spcPts val="0"/>
              </a:spcAft>
              <a:buClr>
                <a:schemeClr val="dk1"/>
              </a:buClr>
              <a:buSzPts val="3600"/>
              <a:buFont typeface="Calibri"/>
              <a:buNone/>
            </a:pPr>
            <a:r>
              <a:rPr b="1" lang="pl-PL" sz="3600"/>
              <a:t>Public bus fleet in Bialystok</a:t>
            </a:r>
            <a:endParaRPr sz="3600"/>
          </a:p>
        </p:txBody>
      </p:sp>
      <p:sp>
        <p:nvSpPr>
          <p:cNvPr id="346" name="Google Shape;346;p27"/>
          <p:cNvSpPr txBox="1"/>
          <p:nvPr>
            <p:ph idx="1" type="body"/>
          </p:nvPr>
        </p:nvSpPr>
        <p:spPr>
          <a:xfrm>
            <a:off x="278407" y="1852336"/>
            <a:ext cx="8311707" cy="4465841"/>
          </a:xfrm>
          <a:prstGeom prst="rect">
            <a:avLst/>
          </a:prstGeom>
          <a:noFill/>
          <a:ln>
            <a:noFill/>
          </a:ln>
        </p:spPr>
        <p:txBody>
          <a:bodyPr anchorCtr="0" anchor="t" bIns="45700" lIns="91425" spcFirstLastPara="1" rIns="91425" wrap="square" tIns="45700">
            <a:normAutofit/>
          </a:bodyPr>
          <a:lstStyle/>
          <a:p>
            <a:pPr indent="0" lvl="0" marL="0" rtl="0" algn="l">
              <a:lnSpc>
                <a:spcPct val="115000"/>
              </a:lnSpc>
              <a:spcBef>
                <a:spcPts val="0"/>
              </a:spcBef>
              <a:spcAft>
                <a:spcPts val="0"/>
              </a:spcAft>
              <a:buClr>
                <a:srgbClr val="000000"/>
              </a:buClr>
              <a:buSzPts val="1800"/>
              <a:buNone/>
            </a:pPr>
            <a:r>
              <a:rPr b="0" i="0" lang="pl-PL" sz="1800" u="none" strike="noStrike">
                <a:solidFill>
                  <a:srgbClr val="000000"/>
                </a:solidFill>
              </a:rPr>
              <a:t>As part of the implemented projects, investments were made in the bus fleet: </a:t>
            </a:r>
            <a:endParaRPr/>
          </a:p>
          <a:p>
            <a:pPr indent="-228600" lvl="0" marL="228600" rtl="0" algn="l">
              <a:lnSpc>
                <a:spcPct val="90000"/>
              </a:lnSpc>
              <a:spcBef>
                <a:spcPts val="1000"/>
              </a:spcBef>
              <a:spcAft>
                <a:spcPts val="0"/>
              </a:spcAft>
              <a:buClr>
                <a:srgbClr val="000000"/>
              </a:buClr>
              <a:buSzPts val="1800"/>
              <a:buChar char="•"/>
            </a:pPr>
            <a:r>
              <a:rPr lang="pl-PL" sz="1800">
                <a:solidFill>
                  <a:srgbClr val="000000"/>
                </a:solidFill>
              </a:rPr>
              <a:t>in 2006, 43 </a:t>
            </a:r>
            <a:r>
              <a:rPr b="0" i="0" lang="pl-PL" sz="1800" u="none" strike="noStrike">
                <a:solidFill>
                  <a:srgbClr val="000000"/>
                </a:solidFill>
              </a:rPr>
              <a:t>ecological buses adapted to the needs of the disabled </a:t>
            </a:r>
            <a:r>
              <a:rPr lang="pl-PL" sz="1800">
                <a:solidFill>
                  <a:srgbClr val="000000"/>
                </a:solidFill>
              </a:rPr>
              <a:t>were purchased</a:t>
            </a:r>
            <a:r>
              <a:rPr b="0" i="0" lang="pl-PL" sz="1800" u="none" strike="noStrike">
                <a:solidFill>
                  <a:srgbClr val="000000"/>
                </a:solidFill>
              </a:rPr>
              <a:t>. Bialystok was then the first city in Poland to purchase buses meeting the Euro IV emission standard;</a:t>
            </a:r>
            <a:endParaRPr/>
          </a:p>
          <a:p>
            <a:pPr indent="-228600" lvl="0" marL="228600" rtl="0" algn="l">
              <a:lnSpc>
                <a:spcPct val="90000"/>
              </a:lnSpc>
              <a:spcBef>
                <a:spcPts val="1000"/>
              </a:spcBef>
              <a:spcAft>
                <a:spcPts val="0"/>
              </a:spcAft>
              <a:buClr>
                <a:srgbClr val="000000"/>
              </a:buClr>
              <a:buSzPts val="1800"/>
              <a:buChar char="•"/>
            </a:pPr>
            <a:r>
              <a:rPr b="0" i="0" lang="pl-PL" sz="1800" u="none" strike="noStrike">
                <a:solidFill>
                  <a:srgbClr val="000000"/>
                </a:solidFill>
              </a:rPr>
              <a:t>in 2010, 56 new buses meeting Euro V standards were purchased; </a:t>
            </a:r>
            <a:endParaRPr b="0" i="0" sz="1800" u="none" strike="noStrike">
              <a:solidFill>
                <a:srgbClr val="000000"/>
              </a:solidFill>
            </a:endParaRPr>
          </a:p>
          <a:p>
            <a:pPr indent="-228600" lvl="0" marL="228600" rtl="0" algn="l">
              <a:lnSpc>
                <a:spcPct val="90000"/>
              </a:lnSpc>
              <a:spcBef>
                <a:spcPts val="1000"/>
              </a:spcBef>
              <a:spcAft>
                <a:spcPts val="0"/>
              </a:spcAft>
              <a:buClr>
                <a:srgbClr val="000000"/>
              </a:buClr>
              <a:buSzPts val="1800"/>
              <a:buChar char="•"/>
            </a:pPr>
            <a:r>
              <a:rPr b="0" i="0" lang="pl-PL" sz="1800" u="none" strike="noStrike">
                <a:solidFill>
                  <a:srgbClr val="000000"/>
                </a:solidFill>
              </a:rPr>
              <a:t>in 2011-2012, 70 new buses meeting the Euro V standard were purchased; </a:t>
            </a:r>
            <a:endParaRPr/>
          </a:p>
          <a:p>
            <a:pPr indent="-228600" lvl="0" marL="228600" rtl="0" algn="l">
              <a:lnSpc>
                <a:spcPct val="90000"/>
              </a:lnSpc>
              <a:spcBef>
                <a:spcPts val="1000"/>
              </a:spcBef>
              <a:spcAft>
                <a:spcPts val="0"/>
              </a:spcAft>
              <a:buClr>
                <a:srgbClr val="000000"/>
              </a:buClr>
              <a:buSzPts val="1800"/>
              <a:buChar char="•"/>
            </a:pPr>
            <a:r>
              <a:rPr b="0" i="0" lang="pl-PL" sz="1800" u="none" strike="noStrike">
                <a:solidFill>
                  <a:srgbClr val="000000"/>
                </a:solidFill>
              </a:rPr>
              <a:t>in 2013 and 2015 low-emission, low-floor buses of the Mercedes and Solaris brands, meeting Euro VI standards, as well as 2 hybrid buses of the MAN brand and 2 minibuses of Kapena were purchased;</a:t>
            </a:r>
            <a:endParaRPr/>
          </a:p>
          <a:p>
            <a:pPr indent="-228600" lvl="0" marL="228600" rtl="0" algn="l">
              <a:lnSpc>
                <a:spcPct val="90000"/>
              </a:lnSpc>
              <a:spcBef>
                <a:spcPts val="1000"/>
              </a:spcBef>
              <a:spcAft>
                <a:spcPts val="0"/>
              </a:spcAft>
              <a:buClr>
                <a:srgbClr val="000000"/>
              </a:buClr>
              <a:buSzPts val="1800"/>
              <a:buChar char="•"/>
            </a:pPr>
            <a:r>
              <a:rPr b="0" i="0" lang="pl-PL" sz="1800" u="none" strike="noStrike">
                <a:solidFill>
                  <a:srgbClr val="000000"/>
                </a:solidFill>
              </a:rPr>
              <a:t>between 2018 and 2020, 66 low-emission and low-floor buses meeting Euro VI standards and 6 Volvo 7900 diesel-electric hybrid buses were purchased</a:t>
            </a:r>
            <a:r>
              <a:rPr lang="pl-PL" sz="1800">
                <a:solidFill>
                  <a:srgbClr val="000000"/>
                </a:solidFill>
              </a:rPr>
              <a:t>;</a:t>
            </a:r>
            <a:endParaRPr b="0" i="0" sz="1800" u="none" strike="noStrike">
              <a:solidFill>
                <a:srgbClr val="000000"/>
              </a:solidFill>
            </a:endParaRPr>
          </a:p>
          <a:p>
            <a:pPr indent="-228600" lvl="0" marL="228600" rtl="0" algn="l">
              <a:lnSpc>
                <a:spcPct val="90000"/>
              </a:lnSpc>
              <a:spcBef>
                <a:spcPts val="1000"/>
              </a:spcBef>
              <a:spcAft>
                <a:spcPts val="0"/>
              </a:spcAft>
              <a:buClr>
                <a:srgbClr val="000000"/>
              </a:buClr>
              <a:buSzPts val="1800"/>
              <a:buChar char="•"/>
            </a:pPr>
            <a:r>
              <a:rPr lang="pl-PL" sz="1800">
                <a:solidFill>
                  <a:srgbClr val="000000"/>
                </a:solidFill>
              </a:rPr>
              <a:t>between 2021 and 2022, the purchase of 20 zero-emission buses is planned, which will contribute to reducing air pollution and noise</a:t>
            </a:r>
            <a:r>
              <a:rPr b="0" i="0" lang="pl-PL" sz="1800" u="none" strike="noStrike">
                <a:solidFill>
                  <a:srgbClr val="000000"/>
                </a:solidFill>
              </a:rPr>
              <a:t>. </a:t>
            </a:r>
            <a:endParaRPr/>
          </a:p>
          <a:p>
            <a:pPr indent="0" lvl="0" marL="0" rtl="0" algn="l">
              <a:lnSpc>
                <a:spcPct val="90000"/>
              </a:lnSpc>
              <a:spcBef>
                <a:spcPts val="1000"/>
              </a:spcBef>
              <a:spcAft>
                <a:spcPts val="0"/>
              </a:spcAft>
              <a:buClr>
                <a:schemeClr val="dk1"/>
              </a:buClr>
              <a:buSzPts val="2800"/>
              <a:buNone/>
            </a:pPr>
            <a:r>
              <a:t/>
            </a:r>
            <a:endParaRPr/>
          </a:p>
        </p:txBody>
      </p:sp>
      <p:pic>
        <p:nvPicPr>
          <p:cNvPr id="347" name="Google Shape;347;p27"/>
          <p:cNvPicPr preferRelativeResize="0"/>
          <p:nvPr/>
        </p:nvPicPr>
        <p:blipFill rotWithShape="1">
          <a:blip r:embed="rId3">
            <a:alphaModFix/>
          </a:blip>
          <a:srcRect b="0" l="0" r="17140" t="0"/>
          <a:stretch/>
        </p:blipFill>
        <p:spPr>
          <a:xfrm>
            <a:off x="8437632" y="2124567"/>
            <a:ext cx="3754368" cy="3017260"/>
          </a:xfrm>
          <a:prstGeom prst="rect">
            <a:avLst/>
          </a:prstGeom>
          <a:noFill/>
          <a:ln>
            <a:noFill/>
          </a:ln>
        </p:spPr>
      </p:pic>
      <p:pic>
        <p:nvPicPr>
          <p:cNvPr id="348" name="Google Shape;348;p27"/>
          <p:cNvPicPr preferRelativeResize="0"/>
          <p:nvPr/>
        </p:nvPicPr>
        <p:blipFill rotWithShape="1">
          <a:blip r:embed="rId4">
            <a:alphaModFix/>
          </a:blip>
          <a:srcRect b="0" l="0" r="0" t="0"/>
          <a:stretch/>
        </p:blipFill>
        <p:spPr>
          <a:xfrm>
            <a:off x="905691" y="555017"/>
            <a:ext cx="1799842" cy="1199894"/>
          </a:xfrm>
          <a:prstGeom prst="rect">
            <a:avLst/>
          </a:prstGeom>
          <a:noFill/>
          <a:ln>
            <a:noFill/>
          </a:ln>
        </p:spPr>
      </p:pic>
      <p:sp>
        <p:nvSpPr>
          <p:cNvPr id="349" name="Google Shape;349;p27"/>
          <p:cNvSpPr txBox="1"/>
          <p:nvPr/>
        </p:nvSpPr>
        <p:spPr>
          <a:xfrm>
            <a:off x="8516009" y="5190096"/>
            <a:ext cx="3675991" cy="461665"/>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200"/>
              <a:buFont typeface="Arial"/>
              <a:buNone/>
            </a:pPr>
            <a:r>
              <a:rPr b="0" i="0" lang="pl-PL" sz="1200" u="none" cap="none" strike="noStrike">
                <a:solidFill>
                  <a:srgbClr val="7F7F7F"/>
                </a:solidFill>
                <a:latin typeface="Calibri"/>
                <a:ea typeface="Calibri"/>
                <a:cs typeface="Calibri"/>
                <a:sym typeface="Calibri"/>
              </a:rPr>
              <a:t>Source: https://przedsiebiorczepodlasie.pl/wp-content/uploads/2019/10/0x0-3-2-155x155.jpg</a:t>
            </a:r>
            <a:endParaRPr b="0" i="0" sz="1400" u="none" cap="none" strike="noStrike">
              <a:solidFill>
                <a:srgbClr val="000000"/>
              </a:solidFill>
              <a:latin typeface="Arial"/>
              <a:ea typeface="Arial"/>
              <a:cs typeface="Arial"/>
              <a:sym typeface="Arial"/>
            </a:endParaRPr>
          </a:p>
        </p:txBody>
      </p:sp>
      <p:sp>
        <p:nvSpPr>
          <p:cNvPr id="350" name="Google Shape;350;p27"/>
          <p:cNvSpPr txBox="1"/>
          <p:nvPr/>
        </p:nvSpPr>
        <p:spPr>
          <a:xfrm>
            <a:off x="-267" y="539823"/>
            <a:ext cx="905958" cy="1200329"/>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900"/>
              <a:buFont typeface="Arial"/>
              <a:buNone/>
            </a:pPr>
            <a:r>
              <a:rPr b="0" i="0" lang="pl-PL" sz="900" u="none" cap="none" strike="noStrike">
                <a:solidFill>
                  <a:srgbClr val="7F7F7F"/>
                </a:solidFill>
                <a:latin typeface="Calibri"/>
                <a:ea typeface="Calibri"/>
                <a:cs typeface="Calibri"/>
                <a:sym typeface="Calibri"/>
              </a:rPr>
              <a:t>Source: https://przedsiebiorczepodlasie.pl/wp-content/uploads/2019/10/0x0-2-1-155x155.jpg</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54" name="Shape 354"/>
        <p:cNvGrpSpPr/>
        <p:nvPr/>
      </p:nvGrpSpPr>
      <p:grpSpPr>
        <a:xfrm>
          <a:off x="0" y="0"/>
          <a:ext cx="0" cy="0"/>
          <a:chOff x="0" y="0"/>
          <a:chExt cx="0" cy="0"/>
        </a:xfrm>
      </p:grpSpPr>
      <p:sp>
        <p:nvSpPr>
          <p:cNvPr id="355" name="Google Shape;355;p28"/>
          <p:cNvSpPr txBox="1"/>
          <p:nvPr>
            <p:ph type="title"/>
          </p:nvPr>
        </p:nvSpPr>
        <p:spPr>
          <a:xfrm>
            <a:off x="62144" y="548642"/>
            <a:ext cx="12003603" cy="1230283"/>
          </a:xfrm>
          <a:prstGeom prst="rect">
            <a:avLst/>
          </a:prstGeom>
          <a:noFill/>
          <a:ln>
            <a:noFill/>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Clr>
                <a:srgbClr val="0C0C0C"/>
              </a:buClr>
              <a:buSzPts val="3500"/>
              <a:buFont typeface="Calibri"/>
              <a:buNone/>
            </a:pPr>
            <a:r>
              <a:rPr b="1" lang="pl-PL" sz="3500">
                <a:solidFill>
                  <a:srgbClr val="0C0C0C"/>
                </a:solidFill>
              </a:rPr>
              <a:t>Improving access to information about public transport in Bialystok</a:t>
            </a:r>
            <a:endParaRPr b="1" sz="3500">
              <a:solidFill>
                <a:srgbClr val="0C0C0C"/>
              </a:solidFill>
            </a:endParaRPr>
          </a:p>
        </p:txBody>
      </p:sp>
      <p:sp>
        <p:nvSpPr>
          <p:cNvPr id="356" name="Google Shape;356;p28"/>
          <p:cNvSpPr txBox="1"/>
          <p:nvPr>
            <p:ph idx="1" type="body"/>
          </p:nvPr>
        </p:nvSpPr>
        <p:spPr>
          <a:xfrm>
            <a:off x="324245" y="1509407"/>
            <a:ext cx="11554246" cy="1071032"/>
          </a:xfrm>
          <a:prstGeom prst="rect">
            <a:avLst/>
          </a:prstGeom>
          <a:noFill/>
          <a:ln>
            <a:noFill/>
          </a:ln>
        </p:spPr>
        <p:txBody>
          <a:bodyPr anchorCtr="0" anchor="t" bIns="45700" lIns="91425" spcFirstLastPara="1" rIns="91425" wrap="square" tIns="45700">
            <a:normAutofit/>
          </a:bodyPr>
          <a:lstStyle/>
          <a:p>
            <a:pPr indent="-228600" lvl="0" marL="228600" rtl="0" algn="l">
              <a:lnSpc>
                <a:spcPct val="115000"/>
              </a:lnSpc>
              <a:spcBef>
                <a:spcPts val="0"/>
              </a:spcBef>
              <a:spcAft>
                <a:spcPts val="0"/>
              </a:spcAft>
              <a:buClr>
                <a:schemeClr val="dk1"/>
              </a:buClr>
              <a:buSzPts val="1800"/>
              <a:buChar char="•"/>
            </a:pPr>
            <a:r>
              <a:rPr lang="pl-PL" sz="1800"/>
              <a:t>A dynamic passenger information system has been implemented in Białystok, providing information displayed on LED boards mounted at the 10 most frequently used bus stops. The boards display the nearest bus departure from a given bus stop correcting the departure time according to reality. </a:t>
            </a:r>
            <a:endParaRPr sz="2000">
              <a:latin typeface="Arial"/>
              <a:ea typeface="Arial"/>
              <a:cs typeface="Arial"/>
              <a:sym typeface="Arial"/>
            </a:endParaRPr>
          </a:p>
          <a:p>
            <a:pPr indent="0" lvl="0" marL="0" rtl="0" algn="l">
              <a:lnSpc>
                <a:spcPct val="115000"/>
              </a:lnSpc>
              <a:spcBef>
                <a:spcPts val="1000"/>
              </a:spcBef>
              <a:spcAft>
                <a:spcPts val="0"/>
              </a:spcAft>
              <a:buClr>
                <a:schemeClr val="dk1"/>
              </a:buClr>
              <a:buSzPts val="2000"/>
              <a:buNone/>
            </a:pPr>
            <a:r>
              <a:t/>
            </a:r>
            <a:endParaRPr sz="2000">
              <a:latin typeface="Arial"/>
              <a:ea typeface="Arial"/>
              <a:cs typeface="Arial"/>
              <a:sym typeface="Arial"/>
            </a:endParaRPr>
          </a:p>
          <a:p>
            <a:pPr indent="0" lvl="0" marL="0" rtl="0" algn="l">
              <a:lnSpc>
                <a:spcPct val="90000"/>
              </a:lnSpc>
              <a:spcBef>
                <a:spcPts val="1000"/>
              </a:spcBef>
              <a:spcAft>
                <a:spcPts val="0"/>
              </a:spcAft>
              <a:buClr>
                <a:schemeClr val="dk1"/>
              </a:buClr>
              <a:buSzPts val="2800"/>
              <a:buNone/>
            </a:pPr>
            <a:r>
              <a:t/>
            </a:r>
            <a:endParaRPr/>
          </a:p>
        </p:txBody>
      </p:sp>
      <p:sp>
        <p:nvSpPr>
          <p:cNvPr id="357" name="Google Shape;357;p28"/>
          <p:cNvSpPr txBox="1"/>
          <p:nvPr/>
        </p:nvSpPr>
        <p:spPr>
          <a:xfrm>
            <a:off x="317709" y="3286995"/>
            <a:ext cx="7106985" cy="1198245"/>
          </a:xfrm>
          <a:prstGeom prst="rect">
            <a:avLst/>
          </a:prstGeom>
          <a:noFill/>
          <a:ln>
            <a:noFill/>
          </a:ln>
        </p:spPr>
        <p:txBody>
          <a:bodyPr anchorCtr="0" anchor="t" bIns="45700" lIns="91425" spcFirstLastPara="1" rIns="91425" wrap="square" tIns="45700">
            <a:normAutofit/>
          </a:bodyPr>
          <a:lstStyle/>
          <a:p>
            <a:pPr indent="-50800" lvl="0" marL="228600" marR="0" rtl="0" algn="l">
              <a:lnSpc>
                <a:spcPct val="90000"/>
              </a:lnSpc>
              <a:spcBef>
                <a:spcPts val="0"/>
              </a:spcBef>
              <a:spcAft>
                <a:spcPts val="0"/>
              </a:spcAft>
              <a:buClr>
                <a:schemeClr val="dk1"/>
              </a:buClr>
              <a:buSzPts val="2800"/>
              <a:buFont typeface="Arial"/>
              <a:buNone/>
            </a:pPr>
            <a:r>
              <a:t/>
            </a:r>
            <a:endParaRPr b="0" i="0" sz="2800" u="none" cap="none" strike="noStrike">
              <a:solidFill>
                <a:schemeClr val="dk1"/>
              </a:solidFill>
              <a:latin typeface="Calibri"/>
              <a:ea typeface="Calibri"/>
              <a:cs typeface="Calibri"/>
              <a:sym typeface="Calibri"/>
            </a:endParaRPr>
          </a:p>
        </p:txBody>
      </p:sp>
      <p:pic>
        <p:nvPicPr>
          <p:cNvPr descr="Nowoczesne systemy informacji pasażerskiej w pojazdach transportu  zbiorowego na przykładzie wybranych polskich miast1" id="358" name="Google Shape;358;p28"/>
          <p:cNvPicPr preferRelativeResize="0"/>
          <p:nvPr/>
        </p:nvPicPr>
        <p:blipFill rotWithShape="1">
          <a:blip r:embed="rId3">
            <a:alphaModFix/>
          </a:blip>
          <a:srcRect b="0" l="0" r="0" t="0"/>
          <a:stretch/>
        </p:blipFill>
        <p:spPr>
          <a:xfrm>
            <a:off x="8051267" y="2427956"/>
            <a:ext cx="4014480" cy="1725522"/>
          </a:xfrm>
          <a:prstGeom prst="rect">
            <a:avLst/>
          </a:prstGeom>
          <a:noFill/>
          <a:ln>
            <a:noFill/>
          </a:ln>
        </p:spPr>
      </p:pic>
      <p:sp>
        <p:nvSpPr>
          <p:cNvPr id="359" name="Google Shape;359;p28"/>
          <p:cNvSpPr txBox="1"/>
          <p:nvPr/>
        </p:nvSpPr>
        <p:spPr>
          <a:xfrm>
            <a:off x="7944142" y="4167014"/>
            <a:ext cx="4228730" cy="461665"/>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200"/>
              <a:buFont typeface="Arial"/>
              <a:buNone/>
            </a:pPr>
            <a:r>
              <a:rPr b="0" i="0" lang="pl-PL" sz="1200" u="none" cap="none" strike="noStrike">
                <a:solidFill>
                  <a:srgbClr val="7F7F7F"/>
                </a:solidFill>
                <a:latin typeface="Calibri"/>
                <a:ea typeface="Calibri"/>
                <a:cs typeface="Calibri"/>
                <a:sym typeface="Calibri"/>
              </a:rPr>
              <a:t>Source: https://encrypted-tbn0.gstatic.com/images?q=tbn:ANd9</a:t>
            </a:r>
            <a:br>
              <a:rPr b="0" i="0" lang="pl-PL" sz="1200" u="none" cap="none" strike="noStrike">
                <a:solidFill>
                  <a:srgbClr val="7F7F7F"/>
                </a:solidFill>
                <a:latin typeface="Calibri"/>
                <a:ea typeface="Calibri"/>
                <a:cs typeface="Calibri"/>
                <a:sym typeface="Calibri"/>
              </a:rPr>
            </a:br>
            <a:r>
              <a:rPr b="0" i="0" lang="pl-PL" sz="1200" u="none" cap="none" strike="noStrike">
                <a:solidFill>
                  <a:srgbClr val="7F7F7F"/>
                </a:solidFill>
                <a:latin typeface="Calibri"/>
                <a:ea typeface="Calibri"/>
                <a:cs typeface="Calibri"/>
                <a:sym typeface="Calibri"/>
              </a:rPr>
              <a:t>GcSsDI2cAbxIMI7_fXOabZ7i0K2L6kvuEzRYAA&amp;usqp=CAU</a:t>
            </a:r>
            <a:endParaRPr b="0" i="0" sz="1400" u="none" cap="none" strike="noStrike">
              <a:solidFill>
                <a:srgbClr val="000000"/>
              </a:solidFill>
              <a:latin typeface="Arial"/>
              <a:ea typeface="Arial"/>
              <a:cs typeface="Arial"/>
              <a:sym typeface="Arial"/>
            </a:endParaRPr>
          </a:p>
        </p:txBody>
      </p:sp>
      <p:sp>
        <p:nvSpPr>
          <p:cNvPr id="360" name="Google Shape;360;p28"/>
          <p:cNvSpPr txBox="1"/>
          <p:nvPr/>
        </p:nvSpPr>
        <p:spPr>
          <a:xfrm>
            <a:off x="317709" y="2775216"/>
            <a:ext cx="7645560" cy="926788"/>
          </a:xfrm>
          <a:prstGeom prst="rect">
            <a:avLst/>
          </a:prstGeom>
          <a:noFill/>
          <a:ln>
            <a:noFill/>
          </a:ln>
        </p:spPr>
        <p:txBody>
          <a:bodyPr anchorCtr="0" anchor="t" bIns="45700" lIns="91425" spcFirstLastPara="1" rIns="91425" wrap="square" tIns="45700">
            <a:normAutofit/>
          </a:bodyPr>
          <a:lstStyle/>
          <a:p>
            <a:pPr indent="-228600" lvl="0" marL="228600" marR="0" rtl="0" algn="l">
              <a:lnSpc>
                <a:spcPct val="90000"/>
              </a:lnSpc>
              <a:spcBef>
                <a:spcPts val="0"/>
              </a:spcBef>
              <a:spcAft>
                <a:spcPts val="0"/>
              </a:spcAft>
              <a:buClr>
                <a:schemeClr val="dk1"/>
              </a:buClr>
              <a:buSzPts val="1800"/>
              <a:buFont typeface="Arial"/>
              <a:buChar char="•"/>
            </a:pPr>
            <a:r>
              <a:rPr b="0" i="0" lang="pl-PL" sz="1800" u="none" cap="none" strike="noStrike">
                <a:solidFill>
                  <a:schemeClr val="dk1"/>
                </a:solidFill>
                <a:latin typeface="Calibri"/>
                <a:ea typeface="Calibri"/>
                <a:cs typeface="Calibri"/>
                <a:sym typeface="Calibri"/>
              </a:rPr>
              <a:t>All public transport buses are also equipped with internal top and side electronic signs providing text and voice information about the route.</a:t>
            </a:r>
            <a:endParaRPr b="0" i="0" sz="1800" u="none" cap="none" strike="noStrike">
              <a:solidFill>
                <a:schemeClr val="dk1"/>
              </a:solidFill>
              <a:latin typeface="Calibri"/>
              <a:ea typeface="Calibri"/>
              <a:cs typeface="Calibri"/>
              <a:sym typeface="Calibri"/>
            </a:endParaRPr>
          </a:p>
        </p:txBody>
      </p:sp>
      <p:sp>
        <p:nvSpPr>
          <p:cNvPr id="361" name="Google Shape;361;p28"/>
          <p:cNvSpPr txBox="1"/>
          <p:nvPr/>
        </p:nvSpPr>
        <p:spPr>
          <a:xfrm>
            <a:off x="253550" y="4729609"/>
            <a:ext cx="11684900" cy="1329688"/>
          </a:xfrm>
          <a:prstGeom prst="rect">
            <a:avLst/>
          </a:prstGeom>
          <a:noFill/>
          <a:ln>
            <a:noFill/>
          </a:ln>
        </p:spPr>
        <p:txBody>
          <a:bodyPr anchorCtr="0" anchor="t" bIns="45700" lIns="91425" spcFirstLastPara="1" rIns="91425" wrap="square" tIns="45700">
            <a:normAutofit/>
          </a:bodyPr>
          <a:lstStyle/>
          <a:p>
            <a:pPr indent="-228600" lvl="0" marL="228600" marR="0" rtl="0" algn="l">
              <a:lnSpc>
                <a:spcPct val="90000"/>
              </a:lnSpc>
              <a:spcBef>
                <a:spcPts val="0"/>
              </a:spcBef>
              <a:spcAft>
                <a:spcPts val="0"/>
              </a:spcAft>
              <a:buClr>
                <a:srgbClr val="000000"/>
              </a:buClr>
              <a:buSzPts val="1800"/>
              <a:buFont typeface="Arial"/>
              <a:buChar char="•"/>
            </a:pPr>
            <a:r>
              <a:rPr b="0" i="0" lang="pl-PL" sz="1800" u="none" cap="none" strike="noStrike">
                <a:solidFill>
                  <a:srgbClr val="000000"/>
                </a:solidFill>
                <a:latin typeface="Calibri"/>
                <a:ea typeface="Calibri"/>
                <a:cs typeface="Calibri"/>
                <a:sym typeface="Calibri"/>
              </a:rPr>
              <a:t>Travellers can also search for bus connections and timetables via: jakdojade.pl, rozkładzik.pl, e-podróżnik.pl, applications mMPK, DHKM, BUSstok, Transportoid. In addition, it is possible to pay for bus journeys using SkyCash and mPay mobile applications - </a:t>
            </a:r>
            <a:r>
              <a:rPr b="0" i="0" lang="pl-PL" sz="1800" u="sng" cap="none" strike="noStrike">
                <a:solidFill>
                  <a:srgbClr val="000000"/>
                </a:solidFill>
                <a:latin typeface="Calibri"/>
                <a:ea typeface="Calibri"/>
                <a:cs typeface="Calibri"/>
                <a:sym typeface="Calibri"/>
                <a:hlinkClick r:id="rId4">
                  <a:extLst>
                    <a:ext uri="{A12FA001-AC4F-418D-AE19-62706E023703}">
                      <ahyp:hlinkClr val="tx"/>
                    </a:ext>
                  </a:extLst>
                </a:hlinkClick>
              </a:rPr>
              <a:t>https://www.komunikacja.bialystok.pl/?page=apps</a:t>
            </a:r>
            <a:r>
              <a:rPr b="0" i="0" lang="pl-PL" sz="1800" u="none" cap="none" strike="noStrike">
                <a:solidFill>
                  <a:srgbClr val="000000"/>
                </a:solidFill>
                <a:latin typeface="Calibri"/>
                <a:ea typeface="Calibri"/>
                <a:cs typeface="Calibri"/>
                <a:sym typeface="Calibri"/>
              </a:rPr>
              <a:t> </a:t>
            </a:r>
            <a:endParaRPr b="0" i="0" sz="1400" u="none" cap="none" strike="noStrike">
              <a:solidFill>
                <a:srgbClr val="000000"/>
              </a:solidFill>
              <a:latin typeface="Arial"/>
              <a:ea typeface="Arial"/>
              <a:cs typeface="Arial"/>
              <a:sym typeface="Arial"/>
            </a:endParaRPr>
          </a:p>
          <a:p>
            <a:pPr indent="-228600" lvl="0" marL="228600" marR="0" rtl="0" algn="l">
              <a:lnSpc>
                <a:spcPct val="90000"/>
              </a:lnSpc>
              <a:spcBef>
                <a:spcPts val="1000"/>
              </a:spcBef>
              <a:spcAft>
                <a:spcPts val="0"/>
              </a:spcAft>
              <a:buClr>
                <a:schemeClr val="dk1"/>
              </a:buClr>
              <a:buSzPts val="1800"/>
              <a:buFont typeface="Arial"/>
              <a:buChar char="•"/>
            </a:pPr>
            <a:r>
              <a:rPr b="0" i="0" lang="pl-PL" sz="1800" u="none" cap="none" strike="noStrike">
                <a:solidFill>
                  <a:schemeClr val="dk1"/>
                </a:solidFill>
                <a:latin typeface="Calibri"/>
                <a:ea typeface="Calibri"/>
                <a:cs typeface="Calibri"/>
                <a:sym typeface="Calibri"/>
              </a:rPr>
              <a:t>A Bialystok Public Transport Customer Service Point has also been established in the city.</a:t>
            </a:r>
            <a:endParaRPr b="0" i="0" sz="2000" u="none" cap="none" strike="noStrike">
              <a:solidFill>
                <a:schemeClr val="dk1"/>
              </a:solidFill>
              <a:latin typeface="Calibri"/>
              <a:ea typeface="Calibri"/>
              <a:cs typeface="Calibri"/>
              <a:sym typeface="Calibri"/>
            </a:endParaRPr>
          </a:p>
        </p:txBody>
      </p:sp>
      <p:sp>
        <p:nvSpPr>
          <p:cNvPr id="362" name="Google Shape;362;p28"/>
          <p:cNvSpPr txBox="1"/>
          <p:nvPr/>
        </p:nvSpPr>
        <p:spPr>
          <a:xfrm>
            <a:off x="279453" y="3702005"/>
            <a:ext cx="7645560" cy="884166"/>
          </a:xfrm>
          <a:prstGeom prst="rect">
            <a:avLst/>
          </a:prstGeom>
          <a:noFill/>
          <a:ln>
            <a:noFill/>
          </a:ln>
        </p:spPr>
        <p:txBody>
          <a:bodyPr anchorCtr="0" anchor="t" bIns="45700" lIns="91425" spcFirstLastPara="1" rIns="91425" wrap="square" tIns="45700">
            <a:normAutofit/>
          </a:bodyPr>
          <a:lstStyle/>
          <a:p>
            <a:pPr indent="-228600" lvl="0" marL="228600" marR="0" rtl="0" algn="l">
              <a:lnSpc>
                <a:spcPct val="90000"/>
              </a:lnSpc>
              <a:spcBef>
                <a:spcPts val="0"/>
              </a:spcBef>
              <a:spcAft>
                <a:spcPts val="0"/>
              </a:spcAft>
              <a:buClr>
                <a:schemeClr val="dk1"/>
              </a:buClr>
              <a:buSzPts val="1800"/>
              <a:buFont typeface="Arial"/>
              <a:buChar char="•"/>
            </a:pPr>
            <a:r>
              <a:rPr b="0" i="0" lang="pl-PL" sz="1800" u="none" cap="none" strike="noStrike">
                <a:solidFill>
                  <a:schemeClr val="dk1"/>
                </a:solidFill>
                <a:latin typeface="Calibri"/>
                <a:ea typeface="Calibri"/>
                <a:cs typeface="Calibri"/>
                <a:sym typeface="Calibri"/>
              </a:rPr>
              <a:t>Current information from the dynamic passenger information system is available to travellers on the BKM Virtual Monitor website: </a:t>
            </a:r>
            <a:r>
              <a:rPr b="0" i="0" lang="pl-PL" sz="1800" u="sng" cap="none" strike="noStrike">
                <a:solidFill>
                  <a:schemeClr val="dk1"/>
                </a:solidFill>
                <a:latin typeface="Calibri"/>
                <a:ea typeface="Calibri"/>
                <a:cs typeface="Calibri"/>
                <a:sym typeface="Calibri"/>
                <a:hlinkClick r:id="rId5">
                  <a:extLst>
                    <a:ext uri="{A12FA001-AC4F-418D-AE19-62706E023703}">
                      <ahyp:hlinkClr val="tx"/>
                    </a:ext>
                  </a:extLst>
                </a:hlinkClick>
              </a:rPr>
              <a:t>http://przystanki.bialystok.pl</a:t>
            </a:r>
            <a:r>
              <a:rPr b="0" i="0" lang="pl-PL" sz="1800" u="none" cap="none" strike="noStrike">
                <a:solidFill>
                  <a:schemeClr val="dk1"/>
                </a:solidFill>
                <a:latin typeface="Calibri"/>
                <a:ea typeface="Calibri"/>
                <a:cs typeface="Calibri"/>
                <a:sym typeface="Calibri"/>
              </a:rPr>
              <a:t> </a:t>
            </a:r>
            <a:endParaRPr b="0" i="0" sz="2000" u="none" cap="none" strike="noStrike">
              <a:solidFill>
                <a:schemeClr val="dk1"/>
              </a:solidFill>
              <a:latin typeface="Arial"/>
              <a:ea typeface="Arial"/>
              <a:cs typeface="Arial"/>
              <a:sym typeface="Arial"/>
            </a:endParaRPr>
          </a:p>
          <a:p>
            <a:pPr indent="-50800" lvl="0" marL="228600" marR="0" rtl="0" algn="l">
              <a:lnSpc>
                <a:spcPct val="90000"/>
              </a:lnSpc>
              <a:spcBef>
                <a:spcPts val="1000"/>
              </a:spcBef>
              <a:spcAft>
                <a:spcPts val="0"/>
              </a:spcAft>
              <a:buClr>
                <a:schemeClr val="dk1"/>
              </a:buClr>
              <a:buSzPts val="2800"/>
              <a:buFont typeface="Arial"/>
              <a:buNone/>
            </a:pPr>
            <a:r>
              <a:t/>
            </a:r>
            <a:endParaRPr b="0" i="0" sz="2800" u="none" cap="none" strike="noStrike">
              <a:solidFill>
                <a:schemeClr val="dk1"/>
              </a:solidFill>
              <a:latin typeface="Calibri"/>
              <a:ea typeface="Calibri"/>
              <a:cs typeface="Calibri"/>
              <a:sym typeface="Calibri"/>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7" name="Shape 97"/>
        <p:cNvGrpSpPr/>
        <p:nvPr/>
      </p:nvGrpSpPr>
      <p:grpSpPr>
        <a:xfrm>
          <a:off x="0" y="0"/>
          <a:ext cx="0" cy="0"/>
          <a:chOff x="0" y="0"/>
          <a:chExt cx="0" cy="0"/>
        </a:xfrm>
      </p:grpSpPr>
      <p:sp>
        <p:nvSpPr>
          <p:cNvPr id="98" name="Google Shape;98;p3"/>
          <p:cNvSpPr txBox="1"/>
          <p:nvPr>
            <p:ph type="title"/>
          </p:nvPr>
        </p:nvSpPr>
        <p:spPr>
          <a:xfrm>
            <a:off x="831850" y="697735"/>
            <a:ext cx="10515600" cy="2891617"/>
          </a:xfrm>
          <a:prstGeom prst="rect">
            <a:avLst/>
          </a:prstGeom>
          <a:noFill/>
          <a:ln>
            <a:noFill/>
          </a:ln>
        </p:spPr>
        <p:txBody>
          <a:bodyPr anchorCtr="0" anchor="b" bIns="45700" lIns="91425" spcFirstLastPara="1" rIns="91425" wrap="square" tIns="45700">
            <a:normAutofit/>
          </a:bodyPr>
          <a:lstStyle/>
          <a:p>
            <a:pPr indent="0" lvl="0" marL="0" rtl="0" algn="ctr">
              <a:lnSpc>
                <a:spcPct val="90000"/>
              </a:lnSpc>
              <a:spcBef>
                <a:spcPts val="0"/>
              </a:spcBef>
              <a:spcAft>
                <a:spcPts val="0"/>
              </a:spcAft>
              <a:buClr>
                <a:schemeClr val="dk1"/>
              </a:buClr>
              <a:buSzPts val="6000"/>
              <a:buFont typeface="Calibri"/>
              <a:buNone/>
            </a:pPr>
            <a:r>
              <a:rPr b="1" lang="pl-PL" cap="small"/>
              <a:t>General information  </a:t>
            </a:r>
            <a:endParaRPr/>
          </a:p>
        </p:txBody>
      </p:sp>
    </p:spTree>
  </p:cSld>
  <p:clrMapOvr>
    <a:masterClrMapping/>
  </p:clrMapOvr>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66" name="Shape 366"/>
        <p:cNvGrpSpPr/>
        <p:nvPr/>
      </p:nvGrpSpPr>
      <p:grpSpPr>
        <a:xfrm>
          <a:off x="0" y="0"/>
          <a:ext cx="0" cy="0"/>
          <a:chOff x="0" y="0"/>
          <a:chExt cx="0" cy="0"/>
        </a:xfrm>
      </p:grpSpPr>
      <p:sp>
        <p:nvSpPr>
          <p:cNvPr id="367" name="Google Shape;367;p29"/>
          <p:cNvSpPr txBox="1"/>
          <p:nvPr>
            <p:ph type="title"/>
          </p:nvPr>
        </p:nvSpPr>
        <p:spPr>
          <a:xfrm>
            <a:off x="230143" y="499787"/>
            <a:ext cx="8278131" cy="1155724"/>
          </a:xfrm>
          <a:prstGeom prst="rect">
            <a:avLst/>
          </a:prstGeom>
          <a:noFill/>
          <a:ln>
            <a:noFill/>
          </a:ln>
        </p:spPr>
        <p:txBody>
          <a:bodyPr anchorCtr="0" anchor="ctr" bIns="45700" lIns="91425" spcFirstLastPara="1" rIns="91425" wrap="square" tIns="45700">
            <a:noAutofit/>
          </a:bodyPr>
          <a:lstStyle/>
          <a:p>
            <a:pPr indent="0" lvl="0" marL="0" rtl="0" algn="ctr">
              <a:lnSpc>
                <a:spcPct val="90000"/>
              </a:lnSpc>
              <a:spcBef>
                <a:spcPts val="0"/>
              </a:spcBef>
              <a:spcAft>
                <a:spcPts val="0"/>
              </a:spcAft>
              <a:buClr>
                <a:schemeClr val="dk1"/>
              </a:buClr>
              <a:buSzPts val="3600"/>
              <a:buFont typeface="Calibri"/>
              <a:buNone/>
            </a:pPr>
            <a:r>
              <a:rPr b="1" lang="pl-PL" sz="3600"/>
              <a:t>Traffic management system in Bialystok </a:t>
            </a:r>
            <a:endParaRPr sz="3600"/>
          </a:p>
        </p:txBody>
      </p:sp>
      <p:sp>
        <p:nvSpPr>
          <p:cNvPr id="368" name="Google Shape;368;p29"/>
          <p:cNvSpPr txBox="1"/>
          <p:nvPr>
            <p:ph idx="1" type="body"/>
          </p:nvPr>
        </p:nvSpPr>
        <p:spPr>
          <a:xfrm>
            <a:off x="124289" y="1460372"/>
            <a:ext cx="8836831" cy="4754941"/>
          </a:xfrm>
          <a:prstGeom prst="rect">
            <a:avLst/>
          </a:prstGeom>
          <a:noFill/>
          <a:ln>
            <a:noFill/>
          </a:ln>
        </p:spPr>
        <p:txBody>
          <a:bodyPr anchorCtr="0" anchor="t" bIns="45700" lIns="91425" spcFirstLastPara="1" rIns="91425" wrap="square" tIns="45700">
            <a:noAutofit/>
          </a:bodyPr>
          <a:lstStyle/>
          <a:p>
            <a:pPr indent="-342900" lvl="0" marL="342900" rtl="0" algn="l">
              <a:lnSpc>
                <a:spcPct val="115000"/>
              </a:lnSpc>
              <a:spcBef>
                <a:spcPts val="0"/>
              </a:spcBef>
              <a:spcAft>
                <a:spcPts val="0"/>
              </a:spcAft>
              <a:buClr>
                <a:srgbClr val="000000"/>
              </a:buClr>
              <a:buSzPts val="1800"/>
              <a:buFont typeface="Noto Sans Symbols"/>
              <a:buChar char="∙"/>
            </a:pPr>
            <a:r>
              <a:rPr b="0" i="0" lang="pl-PL" sz="1800" u="none" strike="noStrike">
                <a:solidFill>
                  <a:srgbClr val="000000"/>
                </a:solidFill>
              </a:rPr>
              <a:t>Implemented in 2015, the traffic management system consists of traffic signal control at 120 intersections, variable message signs providing information on obstructions and travel times, traffic volume and travel time measurement using induction loop sensors and automatic plate recognition cameras. </a:t>
            </a:r>
            <a:endParaRPr/>
          </a:p>
          <a:p>
            <a:pPr indent="-342900" lvl="0" marL="342900" rtl="0" algn="l">
              <a:lnSpc>
                <a:spcPct val="115000"/>
              </a:lnSpc>
              <a:spcBef>
                <a:spcPts val="1000"/>
              </a:spcBef>
              <a:spcAft>
                <a:spcPts val="0"/>
              </a:spcAft>
              <a:buClr>
                <a:srgbClr val="000000"/>
              </a:buClr>
              <a:buSzPts val="1800"/>
              <a:buFont typeface="Noto Sans Symbols"/>
              <a:buChar char="∙"/>
            </a:pPr>
            <a:r>
              <a:rPr b="0" i="0" lang="pl-PL" sz="1800" u="none" strike="noStrike">
                <a:solidFill>
                  <a:srgbClr val="000000"/>
                </a:solidFill>
              </a:rPr>
              <a:t>The Intelligent Transport System (ITS) analyses traffic flows around the clock and optimises their operation. An important element of the telematics system is the prioritisation of buses when detected by transmitters that communicate with the system. </a:t>
            </a:r>
            <a:endParaRPr/>
          </a:p>
          <a:p>
            <a:pPr indent="-342900" lvl="0" marL="342900" rtl="0" algn="l">
              <a:lnSpc>
                <a:spcPct val="115000"/>
              </a:lnSpc>
              <a:spcBef>
                <a:spcPts val="1000"/>
              </a:spcBef>
              <a:spcAft>
                <a:spcPts val="0"/>
              </a:spcAft>
              <a:buClr>
                <a:srgbClr val="000000"/>
              </a:buClr>
              <a:buSzPts val="1800"/>
              <a:buFont typeface="Noto Sans Symbols"/>
              <a:buChar char="∙"/>
            </a:pPr>
            <a:r>
              <a:rPr b="0" i="0" lang="pl-PL" sz="1800" u="none" strike="noStrike">
                <a:solidFill>
                  <a:srgbClr val="000000"/>
                </a:solidFill>
              </a:rPr>
              <a:t>Traffic situation monitoring cameras transmitting real-time data have also been installed at intersections. </a:t>
            </a:r>
            <a:endParaRPr b="0" i="0" sz="1800" u="none" strike="noStrike">
              <a:solidFill>
                <a:srgbClr val="000000"/>
              </a:solidFill>
            </a:endParaRPr>
          </a:p>
          <a:p>
            <a:pPr indent="-342900" lvl="0" marL="342900" rtl="0" algn="l">
              <a:lnSpc>
                <a:spcPct val="115000"/>
              </a:lnSpc>
              <a:spcBef>
                <a:spcPts val="1000"/>
              </a:spcBef>
              <a:spcAft>
                <a:spcPts val="0"/>
              </a:spcAft>
              <a:buClr>
                <a:srgbClr val="000000"/>
              </a:buClr>
              <a:buSzPts val="1800"/>
              <a:buFont typeface="Noto Sans Symbols"/>
              <a:buChar char="∙"/>
            </a:pPr>
            <a:r>
              <a:rPr b="0" i="0" lang="pl-PL" sz="1800" u="none" strike="noStrike">
                <a:solidFill>
                  <a:srgbClr val="000000"/>
                </a:solidFill>
              </a:rPr>
              <a:t>The aim of implementing ITS in the city was to speed up public transport routes and to improve passenger car traffic. </a:t>
            </a:r>
            <a:endParaRPr b="0" i="0" sz="1800" u="none" strike="noStrike">
              <a:solidFill>
                <a:srgbClr val="000000"/>
              </a:solidFill>
            </a:endParaRPr>
          </a:p>
          <a:p>
            <a:pPr indent="-342900" lvl="0" marL="342900" rtl="0" algn="l">
              <a:lnSpc>
                <a:spcPct val="115000"/>
              </a:lnSpc>
              <a:spcBef>
                <a:spcPts val="1000"/>
              </a:spcBef>
              <a:spcAft>
                <a:spcPts val="0"/>
              </a:spcAft>
              <a:buClr>
                <a:srgbClr val="0C0C0C"/>
              </a:buClr>
              <a:buSzPts val="1800"/>
              <a:buFont typeface="Noto Sans Symbols"/>
              <a:buChar char="∙"/>
            </a:pPr>
            <a:r>
              <a:rPr i="0" lang="pl-PL" sz="1800">
                <a:solidFill>
                  <a:srgbClr val="0C0C0C"/>
                </a:solidFill>
              </a:rPr>
              <a:t>Information from the system is publicly available on the website </a:t>
            </a:r>
            <a:r>
              <a:rPr lang="pl-PL" sz="1800">
                <a:latin typeface="Calibri"/>
                <a:ea typeface="Calibri"/>
                <a:cs typeface="Calibri"/>
                <a:sym typeface="Calibri"/>
              </a:rPr>
              <a:t> </a:t>
            </a:r>
            <a:r>
              <a:rPr lang="pl-PL" sz="1800" u="sng">
                <a:solidFill>
                  <a:schemeClr val="hlink"/>
                </a:solidFill>
                <a:latin typeface="Calibri"/>
                <a:ea typeface="Calibri"/>
                <a:cs typeface="Calibri"/>
                <a:sym typeface="Calibri"/>
                <a:hlinkClick r:id="rId3"/>
              </a:rPr>
              <a:t>https://</a:t>
            </a:r>
            <a:r>
              <a:rPr i="0" lang="pl-PL" sz="1800" u="sng">
                <a:solidFill>
                  <a:srgbClr val="007CC0"/>
                </a:solidFill>
                <a:hlinkClick r:id="rId4">
                  <a:extLst>
                    <a:ext uri="{A12FA001-AC4F-418D-AE19-62706E023703}">
                      <ahyp:hlinkClr val="tx"/>
                    </a:ext>
                  </a:extLst>
                </a:hlinkClick>
              </a:rPr>
              <a:t>www.szr.bialystok.pl</a:t>
            </a:r>
            <a:r>
              <a:rPr i="0" lang="pl-PL" sz="1800" u="sng">
                <a:solidFill>
                  <a:srgbClr val="007CC0"/>
                </a:solidFill>
              </a:rPr>
              <a:t> </a:t>
            </a:r>
            <a:endParaRPr i="0" sz="1800">
              <a:solidFill>
                <a:srgbClr val="3E3E3E"/>
              </a:solidFill>
            </a:endParaRPr>
          </a:p>
        </p:txBody>
      </p:sp>
      <p:pic>
        <p:nvPicPr>
          <p:cNvPr id="369" name="Google Shape;369;p29"/>
          <p:cNvPicPr preferRelativeResize="0"/>
          <p:nvPr/>
        </p:nvPicPr>
        <p:blipFill rotWithShape="1">
          <a:blip r:embed="rId5">
            <a:alphaModFix/>
          </a:blip>
          <a:srcRect b="0" l="0" r="-1529" t="20092"/>
          <a:stretch/>
        </p:blipFill>
        <p:spPr>
          <a:xfrm>
            <a:off x="8869680" y="499787"/>
            <a:ext cx="3352800" cy="1977713"/>
          </a:xfrm>
          <a:prstGeom prst="rect">
            <a:avLst/>
          </a:prstGeom>
          <a:noFill/>
          <a:ln>
            <a:noFill/>
          </a:ln>
        </p:spPr>
      </p:pic>
      <p:sp>
        <p:nvSpPr>
          <p:cNvPr id="370" name="Google Shape;370;p29"/>
          <p:cNvSpPr txBox="1"/>
          <p:nvPr/>
        </p:nvSpPr>
        <p:spPr>
          <a:xfrm>
            <a:off x="5358140" y="6031720"/>
            <a:ext cx="6833860" cy="253916"/>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050"/>
              <a:buFont typeface="Arial"/>
              <a:buNone/>
            </a:pPr>
            <a:r>
              <a:rPr b="0" i="0" lang="pl-PL" sz="1050" u="none" cap="none" strike="noStrike">
                <a:solidFill>
                  <a:srgbClr val="7F7F7F"/>
                </a:solidFill>
                <a:latin typeface="Calibri"/>
                <a:ea typeface="Calibri"/>
                <a:cs typeface="Calibri"/>
                <a:sym typeface="Calibri"/>
              </a:rPr>
              <a:t>Source: https://www.szr.bialystok.pl; https://przeglad-its.pl/wp-content/uploads/2017/01/is_is_p1090144-300x225.jpg /</a:t>
            </a:r>
            <a:endParaRPr b="0" i="0" sz="1400" u="none" cap="none" strike="noStrike">
              <a:solidFill>
                <a:srgbClr val="000000"/>
              </a:solidFill>
              <a:latin typeface="Arial"/>
              <a:ea typeface="Arial"/>
              <a:cs typeface="Arial"/>
              <a:sym typeface="Arial"/>
            </a:endParaRPr>
          </a:p>
        </p:txBody>
      </p:sp>
      <p:pic>
        <p:nvPicPr>
          <p:cNvPr id="371" name="Google Shape;371;p29"/>
          <p:cNvPicPr preferRelativeResize="0"/>
          <p:nvPr/>
        </p:nvPicPr>
        <p:blipFill rotWithShape="1">
          <a:blip r:embed="rId6">
            <a:alphaModFix/>
          </a:blip>
          <a:srcRect b="3650" l="0" r="0" t="1621"/>
          <a:stretch/>
        </p:blipFill>
        <p:spPr>
          <a:xfrm>
            <a:off x="8900160" y="2477500"/>
            <a:ext cx="3291840" cy="1778000"/>
          </a:xfrm>
          <a:prstGeom prst="rect">
            <a:avLst/>
          </a:prstGeom>
          <a:noFill/>
          <a:ln>
            <a:noFill/>
          </a:ln>
        </p:spPr>
      </p:pic>
      <p:pic>
        <p:nvPicPr>
          <p:cNvPr id="372" name="Google Shape;372;p29"/>
          <p:cNvPicPr preferRelativeResize="0"/>
          <p:nvPr/>
        </p:nvPicPr>
        <p:blipFill rotWithShape="1">
          <a:blip r:embed="rId7">
            <a:alphaModFix/>
          </a:blip>
          <a:srcRect b="0" l="0" r="0" t="0"/>
          <a:stretch/>
        </p:blipFill>
        <p:spPr>
          <a:xfrm>
            <a:off x="8900160" y="4255500"/>
            <a:ext cx="3291840" cy="1846542"/>
          </a:xfrm>
          <a:prstGeom prst="rect">
            <a:avLst/>
          </a:prstGeom>
          <a:noFill/>
          <a:ln>
            <a:noFill/>
          </a:ln>
        </p:spPr>
      </p:pic>
    </p:spTree>
  </p:cSld>
  <p:clrMapOvr>
    <a:masterClrMapping/>
  </p:clrMapOvr>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76" name="Shape 376"/>
        <p:cNvGrpSpPr/>
        <p:nvPr/>
      </p:nvGrpSpPr>
      <p:grpSpPr>
        <a:xfrm>
          <a:off x="0" y="0"/>
          <a:ext cx="0" cy="0"/>
          <a:chOff x="0" y="0"/>
          <a:chExt cx="0" cy="0"/>
        </a:xfrm>
      </p:grpSpPr>
      <p:sp>
        <p:nvSpPr>
          <p:cNvPr id="377" name="Google Shape;377;p30"/>
          <p:cNvSpPr txBox="1"/>
          <p:nvPr>
            <p:ph type="title"/>
          </p:nvPr>
        </p:nvSpPr>
        <p:spPr>
          <a:xfrm>
            <a:off x="1402079" y="607218"/>
            <a:ext cx="6189617" cy="1230283"/>
          </a:xfrm>
          <a:prstGeom prst="rect">
            <a:avLst/>
          </a:prstGeom>
          <a:noFill/>
          <a:ln>
            <a:noFill/>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Clr>
                <a:schemeClr val="dk1"/>
              </a:buClr>
              <a:buSzPts val="3600"/>
              <a:buFont typeface="Calibri"/>
              <a:buNone/>
            </a:pPr>
            <a:r>
              <a:rPr b="1" lang="pl-PL" sz="3600"/>
              <a:t>Park and Ride</a:t>
            </a:r>
            <a:endParaRPr b="1" sz="3600"/>
          </a:p>
        </p:txBody>
      </p:sp>
      <p:sp>
        <p:nvSpPr>
          <p:cNvPr id="378" name="Google Shape;378;p30"/>
          <p:cNvSpPr txBox="1"/>
          <p:nvPr>
            <p:ph idx="1" type="body"/>
          </p:nvPr>
        </p:nvSpPr>
        <p:spPr>
          <a:xfrm>
            <a:off x="313509" y="1762692"/>
            <a:ext cx="7707086" cy="4488090"/>
          </a:xfrm>
          <a:prstGeom prst="rect">
            <a:avLst/>
          </a:prstGeom>
          <a:noFill/>
          <a:ln>
            <a:noFill/>
          </a:ln>
        </p:spPr>
        <p:txBody>
          <a:bodyPr anchorCtr="0" anchor="t" bIns="45700" lIns="91425" spcFirstLastPara="1" rIns="91425" wrap="square" tIns="45700">
            <a:normAutofit/>
          </a:bodyPr>
          <a:lstStyle/>
          <a:p>
            <a:pPr indent="-228600" lvl="0" marL="228600" rtl="0" algn="l">
              <a:lnSpc>
                <a:spcPct val="115000"/>
              </a:lnSpc>
              <a:spcBef>
                <a:spcPts val="0"/>
              </a:spcBef>
              <a:spcAft>
                <a:spcPts val="0"/>
              </a:spcAft>
              <a:buClr>
                <a:schemeClr val="dk1"/>
              </a:buClr>
              <a:buSzPts val="2000"/>
              <a:buChar char="•"/>
            </a:pPr>
            <a:r>
              <a:rPr lang="pl-PL" sz="2000"/>
              <a:t>The car park will be built in 2022 near the public transport terminus so that drivers arriving in Bialystok can leave their cars there, change to public transport and continue their journey by bus to the city centre. </a:t>
            </a:r>
            <a:endParaRPr/>
          </a:p>
          <a:p>
            <a:pPr indent="-228600" lvl="0" marL="228600" rtl="0" algn="l">
              <a:lnSpc>
                <a:spcPct val="115000"/>
              </a:lnSpc>
              <a:spcBef>
                <a:spcPts val="1000"/>
              </a:spcBef>
              <a:spcAft>
                <a:spcPts val="0"/>
              </a:spcAft>
              <a:buClr>
                <a:schemeClr val="dk1"/>
              </a:buClr>
              <a:buSzPts val="2000"/>
              <a:buChar char="•"/>
            </a:pPr>
            <a:r>
              <a:rPr lang="pl-PL" sz="2000"/>
              <a:t>The car park will be built at Filipowicza Street on a plot of approx. </a:t>
            </a:r>
            <a:br>
              <a:rPr lang="pl-PL" sz="2000"/>
            </a:br>
            <a:r>
              <a:rPr lang="pl-PL" sz="2000"/>
              <a:t>0.5 ha. There will be parking spaces for cars and cars for people with disabilities. Additionally, maneuvering roads, pavements and lighting will be created. </a:t>
            </a:r>
            <a:endParaRPr/>
          </a:p>
          <a:p>
            <a:pPr indent="-228600" lvl="0" marL="228600" rtl="0" algn="l">
              <a:lnSpc>
                <a:spcPct val="115000"/>
              </a:lnSpc>
              <a:spcBef>
                <a:spcPts val="1000"/>
              </a:spcBef>
              <a:spcAft>
                <a:spcPts val="0"/>
              </a:spcAft>
              <a:buClr>
                <a:schemeClr val="dk1"/>
              </a:buClr>
              <a:buSzPts val="2000"/>
              <a:buChar char="•"/>
            </a:pPr>
            <a:r>
              <a:rPr lang="pl-PL" sz="2000"/>
              <a:t>It will be the first car park of this type in Białystok with about 100 parking spaces.</a:t>
            </a:r>
            <a:endParaRPr/>
          </a:p>
          <a:p>
            <a:pPr indent="-50800" lvl="0" marL="228600" rtl="0" algn="l">
              <a:lnSpc>
                <a:spcPct val="90000"/>
              </a:lnSpc>
              <a:spcBef>
                <a:spcPts val="1000"/>
              </a:spcBef>
              <a:spcAft>
                <a:spcPts val="0"/>
              </a:spcAft>
              <a:buClr>
                <a:schemeClr val="dk1"/>
              </a:buClr>
              <a:buSzPts val="2800"/>
              <a:buNone/>
            </a:pPr>
            <a:r>
              <a:t/>
            </a:r>
            <a:endParaRPr/>
          </a:p>
        </p:txBody>
      </p:sp>
      <p:sp>
        <p:nvSpPr>
          <p:cNvPr id="379" name="Google Shape;379;p30"/>
          <p:cNvSpPr txBox="1"/>
          <p:nvPr/>
        </p:nvSpPr>
        <p:spPr>
          <a:xfrm>
            <a:off x="6975820" y="5843451"/>
            <a:ext cx="5144806" cy="276999"/>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200"/>
              <a:buFont typeface="Arial"/>
              <a:buNone/>
            </a:pPr>
            <a:r>
              <a:rPr b="0" i="0" lang="pl-PL" sz="1200" u="none" cap="none" strike="noStrike">
                <a:solidFill>
                  <a:srgbClr val="7F7F7F"/>
                </a:solidFill>
                <a:latin typeface="Calibri"/>
                <a:ea typeface="Calibri"/>
                <a:cs typeface="Calibri"/>
                <a:sym typeface="Calibri"/>
              </a:rPr>
              <a:t>Source: https://www.bialystok.pl/pl/wiadomosci/aktualnosci/parkuj-i-jedz.html</a:t>
            </a:r>
            <a:endParaRPr b="0" i="0" sz="1400" u="none" cap="none" strike="noStrike">
              <a:solidFill>
                <a:srgbClr val="000000"/>
              </a:solidFill>
              <a:latin typeface="Arial"/>
              <a:ea typeface="Arial"/>
              <a:cs typeface="Arial"/>
              <a:sym typeface="Arial"/>
            </a:endParaRPr>
          </a:p>
        </p:txBody>
      </p:sp>
      <p:pic>
        <p:nvPicPr>
          <p:cNvPr id="380" name="Google Shape;380;p30"/>
          <p:cNvPicPr preferRelativeResize="0"/>
          <p:nvPr/>
        </p:nvPicPr>
        <p:blipFill rotWithShape="1">
          <a:blip r:embed="rId3">
            <a:alphaModFix/>
          </a:blip>
          <a:srcRect b="0" l="0" r="0" t="0"/>
          <a:stretch/>
        </p:blipFill>
        <p:spPr>
          <a:xfrm>
            <a:off x="8502649" y="1053251"/>
            <a:ext cx="3375842" cy="4751498"/>
          </a:xfrm>
          <a:prstGeom prst="rect">
            <a:avLst/>
          </a:prstGeom>
          <a:noFill/>
          <a:ln>
            <a:noFill/>
          </a:ln>
        </p:spPr>
      </p:pic>
      <p:sp>
        <p:nvSpPr>
          <p:cNvPr id="381" name="Google Shape;381;p30"/>
          <p:cNvSpPr txBox="1"/>
          <p:nvPr/>
        </p:nvSpPr>
        <p:spPr>
          <a:xfrm>
            <a:off x="8961120" y="3426823"/>
            <a:ext cx="2621280" cy="646331"/>
          </a:xfrm>
          <a:prstGeom prst="rect">
            <a:avLst/>
          </a:prstGeom>
          <a:solidFill>
            <a:srgbClr val="D8D8D8"/>
          </a:solid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3600"/>
              <a:buFont typeface="Arial"/>
              <a:buNone/>
            </a:pPr>
            <a:r>
              <a:rPr b="0" i="0" lang="pl-PL" sz="3600" u="none" cap="none" strike="noStrike">
                <a:solidFill>
                  <a:schemeClr val="lt1"/>
                </a:solidFill>
                <a:latin typeface="Calibri"/>
                <a:ea typeface="Calibri"/>
                <a:cs typeface="Calibri"/>
                <a:sym typeface="Calibri"/>
              </a:rPr>
              <a:t>Park &amp; Ride!</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85" name="Shape 385"/>
        <p:cNvGrpSpPr/>
        <p:nvPr/>
      </p:nvGrpSpPr>
      <p:grpSpPr>
        <a:xfrm>
          <a:off x="0" y="0"/>
          <a:ext cx="0" cy="0"/>
          <a:chOff x="0" y="0"/>
          <a:chExt cx="0" cy="0"/>
        </a:xfrm>
      </p:grpSpPr>
      <p:sp>
        <p:nvSpPr>
          <p:cNvPr id="386" name="Google Shape;386;p31"/>
          <p:cNvSpPr txBox="1"/>
          <p:nvPr>
            <p:ph type="title"/>
          </p:nvPr>
        </p:nvSpPr>
        <p:spPr>
          <a:xfrm>
            <a:off x="217714" y="523701"/>
            <a:ext cx="11843657" cy="1230283"/>
          </a:xfrm>
          <a:prstGeom prst="rect">
            <a:avLst/>
          </a:prstGeom>
          <a:noFill/>
          <a:ln>
            <a:noFill/>
          </a:ln>
        </p:spPr>
        <p:txBody>
          <a:bodyPr anchorCtr="0" anchor="ctr" bIns="45700" lIns="91425" spcFirstLastPara="1" rIns="91425" wrap="square" tIns="45700">
            <a:noAutofit/>
          </a:bodyPr>
          <a:lstStyle/>
          <a:p>
            <a:pPr indent="0" lvl="0" marL="0" rtl="0" algn="ctr">
              <a:lnSpc>
                <a:spcPct val="90000"/>
              </a:lnSpc>
              <a:spcBef>
                <a:spcPts val="0"/>
              </a:spcBef>
              <a:spcAft>
                <a:spcPts val="0"/>
              </a:spcAft>
              <a:buClr>
                <a:schemeClr val="dk1"/>
              </a:buClr>
              <a:buSzPts val="3600"/>
              <a:buFont typeface="Calibri"/>
              <a:buNone/>
            </a:pPr>
            <a:r>
              <a:rPr b="1" lang="pl-PL" sz="3600"/>
              <a:t>Intermodal transport interchange in Bialystok </a:t>
            </a:r>
            <a:endParaRPr b="1" sz="2800"/>
          </a:p>
        </p:txBody>
      </p:sp>
      <p:sp>
        <p:nvSpPr>
          <p:cNvPr id="387" name="Google Shape;387;p31"/>
          <p:cNvSpPr txBox="1"/>
          <p:nvPr>
            <p:ph idx="1" type="body"/>
          </p:nvPr>
        </p:nvSpPr>
        <p:spPr>
          <a:xfrm>
            <a:off x="298966" y="1619794"/>
            <a:ext cx="6687850" cy="4314369"/>
          </a:xfrm>
          <a:prstGeom prst="rect">
            <a:avLst/>
          </a:prstGeom>
          <a:noFill/>
          <a:ln>
            <a:noFill/>
          </a:ln>
        </p:spPr>
        <p:txBody>
          <a:bodyPr anchorCtr="0" anchor="t" bIns="45700" lIns="91425" spcFirstLastPara="1" rIns="91425" wrap="square" tIns="45700">
            <a:normAutofit/>
          </a:bodyPr>
          <a:lstStyle/>
          <a:p>
            <a:pPr indent="0" lvl="0" marL="0" rtl="0" algn="l">
              <a:lnSpc>
                <a:spcPct val="115000"/>
              </a:lnSpc>
              <a:spcBef>
                <a:spcPts val="0"/>
              </a:spcBef>
              <a:spcAft>
                <a:spcPts val="0"/>
              </a:spcAft>
              <a:buClr>
                <a:schemeClr val="dk1"/>
              </a:buClr>
              <a:buSzPts val="1800"/>
              <a:buNone/>
            </a:pPr>
            <a:r>
              <a:rPr b="0" i="0" lang="pl-PL" sz="1800"/>
              <a:t>The aim of the project is to develop urban transport integrated with rail and regional bus transport and to improve the mobility of the inhabitants of Bialystok and its functional area.</a:t>
            </a:r>
            <a:endParaRPr/>
          </a:p>
          <a:p>
            <a:pPr indent="0" lvl="0" marL="0" rtl="0" algn="l">
              <a:lnSpc>
                <a:spcPct val="115000"/>
              </a:lnSpc>
              <a:spcBef>
                <a:spcPts val="1000"/>
              </a:spcBef>
              <a:spcAft>
                <a:spcPts val="0"/>
              </a:spcAft>
              <a:buClr>
                <a:schemeClr val="dk1"/>
              </a:buClr>
              <a:buSzPts val="1800"/>
              <a:buNone/>
            </a:pPr>
            <a:r>
              <a:rPr lang="pl-PL" sz="1800"/>
              <a:t>The project includes:</a:t>
            </a:r>
            <a:endParaRPr/>
          </a:p>
          <a:p>
            <a:pPr indent="-342900" lvl="0" marL="342900" rtl="0" algn="l">
              <a:lnSpc>
                <a:spcPct val="115000"/>
              </a:lnSpc>
              <a:spcBef>
                <a:spcPts val="1000"/>
              </a:spcBef>
              <a:spcAft>
                <a:spcPts val="0"/>
              </a:spcAft>
              <a:buClr>
                <a:schemeClr val="dk1"/>
              </a:buClr>
              <a:buSzPts val="1800"/>
              <a:buFont typeface="Noto Sans Symbols"/>
              <a:buChar char="∙"/>
            </a:pPr>
            <a:r>
              <a:rPr lang="pl-PL" sz="1800"/>
              <a:t>construction of an interchange centre with public mass transport corridorsin Bialystok in the vicinity of the railway and bus stations;</a:t>
            </a:r>
            <a:endParaRPr sz="1800"/>
          </a:p>
          <a:p>
            <a:pPr indent="-342900" lvl="0" marL="342900" rtl="0" algn="l">
              <a:lnSpc>
                <a:spcPct val="115000"/>
              </a:lnSpc>
              <a:spcBef>
                <a:spcPts val="1000"/>
              </a:spcBef>
              <a:spcAft>
                <a:spcPts val="0"/>
              </a:spcAft>
              <a:buClr>
                <a:schemeClr val="dk1"/>
              </a:buClr>
              <a:buSzPts val="1800"/>
              <a:buFont typeface="Noto Sans Symbols"/>
              <a:buChar char="∙"/>
            </a:pPr>
            <a:r>
              <a:rPr lang="pl-PL" sz="1800"/>
              <a:t>construction/reconstruction of the road system around the interchange centre;</a:t>
            </a:r>
            <a:endParaRPr sz="1800"/>
          </a:p>
          <a:p>
            <a:pPr indent="-342900" lvl="0" marL="342900" rtl="0" algn="l">
              <a:lnSpc>
                <a:spcPct val="115000"/>
              </a:lnSpc>
              <a:spcBef>
                <a:spcPts val="1000"/>
              </a:spcBef>
              <a:spcAft>
                <a:spcPts val="0"/>
              </a:spcAft>
              <a:buClr>
                <a:schemeClr val="dk1"/>
              </a:buClr>
              <a:buSzPts val="1800"/>
              <a:buFont typeface="Noto Sans Symbols"/>
              <a:buChar char="∙"/>
            </a:pPr>
            <a:r>
              <a:rPr lang="pl-PL" sz="1800"/>
              <a:t>above-standard solutions for people with disabilities (purchase and installation of beacons).</a:t>
            </a:r>
            <a:endParaRPr/>
          </a:p>
          <a:p>
            <a:pPr indent="-228600" lvl="0" marL="342900" rtl="0" algn="l">
              <a:lnSpc>
                <a:spcPct val="115000"/>
              </a:lnSpc>
              <a:spcBef>
                <a:spcPts val="1000"/>
              </a:spcBef>
              <a:spcAft>
                <a:spcPts val="0"/>
              </a:spcAft>
              <a:buClr>
                <a:schemeClr val="dk1"/>
              </a:buClr>
              <a:buSzPts val="1800"/>
              <a:buFont typeface="Noto Sans Symbols"/>
              <a:buNone/>
            </a:pPr>
            <a:r>
              <a:t/>
            </a:r>
            <a:endParaRPr sz="1800">
              <a:latin typeface="Arial"/>
              <a:ea typeface="Arial"/>
              <a:cs typeface="Arial"/>
              <a:sym typeface="Arial"/>
            </a:endParaRPr>
          </a:p>
          <a:p>
            <a:pPr indent="-50800" lvl="0" marL="228600" rtl="0" algn="l">
              <a:lnSpc>
                <a:spcPct val="90000"/>
              </a:lnSpc>
              <a:spcBef>
                <a:spcPts val="1000"/>
              </a:spcBef>
              <a:spcAft>
                <a:spcPts val="0"/>
              </a:spcAft>
              <a:buClr>
                <a:schemeClr val="dk1"/>
              </a:buClr>
              <a:buSzPts val="2800"/>
              <a:buNone/>
            </a:pPr>
            <a:r>
              <a:t/>
            </a:r>
            <a:endParaRPr/>
          </a:p>
        </p:txBody>
      </p:sp>
      <p:pic>
        <p:nvPicPr>
          <p:cNvPr descr="Ta inwestycja ma zmienić układ drogowy w  najważniejszym..." id="388" name="Google Shape;388;p31"/>
          <p:cNvPicPr preferRelativeResize="0"/>
          <p:nvPr/>
        </p:nvPicPr>
        <p:blipFill rotWithShape="1">
          <a:blip r:embed="rId3">
            <a:alphaModFix/>
          </a:blip>
          <a:srcRect b="0" l="588" r="0" t="13307"/>
          <a:stretch/>
        </p:blipFill>
        <p:spPr>
          <a:xfrm>
            <a:off x="7143570" y="2033894"/>
            <a:ext cx="4987470" cy="3195637"/>
          </a:xfrm>
          <a:prstGeom prst="rect">
            <a:avLst/>
          </a:prstGeom>
          <a:noFill/>
          <a:ln>
            <a:noFill/>
          </a:ln>
        </p:spPr>
      </p:pic>
      <p:sp>
        <p:nvSpPr>
          <p:cNvPr id="389" name="Google Shape;389;p31"/>
          <p:cNvSpPr txBox="1"/>
          <p:nvPr/>
        </p:nvSpPr>
        <p:spPr>
          <a:xfrm>
            <a:off x="7609645" y="5229531"/>
            <a:ext cx="4055320" cy="430887"/>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100"/>
              <a:buFont typeface="Arial"/>
              <a:buNone/>
            </a:pPr>
            <a:r>
              <a:rPr b="0" i="0" lang="pl-PL" sz="1100" u="none" cap="none" strike="noStrike">
                <a:solidFill>
                  <a:srgbClr val="7F7F7F"/>
                </a:solidFill>
                <a:latin typeface="Calibri"/>
                <a:ea typeface="Calibri"/>
                <a:cs typeface="Calibri"/>
                <a:sym typeface="Calibri"/>
              </a:rPr>
              <a:t>Source: https://d-art.ppstatic.pl/kadry/k/r/1/23/0a/60548464363eb_o_large.jpg</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93" name="Shape 393"/>
        <p:cNvGrpSpPr/>
        <p:nvPr/>
      </p:nvGrpSpPr>
      <p:grpSpPr>
        <a:xfrm>
          <a:off x="0" y="0"/>
          <a:ext cx="0" cy="0"/>
          <a:chOff x="0" y="0"/>
          <a:chExt cx="0" cy="0"/>
        </a:xfrm>
      </p:grpSpPr>
      <p:sp>
        <p:nvSpPr>
          <p:cNvPr id="394" name="Google Shape;394;p32"/>
          <p:cNvSpPr txBox="1"/>
          <p:nvPr>
            <p:ph type="title"/>
          </p:nvPr>
        </p:nvSpPr>
        <p:spPr>
          <a:xfrm>
            <a:off x="87086" y="411142"/>
            <a:ext cx="12017828" cy="1230283"/>
          </a:xfrm>
          <a:prstGeom prst="rect">
            <a:avLst/>
          </a:prstGeom>
          <a:noFill/>
          <a:ln>
            <a:noFill/>
          </a:ln>
        </p:spPr>
        <p:txBody>
          <a:bodyPr anchorCtr="0" anchor="ctr" bIns="45700" lIns="91425" spcFirstLastPara="1" rIns="91425" wrap="square" tIns="45700">
            <a:noAutofit/>
          </a:bodyPr>
          <a:lstStyle/>
          <a:p>
            <a:pPr indent="0" lvl="0" marL="0" rtl="0" algn="ctr">
              <a:lnSpc>
                <a:spcPct val="90000"/>
              </a:lnSpc>
              <a:spcBef>
                <a:spcPts val="0"/>
              </a:spcBef>
              <a:spcAft>
                <a:spcPts val="0"/>
              </a:spcAft>
              <a:buClr>
                <a:schemeClr val="dk1"/>
              </a:buClr>
              <a:buSzPts val="3600"/>
              <a:buFont typeface="Calibri"/>
              <a:buNone/>
            </a:pPr>
            <a:r>
              <a:rPr b="1" lang="pl-PL" sz="3600"/>
              <a:t>Zero-emission alternative forms of transport in Bialystok </a:t>
            </a:r>
            <a:endParaRPr b="1" sz="2800"/>
          </a:p>
        </p:txBody>
      </p:sp>
      <p:sp>
        <p:nvSpPr>
          <p:cNvPr id="395" name="Google Shape;395;p32"/>
          <p:cNvSpPr txBox="1"/>
          <p:nvPr>
            <p:ph idx="1" type="body"/>
          </p:nvPr>
        </p:nvSpPr>
        <p:spPr>
          <a:xfrm>
            <a:off x="296091" y="1374713"/>
            <a:ext cx="8300913" cy="2438497"/>
          </a:xfrm>
          <a:prstGeom prst="rect">
            <a:avLst/>
          </a:prstGeom>
          <a:noFill/>
          <a:ln>
            <a:noFill/>
          </a:ln>
        </p:spPr>
        <p:txBody>
          <a:bodyPr anchorCtr="0" anchor="t" bIns="45700" lIns="91425" spcFirstLastPara="1" rIns="91425" wrap="square" tIns="45700">
            <a:normAutofit/>
          </a:bodyPr>
          <a:lstStyle/>
          <a:p>
            <a:pPr indent="0" lvl="0" marL="0" rtl="0" algn="l">
              <a:lnSpc>
                <a:spcPct val="115000"/>
              </a:lnSpc>
              <a:spcBef>
                <a:spcPts val="0"/>
              </a:spcBef>
              <a:spcAft>
                <a:spcPts val="0"/>
              </a:spcAft>
              <a:buClr>
                <a:srgbClr val="0C0C0C"/>
              </a:buClr>
              <a:buSzPts val="1800"/>
              <a:buNone/>
            </a:pPr>
            <a:r>
              <a:rPr lang="pl-PL" sz="1800">
                <a:solidFill>
                  <a:srgbClr val="0C0C0C"/>
                </a:solidFill>
              </a:rPr>
              <a:t>Bialystok Bicycle Transportation - the bicycle rental system of Nextbike Polska consists of 58 stations, 574 standard bicycles (including 50 equipped with child seats), 10 tandem bicycles and 20 children's bicycles. Thanks to the use of fourth-generation bicycles, they can also be handed in outside the bike stations, as well as in the neighbouring municipalities of Choroszcz and Juchnowiec Kościelny. </a:t>
            </a:r>
            <a:endParaRPr sz="1800">
              <a:solidFill>
                <a:srgbClr val="0C0C0C"/>
              </a:solidFill>
            </a:endParaRPr>
          </a:p>
          <a:p>
            <a:pPr indent="0" lvl="0" marL="0" rtl="0" algn="l">
              <a:lnSpc>
                <a:spcPct val="115000"/>
              </a:lnSpc>
              <a:spcBef>
                <a:spcPts val="1000"/>
              </a:spcBef>
              <a:spcAft>
                <a:spcPts val="0"/>
              </a:spcAft>
              <a:buClr>
                <a:srgbClr val="0C0C0C"/>
              </a:buClr>
              <a:buSzPts val="1800"/>
              <a:buNone/>
            </a:pPr>
            <a:r>
              <a:rPr lang="pl-PL" sz="1800">
                <a:solidFill>
                  <a:srgbClr val="0C0C0C"/>
                </a:solidFill>
              </a:rPr>
              <a:t>Since 2014, almost 100,000 people have made over 3 million rentals. Map of bicycle stations available on the website: </a:t>
            </a:r>
            <a:r>
              <a:rPr lang="pl-PL" sz="1800" u="sng">
                <a:solidFill>
                  <a:srgbClr val="0C0C0C"/>
                </a:solidFill>
                <a:hlinkClick r:id="rId3">
                  <a:extLst>
                    <a:ext uri="{A12FA001-AC4F-418D-AE19-62706E023703}">
                      <ahyp:hlinkClr val="tx"/>
                    </a:ext>
                  </a:extLst>
                </a:hlinkClick>
              </a:rPr>
              <a:t>https://bikerbialystok.pl/en/stations-map/</a:t>
            </a:r>
            <a:r>
              <a:rPr lang="pl-PL" sz="1800">
                <a:solidFill>
                  <a:srgbClr val="0C0C0C"/>
                </a:solidFill>
              </a:rPr>
              <a:t> </a:t>
            </a:r>
            <a:endParaRPr/>
          </a:p>
          <a:p>
            <a:pPr indent="-50800" lvl="0" marL="228600" rtl="0" algn="l">
              <a:lnSpc>
                <a:spcPct val="90000"/>
              </a:lnSpc>
              <a:spcBef>
                <a:spcPts val="1000"/>
              </a:spcBef>
              <a:spcAft>
                <a:spcPts val="0"/>
              </a:spcAft>
              <a:buClr>
                <a:schemeClr val="dk1"/>
              </a:buClr>
              <a:buSzPts val="2800"/>
              <a:buNone/>
            </a:pPr>
            <a:r>
              <a:t/>
            </a:r>
            <a:endParaRPr>
              <a:solidFill>
                <a:srgbClr val="0C0C0C"/>
              </a:solidFill>
            </a:endParaRPr>
          </a:p>
        </p:txBody>
      </p:sp>
      <p:sp>
        <p:nvSpPr>
          <p:cNvPr id="396" name="Google Shape;396;p32"/>
          <p:cNvSpPr txBox="1"/>
          <p:nvPr/>
        </p:nvSpPr>
        <p:spPr>
          <a:xfrm>
            <a:off x="8830655" y="3382323"/>
            <a:ext cx="3361345" cy="430887"/>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100"/>
              <a:buFont typeface="Arial"/>
              <a:buNone/>
            </a:pPr>
            <a:r>
              <a:rPr b="0" i="0" lang="pl-PL" sz="1100" u="none" cap="none" strike="noStrike">
                <a:solidFill>
                  <a:srgbClr val="7F7F7F"/>
                </a:solidFill>
                <a:latin typeface="Calibri"/>
                <a:ea typeface="Calibri"/>
                <a:cs typeface="Calibri"/>
                <a:sym typeface="Calibri"/>
              </a:rPr>
              <a:t>Source: https://bi.im-g.pl/im/61/e0/18/z26086241V,</a:t>
            </a:r>
            <a:br>
              <a:rPr b="0" i="0" lang="pl-PL" sz="1100" u="none" cap="none" strike="noStrike">
                <a:solidFill>
                  <a:srgbClr val="7F7F7F"/>
                </a:solidFill>
                <a:latin typeface="Calibri"/>
                <a:ea typeface="Calibri"/>
                <a:cs typeface="Calibri"/>
                <a:sym typeface="Calibri"/>
              </a:rPr>
            </a:br>
            <a:r>
              <a:rPr b="0" i="0" lang="pl-PL" sz="1100" u="none" cap="none" strike="noStrike">
                <a:solidFill>
                  <a:srgbClr val="7F7F7F"/>
                </a:solidFill>
                <a:latin typeface="Calibri"/>
                <a:ea typeface="Calibri"/>
                <a:cs typeface="Calibri"/>
                <a:sym typeface="Calibri"/>
              </a:rPr>
              <a:t>Bialystok--Mozna-znow-korzystac-z-bialostockich-ro.jpg</a:t>
            </a:r>
            <a:endParaRPr b="0" i="0" sz="1400" u="none" cap="none" strike="noStrike">
              <a:solidFill>
                <a:srgbClr val="000000"/>
              </a:solidFill>
              <a:latin typeface="Arial"/>
              <a:ea typeface="Arial"/>
              <a:cs typeface="Arial"/>
              <a:sym typeface="Arial"/>
            </a:endParaRPr>
          </a:p>
        </p:txBody>
      </p:sp>
      <p:pic>
        <p:nvPicPr>
          <p:cNvPr descr="Białystok znów wsiada na rowery. Wrócił BiKeR" id="397" name="Google Shape;397;p32"/>
          <p:cNvPicPr preferRelativeResize="0"/>
          <p:nvPr/>
        </p:nvPicPr>
        <p:blipFill rotWithShape="1">
          <a:blip r:embed="rId4">
            <a:alphaModFix/>
          </a:blip>
          <a:srcRect b="0" l="0" r="0" t="0"/>
          <a:stretch/>
        </p:blipFill>
        <p:spPr>
          <a:xfrm>
            <a:off x="8839151" y="1338912"/>
            <a:ext cx="3053883" cy="2035922"/>
          </a:xfrm>
          <a:prstGeom prst="rect">
            <a:avLst/>
          </a:prstGeom>
          <a:noFill/>
          <a:ln>
            <a:noFill/>
          </a:ln>
        </p:spPr>
      </p:pic>
      <p:pic>
        <p:nvPicPr>
          <p:cNvPr descr="Koniec sezonu 2020. Elektryczne hulajnogi i skutery blinkee.city znikają z Białegostoku. Na czas zimy" id="398" name="Google Shape;398;p32"/>
          <p:cNvPicPr preferRelativeResize="0"/>
          <p:nvPr/>
        </p:nvPicPr>
        <p:blipFill rotWithShape="1">
          <a:blip r:embed="rId5">
            <a:alphaModFix/>
          </a:blip>
          <a:srcRect b="0" l="0" r="0" t="0"/>
          <a:stretch/>
        </p:blipFill>
        <p:spPr>
          <a:xfrm>
            <a:off x="8839153" y="3795795"/>
            <a:ext cx="3053881" cy="2035921"/>
          </a:xfrm>
          <a:prstGeom prst="rect">
            <a:avLst/>
          </a:prstGeom>
          <a:noFill/>
          <a:ln>
            <a:noFill/>
          </a:ln>
        </p:spPr>
      </p:pic>
      <p:sp>
        <p:nvSpPr>
          <p:cNvPr id="399" name="Google Shape;399;p32"/>
          <p:cNvSpPr txBox="1"/>
          <p:nvPr/>
        </p:nvSpPr>
        <p:spPr>
          <a:xfrm>
            <a:off x="8765340" y="5831716"/>
            <a:ext cx="3361345" cy="430887"/>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100"/>
              <a:buFont typeface="Arial"/>
              <a:buNone/>
            </a:pPr>
            <a:r>
              <a:rPr b="0" i="0" lang="pl-PL" sz="1100" u="none" cap="none" strike="noStrike">
                <a:solidFill>
                  <a:srgbClr val="7F7F7F"/>
                </a:solidFill>
                <a:latin typeface="Calibri"/>
                <a:ea typeface="Calibri"/>
                <a:cs typeface="Calibri"/>
                <a:sym typeface="Calibri"/>
              </a:rPr>
              <a:t>Source: https://d-art.ppstatic.pl/kadry/k/r/3f/</a:t>
            </a:r>
            <a:br>
              <a:rPr b="0" i="0" lang="pl-PL" sz="1100" u="none" cap="none" strike="noStrike">
                <a:solidFill>
                  <a:srgbClr val="7F7F7F"/>
                </a:solidFill>
                <a:latin typeface="Calibri"/>
                <a:ea typeface="Calibri"/>
                <a:cs typeface="Calibri"/>
                <a:sym typeface="Calibri"/>
              </a:rPr>
            </a:br>
            <a:r>
              <a:rPr b="0" i="0" lang="pl-PL" sz="1100" u="none" cap="none" strike="noStrike">
                <a:solidFill>
                  <a:srgbClr val="7F7F7F"/>
                </a:solidFill>
                <a:latin typeface="Calibri"/>
                <a:ea typeface="Calibri"/>
                <a:cs typeface="Calibri"/>
                <a:sym typeface="Calibri"/>
              </a:rPr>
              <a:t>3d/5fd3588e06b23_o_large.jpg</a:t>
            </a:r>
            <a:endParaRPr b="0" i="0" sz="1400" u="none" cap="none" strike="noStrike">
              <a:solidFill>
                <a:srgbClr val="000000"/>
              </a:solidFill>
              <a:latin typeface="Arial"/>
              <a:ea typeface="Arial"/>
              <a:cs typeface="Arial"/>
              <a:sym typeface="Arial"/>
            </a:endParaRPr>
          </a:p>
        </p:txBody>
      </p:sp>
      <p:pic>
        <p:nvPicPr>
          <p:cNvPr descr="Koniec sezonu 2020. Elektryczne hulajnogi i skutery blinkee.city znikają z Białegostoku. Na czas zimy" id="400" name="Google Shape;400;p32"/>
          <p:cNvPicPr preferRelativeResize="0"/>
          <p:nvPr/>
        </p:nvPicPr>
        <p:blipFill rotWithShape="1">
          <a:blip r:embed="rId6">
            <a:alphaModFix/>
          </a:blip>
          <a:srcRect b="0" l="0" r="0" t="0"/>
          <a:stretch/>
        </p:blipFill>
        <p:spPr>
          <a:xfrm>
            <a:off x="134983" y="4014651"/>
            <a:ext cx="2720807" cy="1817065"/>
          </a:xfrm>
          <a:prstGeom prst="rect">
            <a:avLst/>
          </a:prstGeom>
          <a:noFill/>
          <a:ln>
            <a:noFill/>
          </a:ln>
        </p:spPr>
      </p:pic>
      <p:sp>
        <p:nvSpPr>
          <p:cNvPr id="401" name="Google Shape;401;p32"/>
          <p:cNvSpPr txBox="1"/>
          <p:nvPr/>
        </p:nvSpPr>
        <p:spPr>
          <a:xfrm>
            <a:off x="0" y="5841752"/>
            <a:ext cx="3361345" cy="430887"/>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100"/>
              <a:buFont typeface="Arial"/>
              <a:buNone/>
            </a:pPr>
            <a:r>
              <a:rPr b="0" i="0" lang="pl-PL" sz="1100" u="none" cap="none" strike="noStrike">
                <a:solidFill>
                  <a:srgbClr val="7F7F7F"/>
                </a:solidFill>
                <a:latin typeface="Calibri"/>
                <a:ea typeface="Calibri"/>
                <a:cs typeface="Calibri"/>
                <a:sym typeface="Calibri"/>
              </a:rPr>
              <a:t>Source: https://d-art.ppstatic.pl/kadry/k/r/af/79/</a:t>
            </a:r>
            <a:br>
              <a:rPr b="0" i="0" lang="pl-PL" sz="1100" u="none" cap="none" strike="noStrike">
                <a:solidFill>
                  <a:srgbClr val="7F7F7F"/>
                </a:solidFill>
                <a:latin typeface="Calibri"/>
                <a:ea typeface="Calibri"/>
                <a:cs typeface="Calibri"/>
                <a:sym typeface="Calibri"/>
              </a:rPr>
            </a:br>
            <a:r>
              <a:rPr b="0" i="0" lang="pl-PL" sz="1100" u="none" cap="none" strike="noStrike">
                <a:solidFill>
                  <a:srgbClr val="7F7F7F"/>
                </a:solidFill>
                <a:latin typeface="Calibri"/>
                <a:ea typeface="Calibri"/>
                <a:cs typeface="Calibri"/>
                <a:sym typeface="Calibri"/>
              </a:rPr>
              <a:t>5fd35889ca2cb_o_large.jpg</a:t>
            </a:r>
            <a:endParaRPr b="0" i="0" sz="1400" u="none" cap="none" strike="noStrike">
              <a:solidFill>
                <a:srgbClr val="000000"/>
              </a:solidFill>
              <a:latin typeface="Arial"/>
              <a:ea typeface="Arial"/>
              <a:cs typeface="Arial"/>
              <a:sym typeface="Arial"/>
            </a:endParaRPr>
          </a:p>
        </p:txBody>
      </p:sp>
      <p:sp>
        <p:nvSpPr>
          <p:cNvPr id="402" name="Google Shape;402;p32"/>
          <p:cNvSpPr txBox="1"/>
          <p:nvPr/>
        </p:nvSpPr>
        <p:spPr>
          <a:xfrm>
            <a:off x="2979017" y="4011237"/>
            <a:ext cx="5823229" cy="2035922"/>
          </a:xfrm>
          <a:prstGeom prst="rect">
            <a:avLst/>
          </a:prstGeom>
          <a:noFill/>
          <a:ln>
            <a:noFill/>
          </a:ln>
        </p:spPr>
        <p:txBody>
          <a:bodyPr anchorCtr="0" anchor="t" bIns="45700" lIns="91425" spcFirstLastPara="1" rIns="91425" wrap="square" tIns="45700">
            <a:normAutofit fontScale="92500"/>
          </a:bodyPr>
          <a:lstStyle/>
          <a:p>
            <a:pPr indent="0" lvl="0" marL="0" marR="0" rtl="0" algn="l">
              <a:lnSpc>
                <a:spcPct val="115000"/>
              </a:lnSpc>
              <a:spcBef>
                <a:spcPts val="0"/>
              </a:spcBef>
              <a:spcAft>
                <a:spcPts val="0"/>
              </a:spcAft>
              <a:buClr>
                <a:schemeClr val="dk1"/>
              </a:buClr>
              <a:buSzPct val="108108"/>
              <a:buFont typeface="Arial"/>
              <a:buNone/>
            </a:pPr>
            <a:r>
              <a:rPr b="0" i="0" lang="pl-PL" sz="1700" u="none" cap="none" strike="noStrike">
                <a:solidFill>
                  <a:schemeClr val="dk1"/>
                </a:solidFill>
                <a:latin typeface="Calibri"/>
                <a:ea typeface="Calibri"/>
                <a:cs typeface="Calibri"/>
                <a:sym typeface="Calibri"/>
              </a:rPr>
              <a:t>A rental service of 40 electric scooters has been operating in Bialystok since 2018, and from 2020 also 100 electric micro scooters. The system is operated by the Blinkee.city company. In 2020, residents used electric devices almost 78,000 times. This reduced the release of CO</a:t>
            </a:r>
            <a:r>
              <a:rPr b="0" baseline="-25000" i="0" lang="pl-PL" sz="1700" u="none" cap="none" strike="noStrike">
                <a:solidFill>
                  <a:schemeClr val="dk1"/>
                </a:solidFill>
                <a:latin typeface="Calibri"/>
                <a:ea typeface="Calibri"/>
                <a:cs typeface="Calibri"/>
                <a:sym typeface="Calibri"/>
              </a:rPr>
              <a:t>2</a:t>
            </a:r>
            <a:r>
              <a:rPr b="0" i="0" lang="pl-PL" sz="1700" u="none" cap="none" strike="noStrike">
                <a:solidFill>
                  <a:schemeClr val="dk1"/>
                </a:solidFill>
                <a:latin typeface="Calibri"/>
                <a:ea typeface="Calibri"/>
                <a:cs typeface="Calibri"/>
                <a:sym typeface="Calibri"/>
              </a:rPr>
              <a:t> into the atmosphere by 30.7 tonnes</a:t>
            </a:r>
            <a:r>
              <a:rPr b="0" i="0" lang="pl-PL" sz="1700" u="none" cap="none" strike="noStrike">
                <a:solidFill>
                  <a:srgbClr val="1A1A1A"/>
                </a:solidFill>
                <a:latin typeface="Calibri"/>
                <a:ea typeface="Calibri"/>
                <a:cs typeface="Calibri"/>
                <a:sym typeface="Calibri"/>
              </a:rPr>
              <a:t>. </a:t>
            </a:r>
            <a:br>
              <a:rPr b="0" i="0" lang="pl-PL" sz="1700" u="none" cap="none" strike="noStrike">
                <a:solidFill>
                  <a:srgbClr val="1A1A1A"/>
                </a:solidFill>
                <a:latin typeface="Calibri"/>
                <a:ea typeface="Calibri"/>
                <a:cs typeface="Calibri"/>
                <a:sym typeface="Calibri"/>
              </a:rPr>
            </a:br>
            <a:r>
              <a:rPr b="0" i="0" lang="pl-PL" sz="1200" u="none" cap="none" strike="noStrike">
                <a:solidFill>
                  <a:srgbClr val="7F7F7F"/>
                </a:solidFill>
                <a:latin typeface="Calibri"/>
                <a:ea typeface="Calibri"/>
                <a:cs typeface="Calibri"/>
                <a:sym typeface="Calibri"/>
              </a:rPr>
              <a:t>Source: https://blinkee.city/pl/; https://bialystok.naszemiasto.pl/koniec-sezonu-2020-elektryczne-hulajnogi-i-skutery/ar/c1-8041523</a:t>
            </a:r>
            <a:endParaRPr b="0" i="0" sz="1200" u="none" cap="none" strike="noStrike">
              <a:solidFill>
                <a:srgbClr val="7F7F7F"/>
              </a:solidFill>
              <a:latin typeface="Calibri"/>
              <a:ea typeface="Calibri"/>
              <a:cs typeface="Calibri"/>
              <a:sym typeface="Calibri"/>
            </a:endParaRPr>
          </a:p>
          <a:p>
            <a:pPr indent="-50800" lvl="0" marL="228600" marR="0" rtl="0" algn="l">
              <a:lnSpc>
                <a:spcPct val="90000"/>
              </a:lnSpc>
              <a:spcBef>
                <a:spcPts val="1000"/>
              </a:spcBef>
              <a:spcAft>
                <a:spcPts val="0"/>
              </a:spcAft>
              <a:buClr>
                <a:schemeClr val="dk1"/>
              </a:buClr>
              <a:buSzPct val="108108"/>
              <a:buFont typeface="Arial"/>
              <a:buNone/>
            </a:pPr>
            <a:r>
              <a:t/>
            </a:r>
            <a:endParaRPr b="0" i="0" sz="2800" u="none" cap="none" strike="noStrike">
              <a:solidFill>
                <a:schemeClr val="dk1"/>
              </a:solidFill>
              <a:latin typeface="Calibri"/>
              <a:ea typeface="Calibri"/>
              <a:cs typeface="Calibri"/>
              <a:sym typeface="Calibri"/>
            </a:endParaRPr>
          </a:p>
        </p:txBody>
      </p:sp>
    </p:spTree>
  </p:cSld>
  <p:clrMapOvr>
    <a:masterClrMapping/>
  </p:clrMapOvr>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06" name="Shape 406"/>
        <p:cNvGrpSpPr/>
        <p:nvPr/>
      </p:nvGrpSpPr>
      <p:grpSpPr>
        <a:xfrm>
          <a:off x="0" y="0"/>
          <a:ext cx="0" cy="0"/>
          <a:chOff x="0" y="0"/>
          <a:chExt cx="0" cy="0"/>
        </a:xfrm>
      </p:grpSpPr>
      <p:sp>
        <p:nvSpPr>
          <p:cNvPr id="407" name="Google Shape;407;p33"/>
          <p:cNvSpPr txBox="1"/>
          <p:nvPr>
            <p:ph type="title"/>
          </p:nvPr>
        </p:nvSpPr>
        <p:spPr>
          <a:xfrm>
            <a:off x="759823" y="401781"/>
            <a:ext cx="10515600" cy="1230283"/>
          </a:xfrm>
          <a:prstGeom prst="rect">
            <a:avLst/>
          </a:prstGeom>
          <a:noFill/>
          <a:ln>
            <a:noFill/>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Clr>
                <a:schemeClr val="dk1"/>
              </a:buClr>
              <a:buSzPts val="3600"/>
              <a:buFont typeface="Calibri"/>
              <a:buNone/>
            </a:pPr>
            <a:r>
              <a:rPr b="1" lang="pl-PL" sz="3600"/>
              <a:t>Results</a:t>
            </a:r>
            <a:endParaRPr b="1" sz="3600"/>
          </a:p>
        </p:txBody>
      </p:sp>
      <p:sp>
        <p:nvSpPr>
          <p:cNvPr id="408" name="Google Shape;408;p33"/>
          <p:cNvSpPr txBox="1"/>
          <p:nvPr>
            <p:ph idx="1" type="body"/>
          </p:nvPr>
        </p:nvSpPr>
        <p:spPr>
          <a:xfrm>
            <a:off x="365760" y="1384661"/>
            <a:ext cx="11303726" cy="4667794"/>
          </a:xfrm>
          <a:prstGeom prst="rect">
            <a:avLst/>
          </a:prstGeom>
          <a:noFill/>
          <a:ln>
            <a:noFill/>
          </a:ln>
        </p:spPr>
        <p:txBody>
          <a:bodyPr anchorCtr="0" anchor="t" bIns="45700" lIns="91425" spcFirstLastPara="1" rIns="91425" wrap="square" tIns="45700">
            <a:normAutofit/>
          </a:bodyPr>
          <a:lstStyle/>
          <a:p>
            <a:pPr indent="0" lvl="0" marL="0" rtl="0" algn="l">
              <a:lnSpc>
                <a:spcPct val="115000"/>
              </a:lnSpc>
              <a:spcBef>
                <a:spcPts val="0"/>
              </a:spcBef>
              <a:spcAft>
                <a:spcPts val="0"/>
              </a:spcAft>
              <a:buClr>
                <a:schemeClr val="dk1"/>
              </a:buClr>
              <a:buSzPts val="1900"/>
              <a:buNone/>
            </a:pPr>
            <a:r>
              <a:rPr lang="pl-PL" sz="1900"/>
              <a:t>Consistent systematic approach to modernising the road system and improving the city's transport system has led to:</a:t>
            </a:r>
            <a:endParaRPr sz="1900"/>
          </a:p>
          <a:p>
            <a:pPr indent="-342900" lvl="0" marL="342900" rtl="0" algn="l">
              <a:lnSpc>
                <a:spcPct val="115000"/>
              </a:lnSpc>
              <a:spcBef>
                <a:spcPts val="1000"/>
              </a:spcBef>
              <a:spcAft>
                <a:spcPts val="0"/>
              </a:spcAft>
              <a:buClr>
                <a:schemeClr val="dk1"/>
              </a:buClr>
              <a:buSzPts val="1900"/>
              <a:buFont typeface="Noto Sans Symbols"/>
              <a:buChar char="∙"/>
            </a:pPr>
            <a:r>
              <a:rPr lang="pl-PL" sz="1900"/>
              <a:t>an increase in traffic flow and reduction in travel time by 12%, and in congested areas of the city of Bialystok even by 20%;</a:t>
            </a:r>
            <a:endParaRPr/>
          </a:p>
          <a:p>
            <a:pPr indent="-342900" lvl="0" marL="342900" rtl="0" algn="l">
              <a:lnSpc>
                <a:spcPct val="115000"/>
              </a:lnSpc>
              <a:spcBef>
                <a:spcPts val="1000"/>
              </a:spcBef>
              <a:spcAft>
                <a:spcPts val="0"/>
              </a:spcAft>
              <a:buClr>
                <a:schemeClr val="dk1"/>
              </a:buClr>
              <a:buSzPts val="1900"/>
              <a:buFont typeface="Noto Sans Symbols"/>
              <a:buChar char="∙"/>
            </a:pPr>
            <a:r>
              <a:rPr lang="pl-PL" sz="1900"/>
              <a:t>an increase in the average speed of public transport buses (throughout the system) from 1.37 km/h in 2016 to 2.04 km/h in 2020; </a:t>
            </a:r>
            <a:endParaRPr/>
          </a:p>
          <a:p>
            <a:pPr indent="-342900" lvl="0" marL="342900" rtl="0" algn="l">
              <a:lnSpc>
                <a:spcPct val="115000"/>
              </a:lnSpc>
              <a:spcBef>
                <a:spcPts val="1000"/>
              </a:spcBef>
              <a:spcAft>
                <a:spcPts val="0"/>
              </a:spcAft>
              <a:buClr>
                <a:schemeClr val="dk1"/>
              </a:buClr>
              <a:buSzPts val="1900"/>
              <a:buFont typeface="Noto Sans Symbols"/>
              <a:buChar char="∙"/>
            </a:pPr>
            <a:r>
              <a:rPr lang="pl-PL" sz="1900"/>
              <a:t>improved safety and comfort for those travelling by public transport in Bialystok;</a:t>
            </a:r>
            <a:endParaRPr/>
          </a:p>
          <a:p>
            <a:pPr indent="-342900" lvl="0" marL="342900" rtl="0" algn="l">
              <a:lnSpc>
                <a:spcPct val="115000"/>
              </a:lnSpc>
              <a:spcBef>
                <a:spcPts val="1000"/>
              </a:spcBef>
              <a:spcAft>
                <a:spcPts val="0"/>
              </a:spcAft>
              <a:buClr>
                <a:schemeClr val="dk1"/>
              </a:buClr>
              <a:buSzPts val="1900"/>
              <a:buFont typeface="Noto Sans Symbols"/>
              <a:buChar char="∙"/>
            </a:pPr>
            <a:r>
              <a:rPr lang="pl-PL" sz="1900"/>
              <a:t>reducing car traffic, thus improving the quality of life of residents and reducing air pollution;</a:t>
            </a:r>
            <a:endParaRPr/>
          </a:p>
          <a:p>
            <a:pPr indent="-342900" lvl="0" marL="342900" rtl="0" algn="l">
              <a:lnSpc>
                <a:spcPct val="115000"/>
              </a:lnSpc>
              <a:spcBef>
                <a:spcPts val="1000"/>
              </a:spcBef>
              <a:spcAft>
                <a:spcPts val="0"/>
              </a:spcAft>
              <a:buClr>
                <a:schemeClr val="dk1"/>
              </a:buClr>
              <a:buSzPts val="1900"/>
              <a:buFont typeface="Noto Sans Symbols"/>
              <a:buChar char="∙"/>
            </a:pPr>
            <a:r>
              <a:rPr lang="pl-PL" sz="1900"/>
              <a:t>protecting the environment through the use of low-emission buses in public transport;</a:t>
            </a:r>
            <a:endParaRPr/>
          </a:p>
          <a:p>
            <a:pPr indent="-342900" lvl="0" marL="342900" rtl="0" algn="l">
              <a:lnSpc>
                <a:spcPct val="115000"/>
              </a:lnSpc>
              <a:spcBef>
                <a:spcPts val="1000"/>
              </a:spcBef>
              <a:spcAft>
                <a:spcPts val="0"/>
              </a:spcAft>
              <a:buClr>
                <a:schemeClr val="dk1"/>
              </a:buClr>
              <a:buSzPts val="1900"/>
              <a:buFont typeface="Noto Sans Symbols"/>
              <a:buChar char="∙"/>
            </a:pPr>
            <a:r>
              <a:rPr lang="pl-PL" sz="1900"/>
              <a:t>improving not only traffic conditions and safety, but also reducing noise in the city centre.</a:t>
            </a:r>
            <a:endParaRPr/>
          </a:p>
        </p:txBody>
      </p:sp>
    </p:spTree>
  </p:cSld>
  <p:clrMapOvr>
    <a:masterClrMapping/>
  </p:clrMapOvr>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12" name="Shape 412"/>
        <p:cNvGrpSpPr/>
        <p:nvPr/>
      </p:nvGrpSpPr>
      <p:grpSpPr>
        <a:xfrm>
          <a:off x="0" y="0"/>
          <a:ext cx="0" cy="0"/>
          <a:chOff x="0" y="0"/>
          <a:chExt cx="0" cy="0"/>
        </a:xfrm>
      </p:grpSpPr>
      <p:sp>
        <p:nvSpPr>
          <p:cNvPr id="413" name="Google Shape;413;p34"/>
          <p:cNvSpPr txBox="1"/>
          <p:nvPr>
            <p:ph type="title"/>
          </p:nvPr>
        </p:nvSpPr>
        <p:spPr>
          <a:xfrm>
            <a:off x="831850" y="697735"/>
            <a:ext cx="10515600" cy="2891617"/>
          </a:xfrm>
          <a:prstGeom prst="rect">
            <a:avLst/>
          </a:prstGeom>
          <a:noFill/>
          <a:ln>
            <a:noFill/>
          </a:ln>
        </p:spPr>
        <p:txBody>
          <a:bodyPr anchorCtr="0" anchor="b" bIns="45700" lIns="91425" spcFirstLastPara="1" rIns="91425" wrap="square" tIns="45700">
            <a:normAutofit/>
          </a:bodyPr>
          <a:lstStyle/>
          <a:p>
            <a:pPr indent="0" lvl="0" marL="0" rtl="0" algn="ctr">
              <a:lnSpc>
                <a:spcPct val="90000"/>
              </a:lnSpc>
              <a:spcBef>
                <a:spcPts val="0"/>
              </a:spcBef>
              <a:spcAft>
                <a:spcPts val="0"/>
              </a:spcAft>
              <a:buClr>
                <a:schemeClr val="dk1"/>
              </a:buClr>
              <a:buSzPts val="6000"/>
              <a:buFont typeface="Calibri"/>
              <a:buNone/>
            </a:pPr>
            <a:r>
              <a:rPr b="1" lang="pl-PL" cap="small"/>
              <a:t>Exercise</a:t>
            </a:r>
            <a:endParaRPr b="1" cap="small"/>
          </a:p>
        </p:txBody>
      </p:sp>
    </p:spTree>
  </p:cSld>
  <p:clrMapOvr>
    <a:masterClrMapping/>
  </p:clrMapOvr>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17" name="Shape 417"/>
        <p:cNvGrpSpPr/>
        <p:nvPr/>
      </p:nvGrpSpPr>
      <p:grpSpPr>
        <a:xfrm>
          <a:off x="0" y="0"/>
          <a:ext cx="0" cy="0"/>
          <a:chOff x="0" y="0"/>
          <a:chExt cx="0" cy="0"/>
        </a:xfrm>
      </p:grpSpPr>
      <p:pic>
        <p:nvPicPr>
          <p:cNvPr descr="Tak się znów nad czymś zastanawiam… – Magiczny Świat Książki i nie tylko" id="418" name="Google Shape;418;p35"/>
          <p:cNvPicPr preferRelativeResize="0"/>
          <p:nvPr/>
        </p:nvPicPr>
        <p:blipFill rotWithShape="1">
          <a:blip r:embed="rId3">
            <a:alphaModFix/>
          </a:blip>
          <a:srcRect b="0" l="0" r="0" t="0"/>
          <a:stretch/>
        </p:blipFill>
        <p:spPr>
          <a:xfrm>
            <a:off x="8936084" y="990796"/>
            <a:ext cx="3255916" cy="3255916"/>
          </a:xfrm>
          <a:prstGeom prst="rect">
            <a:avLst/>
          </a:prstGeom>
          <a:noFill/>
          <a:ln>
            <a:noFill/>
          </a:ln>
        </p:spPr>
      </p:pic>
      <p:sp>
        <p:nvSpPr>
          <p:cNvPr id="419" name="Google Shape;419;p35"/>
          <p:cNvSpPr txBox="1"/>
          <p:nvPr>
            <p:ph type="title"/>
          </p:nvPr>
        </p:nvSpPr>
        <p:spPr>
          <a:xfrm>
            <a:off x="481148" y="523701"/>
            <a:ext cx="10857411" cy="1230283"/>
          </a:xfrm>
          <a:prstGeom prst="rect">
            <a:avLst/>
          </a:prstGeom>
          <a:noFill/>
          <a:ln>
            <a:noFill/>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Clr>
                <a:schemeClr val="dk1"/>
              </a:buClr>
              <a:buSzPts val="3600"/>
              <a:buFont typeface="Calibri"/>
              <a:buNone/>
            </a:pPr>
            <a:r>
              <a:rPr b="1" lang="pl-PL" sz="3600"/>
              <a:t>How could your city move towards </a:t>
            </a:r>
            <a:br>
              <a:rPr b="1" lang="pl-PL" sz="3600"/>
            </a:br>
            <a:r>
              <a:rPr b="1" lang="pl-PL" sz="3600"/>
              <a:t>sustainable and smart mobility?</a:t>
            </a:r>
            <a:endParaRPr b="1" sz="3600"/>
          </a:p>
        </p:txBody>
      </p:sp>
      <p:sp>
        <p:nvSpPr>
          <p:cNvPr id="420" name="Google Shape;420;p35"/>
          <p:cNvSpPr txBox="1"/>
          <p:nvPr>
            <p:ph idx="1" type="body"/>
          </p:nvPr>
        </p:nvSpPr>
        <p:spPr>
          <a:xfrm>
            <a:off x="278675" y="1908759"/>
            <a:ext cx="8586651" cy="2730930"/>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chemeClr val="dk1"/>
              </a:buClr>
              <a:buSzPts val="2000"/>
              <a:buNone/>
            </a:pPr>
            <a:r>
              <a:rPr b="1" lang="pl-PL" sz="2000"/>
              <a:t>Think about and answer the questions:</a:t>
            </a:r>
            <a:endParaRPr/>
          </a:p>
          <a:p>
            <a:pPr indent="-228600" lvl="0" marL="228600" rtl="0" algn="l">
              <a:lnSpc>
                <a:spcPct val="90000"/>
              </a:lnSpc>
              <a:spcBef>
                <a:spcPts val="1000"/>
              </a:spcBef>
              <a:spcAft>
                <a:spcPts val="0"/>
              </a:spcAft>
              <a:buClr>
                <a:schemeClr val="dk1"/>
              </a:buClr>
              <a:buSzPts val="2000"/>
              <a:buChar char="•"/>
            </a:pPr>
            <a:r>
              <a:rPr lang="pl-PL" sz="2000"/>
              <a:t>What mobility solutions are </a:t>
            </a:r>
            <a:r>
              <a:rPr b="1" lang="pl-PL" sz="2000"/>
              <a:t>currently</a:t>
            </a:r>
            <a:r>
              <a:rPr lang="pl-PL" sz="2000"/>
              <a:t> in place in your city?</a:t>
            </a:r>
            <a:endParaRPr/>
          </a:p>
          <a:p>
            <a:pPr indent="-228600" lvl="0" marL="228600" rtl="0" algn="l">
              <a:lnSpc>
                <a:spcPct val="90000"/>
              </a:lnSpc>
              <a:spcBef>
                <a:spcPts val="1000"/>
              </a:spcBef>
              <a:spcAft>
                <a:spcPts val="0"/>
              </a:spcAft>
              <a:buClr>
                <a:schemeClr val="dk1"/>
              </a:buClr>
              <a:buSzPts val="2000"/>
              <a:buChar char="•"/>
            </a:pPr>
            <a:r>
              <a:rPr lang="pl-PL" sz="2000"/>
              <a:t>What mobility </a:t>
            </a:r>
            <a:r>
              <a:rPr b="1" lang="pl-PL" sz="2000"/>
              <a:t>problems</a:t>
            </a:r>
            <a:r>
              <a:rPr lang="pl-PL" sz="2000"/>
              <a:t> does your city face?</a:t>
            </a:r>
            <a:endParaRPr/>
          </a:p>
          <a:p>
            <a:pPr indent="-228600" lvl="0" marL="228600" rtl="0" algn="l">
              <a:lnSpc>
                <a:spcPct val="90000"/>
              </a:lnSpc>
              <a:spcBef>
                <a:spcPts val="1000"/>
              </a:spcBef>
              <a:spcAft>
                <a:spcPts val="0"/>
              </a:spcAft>
              <a:buClr>
                <a:schemeClr val="dk1"/>
              </a:buClr>
              <a:buSzPts val="2000"/>
              <a:buChar char="•"/>
            </a:pPr>
            <a:r>
              <a:rPr lang="pl-PL" sz="2000"/>
              <a:t>Who could help identify what </a:t>
            </a:r>
            <a:r>
              <a:rPr b="1" lang="pl-PL" sz="2000"/>
              <a:t>solutions</a:t>
            </a:r>
            <a:r>
              <a:rPr lang="pl-PL" sz="2000"/>
              <a:t> your city needs?</a:t>
            </a:r>
            <a:endParaRPr/>
          </a:p>
          <a:p>
            <a:pPr indent="-228600" lvl="0" marL="228600" rtl="0" algn="l">
              <a:lnSpc>
                <a:spcPct val="90000"/>
              </a:lnSpc>
              <a:spcBef>
                <a:spcPts val="1000"/>
              </a:spcBef>
              <a:spcAft>
                <a:spcPts val="0"/>
              </a:spcAft>
              <a:buClr>
                <a:schemeClr val="dk1"/>
              </a:buClr>
              <a:buSzPts val="2000"/>
              <a:buChar char="•"/>
            </a:pPr>
            <a:r>
              <a:rPr lang="pl-PL" sz="2000"/>
              <a:t>What </a:t>
            </a:r>
            <a:r>
              <a:rPr b="1" lang="pl-PL" sz="2000"/>
              <a:t>services and technologies </a:t>
            </a:r>
            <a:r>
              <a:rPr lang="pl-PL" sz="2000"/>
              <a:t>could be implemented in your city to improve sustainable and intelligent mobility? </a:t>
            </a:r>
            <a:endParaRPr/>
          </a:p>
          <a:p>
            <a:pPr indent="0" lvl="0" marL="0" rtl="0" algn="l">
              <a:lnSpc>
                <a:spcPct val="90000"/>
              </a:lnSpc>
              <a:spcBef>
                <a:spcPts val="1000"/>
              </a:spcBef>
              <a:spcAft>
                <a:spcPts val="0"/>
              </a:spcAft>
              <a:buClr>
                <a:schemeClr val="dk1"/>
              </a:buClr>
              <a:buSzPts val="2800"/>
              <a:buNone/>
            </a:pPr>
            <a:r>
              <a:t/>
            </a:r>
            <a:endParaRPr>
              <a:solidFill>
                <a:srgbClr val="FF0000"/>
              </a:solidFill>
            </a:endParaRPr>
          </a:p>
        </p:txBody>
      </p:sp>
      <p:sp>
        <p:nvSpPr>
          <p:cNvPr id="421" name="Google Shape;421;p35"/>
          <p:cNvSpPr txBox="1"/>
          <p:nvPr/>
        </p:nvSpPr>
        <p:spPr>
          <a:xfrm>
            <a:off x="5016137" y="4374759"/>
            <a:ext cx="6060076" cy="1954894"/>
          </a:xfrm>
          <a:prstGeom prst="rect">
            <a:avLst/>
          </a:prstGeom>
          <a:noFill/>
          <a:ln>
            <a:noFill/>
          </a:ln>
        </p:spPr>
        <p:txBody>
          <a:bodyPr anchorCtr="0" anchor="t" bIns="45700" lIns="91425" spcFirstLastPara="1" rIns="91425" wrap="square" tIns="45700">
            <a:normAutofit fontScale="92500" lnSpcReduction="20000"/>
          </a:bodyPr>
          <a:lstStyle/>
          <a:p>
            <a:pPr indent="0" lvl="0" marL="0" marR="0" rtl="0" algn="l">
              <a:lnSpc>
                <a:spcPct val="90000"/>
              </a:lnSpc>
              <a:spcBef>
                <a:spcPts val="0"/>
              </a:spcBef>
              <a:spcAft>
                <a:spcPts val="0"/>
              </a:spcAft>
              <a:buClr>
                <a:schemeClr val="dk1"/>
              </a:buClr>
              <a:buSzPct val="100000"/>
              <a:buFont typeface="Arial"/>
              <a:buNone/>
            </a:pPr>
            <a:r>
              <a:t/>
            </a:r>
            <a:endParaRPr b="0" i="0" sz="2800" u="none" cap="none" strike="noStrike">
              <a:solidFill>
                <a:schemeClr val="dk1"/>
              </a:solidFill>
              <a:latin typeface="Calibri"/>
              <a:ea typeface="Calibri"/>
              <a:cs typeface="Calibri"/>
              <a:sym typeface="Calibri"/>
            </a:endParaRPr>
          </a:p>
          <a:p>
            <a:pPr indent="0" lvl="0" marL="0" marR="0" rtl="0" algn="ctr">
              <a:lnSpc>
                <a:spcPct val="90000"/>
              </a:lnSpc>
              <a:spcBef>
                <a:spcPts val="1000"/>
              </a:spcBef>
              <a:spcAft>
                <a:spcPts val="0"/>
              </a:spcAft>
              <a:buClr>
                <a:srgbClr val="002060"/>
              </a:buClr>
              <a:buSzPct val="100000"/>
              <a:buFont typeface="Arial"/>
              <a:buNone/>
            </a:pPr>
            <a:r>
              <a:rPr b="1" i="0" lang="pl-PL" sz="2600" u="none" cap="none" strike="noStrike">
                <a:solidFill>
                  <a:srgbClr val="002060"/>
                </a:solidFill>
                <a:latin typeface="Calibri"/>
                <a:ea typeface="Calibri"/>
                <a:cs typeface="Calibri"/>
                <a:sym typeface="Calibri"/>
              </a:rPr>
              <a:t>In the thought process, it is useful to apply a useful technique that will help you and your co-workers to creatively solve the problem you are analysing. </a:t>
            </a:r>
            <a:endParaRPr b="0" i="0" sz="1400" u="none" cap="none" strike="noStrike">
              <a:solidFill>
                <a:srgbClr val="000000"/>
              </a:solidFill>
              <a:latin typeface="Arial"/>
              <a:ea typeface="Arial"/>
              <a:cs typeface="Arial"/>
              <a:sym typeface="Arial"/>
            </a:endParaRPr>
          </a:p>
          <a:p>
            <a:pPr indent="0" lvl="0" marL="0" marR="0" rtl="0" algn="ctr">
              <a:lnSpc>
                <a:spcPct val="90000"/>
              </a:lnSpc>
              <a:spcBef>
                <a:spcPts val="1000"/>
              </a:spcBef>
              <a:spcAft>
                <a:spcPts val="0"/>
              </a:spcAft>
              <a:buClr>
                <a:srgbClr val="002060"/>
              </a:buClr>
              <a:buSzPct val="100000"/>
              <a:buFont typeface="Arial"/>
              <a:buNone/>
            </a:pPr>
            <a:r>
              <a:rPr b="1" i="0" lang="pl-PL" sz="2600" u="none" cap="none" strike="noStrike">
                <a:solidFill>
                  <a:srgbClr val="002060"/>
                </a:solidFill>
                <a:latin typeface="Calibri"/>
                <a:ea typeface="Calibri"/>
                <a:cs typeface="Calibri"/>
                <a:sym typeface="Calibri"/>
              </a:rPr>
              <a:t>You will find it on the next slide!</a:t>
            </a:r>
            <a:endParaRPr b="1" i="0" sz="2600" u="none" cap="none" strike="noStrike">
              <a:solidFill>
                <a:srgbClr val="002060"/>
              </a:solidFill>
              <a:latin typeface="Calibri"/>
              <a:ea typeface="Calibri"/>
              <a:cs typeface="Calibri"/>
              <a:sym typeface="Calibri"/>
            </a:endParaRPr>
          </a:p>
        </p:txBody>
      </p:sp>
      <p:sp>
        <p:nvSpPr>
          <p:cNvPr id="422" name="Google Shape;422;p35"/>
          <p:cNvSpPr txBox="1"/>
          <p:nvPr/>
        </p:nvSpPr>
        <p:spPr>
          <a:xfrm>
            <a:off x="8936084" y="4159316"/>
            <a:ext cx="3255916" cy="430887"/>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050"/>
              <a:buFont typeface="Arial"/>
              <a:buNone/>
            </a:pPr>
            <a:r>
              <a:rPr b="0" i="0" lang="pl-PL" sz="1050" u="none" cap="none" strike="noStrike">
                <a:solidFill>
                  <a:srgbClr val="7F7F7F"/>
                </a:solidFill>
                <a:latin typeface="Calibri"/>
                <a:ea typeface="Calibri"/>
                <a:cs typeface="Calibri"/>
                <a:sym typeface="Calibri"/>
              </a:rPr>
              <a:t>Source: http://magicznyswiatksiazki.pl/tak-sie-znow-nad-czyms-zastanawiam/</a:t>
            </a:r>
            <a:endParaRPr b="0" i="0" sz="1400" u="none" cap="none" strike="noStrike">
              <a:solidFill>
                <a:srgbClr val="000000"/>
              </a:solidFill>
              <a:latin typeface="Arial"/>
              <a:ea typeface="Arial"/>
              <a:cs typeface="Arial"/>
              <a:sym typeface="Arial"/>
            </a:endParaRPr>
          </a:p>
        </p:txBody>
      </p:sp>
      <p:pic>
        <p:nvPicPr>
          <p:cNvPr descr="Apa itu png 1 » PNG Image" id="423" name="Google Shape;423;p35"/>
          <p:cNvPicPr preferRelativeResize="0"/>
          <p:nvPr/>
        </p:nvPicPr>
        <p:blipFill rotWithShape="1">
          <a:blip r:embed="rId4">
            <a:alphaModFix/>
          </a:blip>
          <a:srcRect b="0" l="0" r="0" t="0"/>
          <a:stretch/>
        </p:blipFill>
        <p:spPr>
          <a:xfrm>
            <a:off x="278675" y="4268880"/>
            <a:ext cx="2864574" cy="1749546"/>
          </a:xfrm>
          <a:prstGeom prst="rect">
            <a:avLst/>
          </a:prstGeom>
          <a:noFill/>
          <a:ln>
            <a:noFill/>
          </a:ln>
        </p:spPr>
      </p:pic>
      <p:sp>
        <p:nvSpPr>
          <p:cNvPr id="424" name="Google Shape;424;p35"/>
          <p:cNvSpPr txBox="1"/>
          <p:nvPr/>
        </p:nvSpPr>
        <p:spPr>
          <a:xfrm>
            <a:off x="0" y="5802982"/>
            <a:ext cx="3255916" cy="253916"/>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050"/>
              <a:buFont typeface="Arial"/>
              <a:buNone/>
            </a:pPr>
            <a:r>
              <a:rPr b="0" i="0" lang="pl-PL" sz="1050" u="none" cap="none" strike="noStrike">
                <a:solidFill>
                  <a:srgbClr val="7F7F7F"/>
                </a:solidFill>
                <a:latin typeface="Calibri"/>
                <a:ea typeface="Calibri"/>
                <a:cs typeface="Calibri"/>
                <a:sym typeface="Calibri"/>
              </a:rPr>
              <a:t>Source: https://pngimage.net/apa-itu-png-1/</a:t>
            </a:r>
            <a:endParaRPr b="0" i="0" sz="1400" u="none" cap="none" strike="noStrike">
              <a:solidFill>
                <a:srgbClr val="000000"/>
              </a:solidFill>
              <a:latin typeface="Arial"/>
              <a:ea typeface="Arial"/>
              <a:cs typeface="Arial"/>
              <a:sym typeface="Arial"/>
            </a:endParaRPr>
          </a:p>
        </p:txBody>
      </p:sp>
      <p:sp>
        <p:nvSpPr>
          <p:cNvPr id="425" name="Google Shape;425;p35"/>
          <p:cNvSpPr/>
          <p:nvPr/>
        </p:nvSpPr>
        <p:spPr>
          <a:xfrm>
            <a:off x="2974250" y="4794465"/>
            <a:ext cx="2041887" cy="809922"/>
          </a:xfrm>
          <a:prstGeom prst="rightArrow">
            <a:avLst>
              <a:gd fmla="val 50000" name="adj1"/>
              <a:gd fmla="val 50000" name="adj2"/>
            </a:avLst>
          </a:prstGeom>
          <a:solidFill>
            <a:schemeClr val="accent5"/>
          </a:solidFill>
          <a:ln cap="flat" cmpd="sng" w="12700">
            <a:solidFill>
              <a:srgbClr val="5A9347"/>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Tree>
  </p:cSld>
  <p:clrMapOvr>
    <a:masterClrMapping/>
  </p:clrMapOvr>
</p:sld>
</file>

<file path=ppt/slides/slide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29" name="Shape 429"/>
        <p:cNvGrpSpPr/>
        <p:nvPr/>
      </p:nvGrpSpPr>
      <p:grpSpPr>
        <a:xfrm>
          <a:off x="0" y="0"/>
          <a:ext cx="0" cy="0"/>
          <a:chOff x="0" y="0"/>
          <a:chExt cx="0" cy="0"/>
        </a:xfrm>
      </p:grpSpPr>
      <p:sp>
        <p:nvSpPr>
          <p:cNvPr id="430" name="Google Shape;430;p36"/>
          <p:cNvSpPr txBox="1"/>
          <p:nvPr>
            <p:ph type="title"/>
          </p:nvPr>
        </p:nvSpPr>
        <p:spPr>
          <a:xfrm>
            <a:off x="0" y="619495"/>
            <a:ext cx="11094720" cy="1230283"/>
          </a:xfrm>
          <a:prstGeom prst="rect">
            <a:avLst/>
          </a:prstGeom>
          <a:noFill/>
          <a:ln>
            <a:noFill/>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Clr>
                <a:schemeClr val="dk1"/>
              </a:buClr>
              <a:buSzPts val="3600"/>
              <a:buFont typeface="Calibri"/>
              <a:buNone/>
            </a:pPr>
            <a:r>
              <a:rPr b="1" lang="pl-PL" sz="3600"/>
              <a:t>Techniques for creative thinking and problem solving </a:t>
            </a:r>
            <a:br>
              <a:rPr b="1" lang="pl-PL" sz="3600"/>
            </a:br>
            <a:r>
              <a:rPr b="1" lang="pl-PL" sz="3600"/>
              <a:t>- 6 hats</a:t>
            </a:r>
            <a:endParaRPr b="1" sz="3600"/>
          </a:p>
        </p:txBody>
      </p:sp>
      <p:sp>
        <p:nvSpPr>
          <p:cNvPr id="431" name="Google Shape;431;p36"/>
          <p:cNvSpPr txBox="1"/>
          <p:nvPr>
            <p:ph idx="1" type="body"/>
          </p:nvPr>
        </p:nvSpPr>
        <p:spPr>
          <a:xfrm>
            <a:off x="382677" y="2100878"/>
            <a:ext cx="7942216" cy="3943298"/>
          </a:xfrm>
          <a:prstGeom prst="rect">
            <a:avLst/>
          </a:prstGeom>
          <a:noFill/>
          <a:ln>
            <a:noFill/>
          </a:ln>
        </p:spPr>
        <p:txBody>
          <a:bodyPr anchorCtr="0" anchor="t" bIns="45700" lIns="91425" spcFirstLastPara="1" rIns="91425" wrap="square" tIns="45700">
            <a:normAutofit/>
          </a:bodyPr>
          <a:lstStyle/>
          <a:p>
            <a:pPr indent="-228600" lvl="0" marL="228600" rtl="0" algn="l">
              <a:lnSpc>
                <a:spcPct val="90000"/>
              </a:lnSpc>
              <a:spcBef>
                <a:spcPts val="0"/>
              </a:spcBef>
              <a:spcAft>
                <a:spcPts val="0"/>
              </a:spcAft>
              <a:buClr>
                <a:schemeClr val="dk1"/>
              </a:buClr>
              <a:buSzPts val="2200"/>
              <a:buChar char="•"/>
            </a:pPr>
            <a:r>
              <a:rPr lang="pl-PL" sz="2200"/>
              <a:t>Edward de Bono's 6 thinking hats technique is based on lateral thinking and helps with problem solving. It involves users taking on 6 different roles, which allows them to analyse an issue from 6 different perspectives, discovering new positive and negative facts.</a:t>
            </a:r>
            <a:endParaRPr/>
          </a:p>
          <a:p>
            <a:pPr indent="-228600" lvl="0" marL="228600" rtl="0" algn="l">
              <a:lnSpc>
                <a:spcPct val="90000"/>
              </a:lnSpc>
              <a:spcBef>
                <a:spcPts val="1000"/>
              </a:spcBef>
              <a:spcAft>
                <a:spcPts val="0"/>
              </a:spcAft>
              <a:buClr>
                <a:schemeClr val="dk1"/>
              </a:buClr>
              <a:buSzPts val="2200"/>
              <a:buChar char="•"/>
            </a:pPr>
            <a:r>
              <a:rPr lang="pl-PL" sz="2200"/>
              <a:t>More information:</a:t>
            </a:r>
            <a:br>
              <a:rPr lang="pl-PL" sz="2200"/>
            </a:br>
            <a:r>
              <a:rPr lang="pl-PL" sz="2200" u="sng">
                <a:solidFill>
                  <a:schemeClr val="hlink"/>
                </a:solidFill>
                <a:hlinkClick r:id="rId3"/>
              </a:rPr>
              <a:t>https://knowledgecompass.com/six-thinking-hats/</a:t>
            </a:r>
            <a:endParaRPr sz="2200"/>
          </a:p>
          <a:p>
            <a:pPr indent="-228600" lvl="0" marL="228600" rtl="0" algn="l">
              <a:lnSpc>
                <a:spcPct val="90000"/>
              </a:lnSpc>
              <a:spcBef>
                <a:spcPts val="1000"/>
              </a:spcBef>
              <a:spcAft>
                <a:spcPts val="0"/>
              </a:spcAft>
              <a:buClr>
                <a:schemeClr val="dk1"/>
              </a:buClr>
              <a:buSzPts val="2200"/>
              <a:buChar char="•"/>
            </a:pPr>
            <a:r>
              <a:rPr lang="pl-PL" sz="2200"/>
              <a:t>Video with details: </a:t>
            </a:r>
            <a:r>
              <a:rPr lang="pl-PL" sz="2200" u="sng">
                <a:solidFill>
                  <a:schemeClr val="hlink"/>
                </a:solidFill>
                <a:hlinkClick r:id="rId4"/>
              </a:rPr>
              <a:t>https://www.youtube.com/watch?v=oHiwpz7r4wY&amp;ab_channel=OptimaTraining%28UK%29Limited</a:t>
            </a:r>
            <a:r>
              <a:rPr lang="pl-PL" sz="2200"/>
              <a:t> </a:t>
            </a:r>
            <a:endParaRPr/>
          </a:p>
        </p:txBody>
      </p:sp>
      <p:pic>
        <p:nvPicPr>
          <p:cNvPr id="432" name="Google Shape;432;p36"/>
          <p:cNvPicPr preferRelativeResize="0"/>
          <p:nvPr/>
        </p:nvPicPr>
        <p:blipFill rotWithShape="1">
          <a:blip r:embed="rId5">
            <a:alphaModFix/>
          </a:blip>
          <a:srcRect b="0" l="0" r="33751" t="0"/>
          <a:stretch/>
        </p:blipFill>
        <p:spPr>
          <a:xfrm>
            <a:off x="8480925" y="1260987"/>
            <a:ext cx="3497637" cy="4336026"/>
          </a:xfrm>
          <a:prstGeom prst="rect">
            <a:avLst/>
          </a:prstGeom>
          <a:noFill/>
          <a:ln>
            <a:noFill/>
          </a:ln>
        </p:spPr>
      </p:pic>
      <p:sp>
        <p:nvSpPr>
          <p:cNvPr id="433" name="Google Shape;433;p36"/>
          <p:cNvSpPr txBox="1"/>
          <p:nvPr/>
        </p:nvSpPr>
        <p:spPr>
          <a:xfrm>
            <a:off x="8480925" y="5611832"/>
            <a:ext cx="3497637" cy="461665"/>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200"/>
              <a:buFont typeface="Arial"/>
              <a:buNone/>
            </a:pPr>
            <a:r>
              <a:rPr b="0" i="0" lang="pl-PL" sz="1200" u="none" cap="none" strike="noStrike">
                <a:solidFill>
                  <a:srgbClr val="7F7F7F"/>
                </a:solidFill>
                <a:latin typeface="Calibri"/>
                <a:ea typeface="Calibri"/>
                <a:cs typeface="Calibri"/>
                <a:sym typeface="Calibri"/>
              </a:rPr>
              <a:t>Source: https://knowledgecompass.com/six-thinking-hats/</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37" name="Shape 437"/>
        <p:cNvGrpSpPr/>
        <p:nvPr/>
      </p:nvGrpSpPr>
      <p:grpSpPr>
        <a:xfrm>
          <a:off x="0" y="0"/>
          <a:ext cx="0" cy="0"/>
          <a:chOff x="0" y="0"/>
          <a:chExt cx="0" cy="0"/>
        </a:xfrm>
      </p:grpSpPr>
      <p:sp>
        <p:nvSpPr>
          <p:cNvPr id="438" name="Google Shape;438;p37"/>
          <p:cNvSpPr txBox="1"/>
          <p:nvPr>
            <p:ph idx="1" type="body"/>
          </p:nvPr>
        </p:nvSpPr>
        <p:spPr>
          <a:xfrm>
            <a:off x="907869" y="2485552"/>
            <a:ext cx="10515600" cy="4351338"/>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rgbClr val="000000"/>
              </a:buClr>
              <a:buSzPts val="2400"/>
              <a:buNone/>
            </a:pPr>
            <a:r>
              <a:rPr b="1" i="0" lang="pl-PL" sz="2400">
                <a:solidFill>
                  <a:srgbClr val="000000"/>
                </a:solidFill>
              </a:rPr>
              <a:t>EU Sustainable &amp; Smart Mobility Strategy – EU transport on track for the future</a:t>
            </a:r>
            <a:r>
              <a:rPr b="1" lang="pl-PL" sz="2400">
                <a:solidFill>
                  <a:srgbClr val="000000"/>
                </a:solidFill>
              </a:rPr>
              <a:t>:</a:t>
            </a:r>
            <a:endParaRPr/>
          </a:p>
          <a:p>
            <a:pPr indent="0" lvl="0" marL="0" rtl="0" algn="l">
              <a:lnSpc>
                <a:spcPct val="90000"/>
              </a:lnSpc>
              <a:spcBef>
                <a:spcPts val="1000"/>
              </a:spcBef>
              <a:spcAft>
                <a:spcPts val="0"/>
              </a:spcAft>
              <a:buClr>
                <a:schemeClr val="dk1"/>
              </a:buClr>
              <a:buSzPts val="2400"/>
              <a:buNone/>
            </a:pPr>
            <a:r>
              <a:rPr lang="pl-PL" sz="2400" u="sng">
                <a:solidFill>
                  <a:schemeClr val="hlink"/>
                </a:solidFill>
                <a:hlinkClick r:id="rId3"/>
              </a:rPr>
              <a:t>EC AV PORTAL (europa.eu)</a:t>
            </a:r>
            <a:r>
              <a:rPr lang="pl-PL" sz="2400"/>
              <a:t> </a:t>
            </a:r>
            <a:endParaRPr/>
          </a:p>
          <a:p>
            <a:pPr indent="-228600" lvl="0" marL="228600" rtl="0" algn="l">
              <a:lnSpc>
                <a:spcPct val="90000"/>
              </a:lnSpc>
              <a:spcBef>
                <a:spcPts val="1000"/>
              </a:spcBef>
              <a:spcAft>
                <a:spcPts val="0"/>
              </a:spcAft>
              <a:buClr>
                <a:schemeClr val="dk1"/>
              </a:buClr>
              <a:buSzPts val="2400"/>
              <a:buChar char="•"/>
            </a:pPr>
            <a:r>
              <a:rPr lang="pl-PL" sz="2400"/>
              <a:t>https://audiovisual.ec.europa.eu/en/video/I-200032</a:t>
            </a:r>
            <a:endParaRPr/>
          </a:p>
          <a:p>
            <a:pPr indent="-228600" lvl="0" marL="228600" rtl="0" algn="l">
              <a:lnSpc>
                <a:spcPct val="90000"/>
              </a:lnSpc>
              <a:spcBef>
                <a:spcPts val="1000"/>
              </a:spcBef>
              <a:spcAft>
                <a:spcPts val="0"/>
              </a:spcAft>
              <a:buClr>
                <a:schemeClr val="dk1"/>
              </a:buClr>
              <a:buSzPts val="2400"/>
              <a:buChar char="•"/>
            </a:pPr>
            <a:r>
              <a:rPr lang="pl-PL" sz="2400"/>
              <a:t>https://audiovisual.ec.europa.eu/en/video/I-200024?&amp;lg=EN</a:t>
            </a:r>
            <a:endParaRPr/>
          </a:p>
        </p:txBody>
      </p:sp>
      <p:sp>
        <p:nvSpPr>
          <p:cNvPr id="439" name="Google Shape;439;p37"/>
          <p:cNvSpPr txBox="1"/>
          <p:nvPr>
            <p:ph type="title"/>
          </p:nvPr>
        </p:nvSpPr>
        <p:spPr>
          <a:xfrm>
            <a:off x="838200" y="548640"/>
            <a:ext cx="10515600" cy="1648140"/>
          </a:xfrm>
          <a:prstGeom prst="rect">
            <a:avLst/>
          </a:prstGeom>
          <a:noFill/>
          <a:ln>
            <a:noFill/>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Clr>
                <a:schemeClr val="dk1"/>
              </a:buClr>
              <a:buSzPts val="4400"/>
              <a:buFont typeface="Calibri"/>
              <a:buNone/>
            </a:pPr>
            <a:r>
              <a:rPr b="1" lang="pl-PL" cap="small"/>
              <a:t>Additional materials </a:t>
            </a:r>
            <a:br>
              <a:rPr b="1" lang="pl-PL" cap="small"/>
            </a:br>
            <a:r>
              <a:rPr b="1" lang="pl-PL" cap="small"/>
              <a:t>and sources of information</a:t>
            </a:r>
            <a:endParaRPr b="1" cap="small"/>
          </a:p>
        </p:txBody>
      </p:sp>
    </p:spTree>
  </p:cSld>
  <p:clrMapOvr>
    <a:masterClrMapping/>
  </p:clrMapOvr>
</p:sld>
</file>

<file path=ppt/slides/slide3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43" name="Shape 443"/>
        <p:cNvGrpSpPr/>
        <p:nvPr/>
      </p:nvGrpSpPr>
      <p:grpSpPr>
        <a:xfrm>
          <a:off x="0" y="0"/>
          <a:ext cx="0" cy="0"/>
          <a:chOff x="0" y="0"/>
          <a:chExt cx="0" cy="0"/>
        </a:xfrm>
      </p:grpSpPr>
      <p:sp>
        <p:nvSpPr>
          <p:cNvPr id="444" name="Google Shape;444;p38"/>
          <p:cNvSpPr txBox="1"/>
          <p:nvPr>
            <p:ph type="title"/>
          </p:nvPr>
        </p:nvSpPr>
        <p:spPr>
          <a:xfrm>
            <a:off x="681445" y="253735"/>
            <a:ext cx="10515600" cy="123028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rPr b="1" lang="pl-PL"/>
              <a:t>Literature</a:t>
            </a:r>
            <a:endParaRPr b="1"/>
          </a:p>
        </p:txBody>
      </p:sp>
      <p:sp>
        <p:nvSpPr>
          <p:cNvPr id="445" name="Google Shape;445;p38"/>
          <p:cNvSpPr txBox="1"/>
          <p:nvPr>
            <p:ph idx="1" type="body"/>
          </p:nvPr>
        </p:nvSpPr>
        <p:spPr>
          <a:xfrm>
            <a:off x="488768" y="1163772"/>
            <a:ext cx="11214464" cy="4993187"/>
          </a:xfrm>
          <a:prstGeom prst="rect">
            <a:avLst/>
          </a:prstGeom>
          <a:noFill/>
          <a:ln>
            <a:noFill/>
          </a:ln>
        </p:spPr>
        <p:txBody>
          <a:bodyPr anchorCtr="0" anchor="t" bIns="45700" lIns="91425" spcFirstLastPara="1" rIns="91425" wrap="square" tIns="45700">
            <a:normAutofit/>
          </a:bodyPr>
          <a:lstStyle/>
          <a:p>
            <a:pPr indent="-228600" lvl="0" marL="228600" rtl="0" algn="l">
              <a:lnSpc>
                <a:spcPct val="107000"/>
              </a:lnSpc>
              <a:spcBef>
                <a:spcPts val="0"/>
              </a:spcBef>
              <a:spcAft>
                <a:spcPts val="0"/>
              </a:spcAft>
              <a:buClr>
                <a:schemeClr val="dk1"/>
              </a:buClr>
              <a:buSzPts val="1400"/>
              <a:buChar char="•"/>
            </a:pPr>
            <a:r>
              <a:rPr lang="pl-PL" sz="1400">
                <a:latin typeface="Calibri"/>
                <a:ea typeface="Calibri"/>
                <a:cs typeface="Calibri"/>
                <a:sym typeface="Calibri"/>
              </a:rPr>
              <a:t>Białystok, Fundusze europejskie (European funds), https://www.bialystok.pl/pl/dla_mieszkancow/fundusze_unijne</a:t>
            </a:r>
            <a:endParaRPr/>
          </a:p>
          <a:p>
            <a:pPr indent="-228600" lvl="0" marL="228600" rtl="0" algn="l">
              <a:lnSpc>
                <a:spcPct val="107000"/>
              </a:lnSpc>
              <a:spcBef>
                <a:spcPts val="1800"/>
              </a:spcBef>
              <a:spcAft>
                <a:spcPts val="0"/>
              </a:spcAft>
              <a:buClr>
                <a:schemeClr val="dk1"/>
              </a:buClr>
              <a:buSzPts val="1400"/>
              <a:buChar char="•"/>
            </a:pPr>
            <a:r>
              <a:rPr lang="pl-PL" sz="1400">
                <a:latin typeface="Calibri"/>
                <a:ea typeface="Calibri"/>
                <a:cs typeface="Calibri"/>
                <a:sym typeface="Calibri"/>
              </a:rPr>
              <a:t>Białystok, Komunikacja miejska (City transport), https://www.komunikacja.bialystok.pl/?page=apps</a:t>
            </a:r>
            <a:endParaRPr/>
          </a:p>
          <a:p>
            <a:pPr indent="-228600" lvl="0" marL="228600" rtl="0" algn="l">
              <a:lnSpc>
                <a:spcPct val="107000"/>
              </a:lnSpc>
              <a:spcBef>
                <a:spcPts val="1800"/>
              </a:spcBef>
              <a:spcAft>
                <a:spcPts val="0"/>
              </a:spcAft>
              <a:buClr>
                <a:schemeClr val="dk1"/>
              </a:buClr>
              <a:buSzPts val="1400"/>
              <a:buChar char="•"/>
            </a:pPr>
            <a:r>
              <a:rPr lang="pl-PL" sz="1400">
                <a:latin typeface="Calibri"/>
                <a:ea typeface="Calibri"/>
                <a:cs typeface="Calibri"/>
                <a:sym typeface="Calibri"/>
              </a:rPr>
              <a:t>Białystok, System zarządzania ruchem (Traffic management system), https:/ www.szr.bialystok.pl</a:t>
            </a:r>
            <a:endParaRPr/>
          </a:p>
          <a:p>
            <a:pPr indent="-228600" lvl="0" marL="228600" rtl="0" algn="l">
              <a:lnSpc>
                <a:spcPct val="107000"/>
              </a:lnSpc>
              <a:spcBef>
                <a:spcPts val="1800"/>
              </a:spcBef>
              <a:spcAft>
                <a:spcPts val="0"/>
              </a:spcAft>
              <a:buClr>
                <a:schemeClr val="dk1"/>
              </a:buClr>
              <a:buSzPts val="1400"/>
              <a:buChar char="•"/>
            </a:pPr>
            <a:r>
              <a:rPr lang="pl-PL" sz="1400">
                <a:latin typeface="Calibri"/>
                <a:ea typeface="Calibri"/>
                <a:cs typeface="Calibri"/>
                <a:sym typeface="Calibri"/>
              </a:rPr>
              <a:t>Biker Białystok, https://bikerbialystok.pl/en/stations-map/</a:t>
            </a:r>
            <a:endParaRPr/>
          </a:p>
          <a:p>
            <a:pPr indent="-228600" lvl="0" marL="228600" rtl="0" algn="l">
              <a:lnSpc>
                <a:spcPct val="107000"/>
              </a:lnSpc>
              <a:spcBef>
                <a:spcPts val="1800"/>
              </a:spcBef>
              <a:spcAft>
                <a:spcPts val="0"/>
              </a:spcAft>
              <a:buClr>
                <a:schemeClr val="dk1"/>
              </a:buClr>
              <a:buSzPts val="1400"/>
              <a:buChar char="•"/>
            </a:pPr>
            <a:r>
              <a:rPr lang="pl-PL" sz="1400">
                <a:latin typeface="Calibri"/>
                <a:ea typeface="Calibri"/>
                <a:cs typeface="Calibri"/>
                <a:sym typeface="Calibri"/>
              </a:rPr>
              <a:t>Blinkee.city, https://blinkee.city/pl/</a:t>
            </a:r>
            <a:endParaRPr sz="1400">
              <a:latin typeface="Calibri"/>
              <a:ea typeface="Calibri"/>
              <a:cs typeface="Calibri"/>
              <a:sym typeface="Calibri"/>
            </a:endParaRPr>
          </a:p>
          <a:p>
            <a:pPr indent="-228600" lvl="0" marL="228600" rtl="0" algn="l">
              <a:lnSpc>
                <a:spcPct val="107000"/>
              </a:lnSpc>
              <a:spcBef>
                <a:spcPts val="1800"/>
              </a:spcBef>
              <a:spcAft>
                <a:spcPts val="0"/>
              </a:spcAft>
              <a:buClr>
                <a:schemeClr val="dk1"/>
              </a:buClr>
              <a:buSzPts val="1400"/>
              <a:buChar char="•"/>
            </a:pPr>
            <a:r>
              <a:rPr lang="pl-PL" sz="1400">
                <a:latin typeface="Calibri"/>
                <a:ea typeface="Calibri"/>
                <a:cs typeface="Calibri"/>
                <a:sym typeface="Calibri"/>
              </a:rPr>
              <a:t>Communication from The Commission to The European Parliament, The European Council, The Council, The European Economic and Social Committee and The Committee of the regions. The European Green Deal. COM (2019) 640 Final, 11.12.2019.</a:t>
            </a:r>
            <a:endParaRPr sz="1400">
              <a:latin typeface="Calibri"/>
              <a:ea typeface="Calibri"/>
              <a:cs typeface="Calibri"/>
              <a:sym typeface="Calibri"/>
            </a:endParaRPr>
          </a:p>
          <a:p>
            <a:pPr indent="-228600" lvl="0" marL="228600" rtl="0" algn="l">
              <a:lnSpc>
                <a:spcPct val="107000"/>
              </a:lnSpc>
              <a:spcBef>
                <a:spcPts val="1800"/>
              </a:spcBef>
              <a:spcAft>
                <a:spcPts val="0"/>
              </a:spcAft>
              <a:buClr>
                <a:schemeClr val="dk1"/>
              </a:buClr>
              <a:buSzPts val="1400"/>
              <a:buChar char="•"/>
            </a:pPr>
            <a:r>
              <a:rPr lang="pl-PL" sz="1400">
                <a:latin typeface="Calibri"/>
                <a:ea typeface="Calibri"/>
                <a:cs typeface="Calibri"/>
                <a:sym typeface="Calibri"/>
              </a:rPr>
              <a:t>Communication from The Commission to The European Parliament, The Council, The European Economic and Social Committee and The Committee of the regions. Sustainable and Smart Mobility Strategy – Putting European transport on truck fot the future. COM (2020) 789 Final, 9.12.2020.</a:t>
            </a:r>
            <a:endParaRPr/>
          </a:p>
          <a:p>
            <a:pPr indent="-228600" lvl="0" marL="228600" rtl="0" algn="l">
              <a:lnSpc>
                <a:spcPct val="107000"/>
              </a:lnSpc>
              <a:spcBef>
                <a:spcPts val="1800"/>
              </a:spcBef>
              <a:spcAft>
                <a:spcPts val="0"/>
              </a:spcAft>
              <a:buClr>
                <a:schemeClr val="dk1"/>
              </a:buClr>
              <a:buSzPts val="1400"/>
              <a:buChar char="•"/>
            </a:pPr>
            <a:r>
              <a:rPr lang="pl-PL" sz="1400">
                <a:latin typeface="Calibri"/>
                <a:ea typeface="Calibri"/>
                <a:cs typeface="Calibri"/>
                <a:sym typeface="Calibri"/>
              </a:rPr>
              <a:t>European Commission Report - „Quality of life in European cities, 2020”, https://ec.europa.eu/regional_policy/en/information/maps/quality_of_life/</a:t>
            </a:r>
            <a:endParaRPr sz="1400">
              <a:latin typeface="Calibri"/>
              <a:ea typeface="Calibri"/>
              <a:cs typeface="Calibri"/>
              <a:sym typeface="Calibri"/>
            </a:endParaRPr>
          </a:p>
          <a:p>
            <a:pPr indent="-228600" lvl="0" marL="228600" rtl="0" algn="l">
              <a:lnSpc>
                <a:spcPct val="107000"/>
              </a:lnSpc>
              <a:spcBef>
                <a:spcPts val="1800"/>
              </a:spcBef>
              <a:spcAft>
                <a:spcPts val="0"/>
              </a:spcAft>
              <a:buClr>
                <a:schemeClr val="dk1"/>
              </a:buClr>
              <a:buSzPts val="1400"/>
              <a:buChar char="•"/>
            </a:pPr>
            <a:r>
              <a:rPr lang="pl-PL" sz="1400">
                <a:latin typeface="Calibri"/>
                <a:ea typeface="Calibri"/>
                <a:cs typeface="Calibri"/>
                <a:sym typeface="Calibri"/>
              </a:rPr>
              <a:t>European Union (2020). Factsheet - The Transport and Mobility Sector. doi: 10.2775/932 NA-06-20-172-EN-N. Retrieved from https://ec.europa.eu/commission/presscorner/api/files/attachment/867229/Factsheet%20-%20The%20Transport%20and%20Mobility%20Sector.pdf.pdf</a:t>
            </a:r>
            <a:endParaRPr sz="1400">
              <a:latin typeface="Calibri"/>
              <a:ea typeface="Calibri"/>
              <a:cs typeface="Calibri"/>
              <a:sym typeface="Calibri"/>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2" name="Shape 102"/>
        <p:cNvGrpSpPr/>
        <p:nvPr/>
      </p:nvGrpSpPr>
      <p:grpSpPr>
        <a:xfrm>
          <a:off x="0" y="0"/>
          <a:ext cx="0" cy="0"/>
          <a:chOff x="0" y="0"/>
          <a:chExt cx="0" cy="0"/>
        </a:xfrm>
      </p:grpSpPr>
      <p:sp>
        <p:nvSpPr>
          <p:cNvPr id="103" name="Google Shape;103;p4"/>
          <p:cNvSpPr txBox="1"/>
          <p:nvPr>
            <p:ph type="title"/>
          </p:nvPr>
        </p:nvSpPr>
        <p:spPr>
          <a:xfrm>
            <a:off x="382734" y="635594"/>
            <a:ext cx="10515600" cy="739042"/>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rgbClr val="000000"/>
              </a:buClr>
              <a:buSzPts val="4000"/>
              <a:buFont typeface="Calibri"/>
              <a:buNone/>
            </a:pPr>
            <a:r>
              <a:rPr b="1" lang="pl-PL" sz="4000">
                <a:solidFill>
                  <a:srgbClr val="000000"/>
                </a:solidFill>
              </a:rPr>
              <a:t>O</a:t>
            </a:r>
            <a:r>
              <a:rPr b="1" i="0" lang="pl-PL" sz="4000">
                <a:solidFill>
                  <a:srgbClr val="000000"/>
                </a:solidFill>
              </a:rPr>
              <a:t>bjectives of the training module include:</a:t>
            </a:r>
            <a:endParaRPr b="1" sz="4000"/>
          </a:p>
        </p:txBody>
      </p:sp>
      <p:sp>
        <p:nvSpPr>
          <p:cNvPr id="104" name="Google Shape;104;p4"/>
          <p:cNvSpPr txBox="1"/>
          <p:nvPr>
            <p:ph idx="1" type="body"/>
          </p:nvPr>
        </p:nvSpPr>
        <p:spPr>
          <a:xfrm>
            <a:off x="382734" y="1577746"/>
            <a:ext cx="11631466" cy="4867503"/>
          </a:xfrm>
          <a:prstGeom prst="rect">
            <a:avLst/>
          </a:prstGeom>
          <a:noFill/>
          <a:ln>
            <a:noFill/>
          </a:ln>
        </p:spPr>
        <p:txBody>
          <a:bodyPr anchorCtr="0" anchor="t" bIns="45700" lIns="91425" spcFirstLastPara="1" rIns="91425" wrap="square" tIns="45700">
            <a:normAutofit/>
          </a:bodyPr>
          <a:lstStyle/>
          <a:p>
            <a:pPr indent="-514350" lvl="0" marL="514350" rtl="0" algn="l">
              <a:lnSpc>
                <a:spcPct val="90000"/>
              </a:lnSpc>
              <a:spcBef>
                <a:spcPts val="0"/>
              </a:spcBef>
              <a:spcAft>
                <a:spcPts val="0"/>
              </a:spcAft>
              <a:buClr>
                <a:schemeClr val="dk1"/>
              </a:buClr>
              <a:buSzPts val="2600"/>
              <a:buFont typeface="Calibri"/>
              <a:buAutoNum type="arabicParenR"/>
            </a:pPr>
            <a:r>
              <a:rPr lang="pl-PL" sz="2600"/>
              <a:t>understanding the concept of sustainable and smart mobility;</a:t>
            </a:r>
            <a:endParaRPr/>
          </a:p>
          <a:p>
            <a:pPr indent="-514350" lvl="0" marL="514350" rtl="0" algn="l">
              <a:lnSpc>
                <a:spcPct val="90000"/>
              </a:lnSpc>
              <a:spcBef>
                <a:spcPts val="1000"/>
              </a:spcBef>
              <a:spcAft>
                <a:spcPts val="0"/>
              </a:spcAft>
              <a:buClr>
                <a:schemeClr val="dk1"/>
              </a:buClr>
              <a:buSzPts val="2600"/>
              <a:buFont typeface="Calibri"/>
              <a:buAutoNum type="arabicParenR"/>
            </a:pPr>
            <a:r>
              <a:rPr lang="pl-PL" sz="2600"/>
              <a:t>understanding why it is important to move towards sustainable and smart transport;</a:t>
            </a:r>
            <a:endParaRPr/>
          </a:p>
          <a:p>
            <a:pPr indent="-514350" lvl="0" marL="514350" rtl="0" algn="l">
              <a:lnSpc>
                <a:spcPct val="90000"/>
              </a:lnSpc>
              <a:spcBef>
                <a:spcPts val="1000"/>
              </a:spcBef>
              <a:spcAft>
                <a:spcPts val="0"/>
              </a:spcAft>
              <a:buClr>
                <a:schemeClr val="dk1"/>
              </a:buClr>
              <a:buSzPts val="2600"/>
              <a:buFont typeface="Calibri"/>
              <a:buAutoNum type="arabicParenR"/>
            </a:pPr>
            <a:r>
              <a:rPr lang="pl-PL" sz="2600"/>
              <a:t>showing sustainable and smart mobility  as one of the elements of the UE Green Deal strategy;</a:t>
            </a:r>
            <a:endParaRPr/>
          </a:p>
          <a:p>
            <a:pPr indent="-514350" lvl="0" marL="514350" rtl="0" algn="l">
              <a:lnSpc>
                <a:spcPct val="90000"/>
              </a:lnSpc>
              <a:spcBef>
                <a:spcPts val="1000"/>
              </a:spcBef>
              <a:spcAft>
                <a:spcPts val="0"/>
              </a:spcAft>
              <a:buClr>
                <a:schemeClr val="dk1"/>
              </a:buClr>
              <a:buSzPts val="2600"/>
              <a:buFont typeface="Calibri"/>
              <a:buAutoNum type="arabicParenR"/>
            </a:pPr>
            <a:r>
              <a:rPr lang="pl-PL" sz="2600"/>
              <a:t>familiarisation with the vision of </a:t>
            </a:r>
            <a:r>
              <a:rPr lang="pl-PL" sz="2600">
                <a:latin typeface="Calibri"/>
                <a:ea typeface="Calibri"/>
                <a:cs typeface="Calibri"/>
                <a:sym typeface="Calibri"/>
              </a:rPr>
              <a:t>sustainable, smart and resilient mobility;</a:t>
            </a:r>
            <a:endParaRPr/>
          </a:p>
          <a:p>
            <a:pPr indent="-514350" lvl="0" marL="514350" rtl="0" algn="l">
              <a:lnSpc>
                <a:spcPct val="90000"/>
              </a:lnSpc>
              <a:spcBef>
                <a:spcPts val="1000"/>
              </a:spcBef>
              <a:spcAft>
                <a:spcPts val="0"/>
              </a:spcAft>
              <a:buClr>
                <a:schemeClr val="dk1"/>
              </a:buClr>
              <a:buSzPts val="2600"/>
              <a:buFont typeface="Calibri"/>
              <a:buAutoNum type="arabicParenR"/>
            </a:pPr>
            <a:r>
              <a:rPr lang="pl-PL" sz="2600"/>
              <a:t>showing how individually contribute to sustainable mobility?;</a:t>
            </a:r>
            <a:endParaRPr/>
          </a:p>
          <a:p>
            <a:pPr indent="-514350" lvl="0" marL="514350" rtl="0" algn="l">
              <a:lnSpc>
                <a:spcPct val="90000"/>
              </a:lnSpc>
              <a:spcBef>
                <a:spcPts val="1000"/>
              </a:spcBef>
              <a:spcAft>
                <a:spcPts val="0"/>
              </a:spcAft>
              <a:buClr>
                <a:schemeClr val="dk1"/>
              </a:buClr>
              <a:buSzPts val="2600"/>
              <a:buFont typeface="Calibri"/>
              <a:buAutoNum type="arabicParenR"/>
            </a:pPr>
            <a:r>
              <a:rPr lang="pl-PL" sz="2600"/>
              <a:t>showing example of the best practices of application sustainable and smart mobility at the city level.</a:t>
            </a:r>
            <a:endParaRPr/>
          </a:p>
          <a:p>
            <a:pPr indent="-336550" lvl="0" marL="514350" rtl="0" algn="l">
              <a:lnSpc>
                <a:spcPct val="90000"/>
              </a:lnSpc>
              <a:spcBef>
                <a:spcPts val="1000"/>
              </a:spcBef>
              <a:spcAft>
                <a:spcPts val="0"/>
              </a:spcAft>
              <a:buClr>
                <a:schemeClr val="dk1"/>
              </a:buClr>
              <a:buSzPts val="2800"/>
              <a:buFont typeface="Calibri"/>
              <a:buNone/>
            </a:pPr>
            <a:r>
              <a:t/>
            </a:r>
            <a:endParaRPr sz="2800"/>
          </a:p>
          <a:p>
            <a:pPr indent="-336550" lvl="0" marL="514350" rtl="0" algn="l">
              <a:lnSpc>
                <a:spcPct val="90000"/>
              </a:lnSpc>
              <a:spcBef>
                <a:spcPts val="1000"/>
              </a:spcBef>
              <a:spcAft>
                <a:spcPts val="0"/>
              </a:spcAft>
              <a:buClr>
                <a:schemeClr val="dk1"/>
              </a:buClr>
              <a:buSzPts val="2800"/>
              <a:buFont typeface="Calibri"/>
              <a:buNone/>
            </a:pPr>
            <a:r>
              <a:t/>
            </a:r>
            <a:endParaRPr/>
          </a:p>
          <a:p>
            <a:pPr indent="-336550" lvl="0" marL="514350" rtl="0" algn="l">
              <a:lnSpc>
                <a:spcPct val="90000"/>
              </a:lnSpc>
              <a:spcBef>
                <a:spcPts val="1000"/>
              </a:spcBef>
              <a:spcAft>
                <a:spcPts val="0"/>
              </a:spcAft>
              <a:buClr>
                <a:schemeClr val="dk1"/>
              </a:buClr>
              <a:buSzPts val="2800"/>
              <a:buFont typeface="Calibri"/>
              <a:buNone/>
            </a:pPr>
            <a:r>
              <a:t/>
            </a:r>
            <a:endParaRPr/>
          </a:p>
          <a:p>
            <a:pPr indent="-336550" lvl="0" marL="514350" rtl="0" algn="l">
              <a:lnSpc>
                <a:spcPct val="90000"/>
              </a:lnSpc>
              <a:spcBef>
                <a:spcPts val="1000"/>
              </a:spcBef>
              <a:spcAft>
                <a:spcPts val="0"/>
              </a:spcAft>
              <a:buClr>
                <a:schemeClr val="dk1"/>
              </a:buClr>
              <a:buSzPts val="2800"/>
              <a:buFont typeface="Calibri"/>
              <a:buNone/>
            </a:pPr>
            <a:r>
              <a:t/>
            </a:r>
            <a:endParaRPr/>
          </a:p>
          <a:p>
            <a:pPr indent="-336550" lvl="0" marL="514350" rtl="0" algn="l">
              <a:lnSpc>
                <a:spcPct val="90000"/>
              </a:lnSpc>
              <a:spcBef>
                <a:spcPts val="1000"/>
              </a:spcBef>
              <a:spcAft>
                <a:spcPts val="0"/>
              </a:spcAft>
              <a:buClr>
                <a:schemeClr val="dk1"/>
              </a:buClr>
              <a:buSzPts val="2800"/>
              <a:buFont typeface="Calibri"/>
              <a:buNone/>
            </a:pPr>
            <a:r>
              <a:t/>
            </a:r>
            <a:endParaRPr/>
          </a:p>
          <a:p>
            <a:pPr indent="-50800" lvl="0" marL="228600" rtl="0" algn="l">
              <a:lnSpc>
                <a:spcPct val="90000"/>
              </a:lnSpc>
              <a:spcBef>
                <a:spcPts val="1000"/>
              </a:spcBef>
              <a:spcAft>
                <a:spcPts val="0"/>
              </a:spcAft>
              <a:buClr>
                <a:schemeClr val="dk1"/>
              </a:buClr>
              <a:buSzPts val="2800"/>
              <a:buNone/>
            </a:pPr>
            <a:r>
              <a:t/>
            </a:r>
            <a:endParaRPr/>
          </a:p>
        </p:txBody>
      </p:sp>
    </p:spTree>
  </p:cSld>
  <p:clrMapOvr>
    <a:masterClrMapping/>
  </p:clrMapOvr>
</p:sld>
</file>

<file path=ppt/slides/slide4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49" name="Shape 449"/>
        <p:cNvGrpSpPr/>
        <p:nvPr/>
      </p:nvGrpSpPr>
      <p:grpSpPr>
        <a:xfrm>
          <a:off x="0" y="0"/>
          <a:ext cx="0" cy="0"/>
          <a:chOff x="0" y="0"/>
          <a:chExt cx="0" cy="0"/>
        </a:xfrm>
      </p:grpSpPr>
      <p:sp>
        <p:nvSpPr>
          <p:cNvPr id="450" name="Google Shape;450;p39"/>
          <p:cNvSpPr txBox="1"/>
          <p:nvPr>
            <p:ph type="title"/>
          </p:nvPr>
        </p:nvSpPr>
        <p:spPr>
          <a:xfrm>
            <a:off x="681445" y="253735"/>
            <a:ext cx="10515600" cy="123028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rPr b="1" lang="pl-PL"/>
              <a:t>Literature</a:t>
            </a:r>
            <a:endParaRPr b="1"/>
          </a:p>
        </p:txBody>
      </p:sp>
      <p:sp>
        <p:nvSpPr>
          <p:cNvPr id="451" name="Google Shape;451;p39"/>
          <p:cNvSpPr txBox="1"/>
          <p:nvPr>
            <p:ph idx="1" type="body"/>
          </p:nvPr>
        </p:nvSpPr>
        <p:spPr>
          <a:xfrm>
            <a:off x="428897" y="1216024"/>
            <a:ext cx="11588932" cy="5184776"/>
          </a:xfrm>
          <a:prstGeom prst="rect">
            <a:avLst/>
          </a:prstGeom>
          <a:noFill/>
          <a:ln>
            <a:noFill/>
          </a:ln>
        </p:spPr>
        <p:txBody>
          <a:bodyPr anchorCtr="0" anchor="t" bIns="45700" lIns="91425" spcFirstLastPara="1" rIns="91425" wrap="square" tIns="45700">
            <a:normAutofit fontScale="77500" lnSpcReduction="20000"/>
          </a:bodyPr>
          <a:lstStyle/>
          <a:p>
            <a:pPr indent="-228600" lvl="0" marL="228600" rtl="0" algn="l">
              <a:lnSpc>
                <a:spcPct val="107000"/>
              </a:lnSpc>
              <a:spcBef>
                <a:spcPts val="0"/>
              </a:spcBef>
              <a:spcAft>
                <a:spcPts val="0"/>
              </a:spcAft>
              <a:buClr>
                <a:schemeClr val="dk1"/>
              </a:buClr>
              <a:buSzPct val="100000"/>
              <a:buChar char="•"/>
            </a:pPr>
            <a:r>
              <a:rPr lang="pl-PL" sz="1800">
                <a:latin typeface="Calibri"/>
                <a:ea typeface="Calibri"/>
                <a:cs typeface="Calibri"/>
                <a:sym typeface="Calibri"/>
              </a:rPr>
              <a:t>Giffinger R., Fertner C., Kramar H., Meijers E. (2007). </a:t>
            </a:r>
            <a:r>
              <a:rPr i="1" lang="pl-PL" sz="1800">
                <a:latin typeface="Calibri"/>
                <a:ea typeface="Calibri"/>
                <a:cs typeface="Calibri"/>
                <a:sym typeface="Calibri"/>
              </a:rPr>
              <a:t>City-ranking of European Medium-Sized Cities</a:t>
            </a:r>
            <a:r>
              <a:rPr lang="pl-PL" sz="1800">
                <a:latin typeface="Calibri"/>
                <a:ea typeface="Calibri"/>
                <a:cs typeface="Calibri"/>
                <a:sym typeface="Calibri"/>
              </a:rPr>
              <a:t>. Magazines Focus, Capital, Impulse and Bizz, Vienna.</a:t>
            </a:r>
            <a:endParaRPr/>
          </a:p>
          <a:p>
            <a:pPr indent="-228600" lvl="0" marL="228600" rtl="0" algn="l">
              <a:lnSpc>
                <a:spcPct val="107000"/>
              </a:lnSpc>
              <a:spcBef>
                <a:spcPts val="1800"/>
              </a:spcBef>
              <a:spcAft>
                <a:spcPts val="0"/>
              </a:spcAft>
              <a:buClr>
                <a:schemeClr val="dk1"/>
              </a:buClr>
              <a:buSzPct val="100000"/>
              <a:buChar char="•"/>
            </a:pPr>
            <a:r>
              <a:rPr lang="pl-PL" sz="1800">
                <a:latin typeface="Calibri"/>
                <a:ea typeface="Calibri"/>
                <a:cs typeface="Calibri"/>
                <a:sym typeface="Calibri"/>
              </a:rPr>
              <a:t>Griffiths S., Furszyfer Del Rio D., Sovacool B. (2021). </a:t>
            </a:r>
            <a:r>
              <a:rPr i="1" lang="pl-PL" sz="1800">
                <a:latin typeface="Calibri"/>
                <a:ea typeface="Calibri"/>
                <a:cs typeface="Calibri"/>
                <a:sym typeface="Calibri"/>
              </a:rPr>
              <a:t>Policy mixes to achieve sustainable mobility after the COVID-19 crisis</a:t>
            </a:r>
            <a:r>
              <a:rPr lang="pl-PL" sz="1800">
                <a:latin typeface="Calibri"/>
                <a:ea typeface="Calibri"/>
                <a:cs typeface="Calibri"/>
                <a:sym typeface="Calibri"/>
              </a:rPr>
              <a:t>. Renewable and Sustainable Energy Reviews, vol. 143, 110919. https://doi.org/10.1016/j.rser.2021.110919</a:t>
            </a:r>
            <a:endParaRPr sz="1800">
              <a:latin typeface="Calibri"/>
              <a:ea typeface="Calibri"/>
              <a:cs typeface="Calibri"/>
              <a:sym typeface="Calibri"/>
            </a:endParaRPr>
          </a:p>
          <a:p>
            <a:pPr indent="-228600" lvl="0" marL="228600" rtl="0" algn="l">
              <a:lnSpc>
                <a:spcPct val="107000"/>
              </a:lnSpc>
              <a:spcBef>
                <a:spcPts val="1800"/>
              </a:spcBef>
              <a:spcAft>
                <a:spcPts val="0"/>
              </a:spcAft>
              <a:buClr>
                <a:schemeClr val="dk1"/>
              </a:buClr>
              <a:buSzPct val="100000"/>
              <a:buChar char="•"/>
            </a:pPr>
            <a:r>
              <a:rPr lang="pl-PL" sz="1800">
                <a:latin typeface="Calibri"/>
                <a:ea typeface="Calibri"/>
                <a:cs typeface="Calibri"/>
                <a:sym typeface="Calibri"/>
              </a:rPr>
              <a:t>Holden E., Banister D., Gossling S., Gilpin G., Linnerud K. (2020). </a:t>
            </a:r>
            <a:r>
              <a:rPr i="1" lang="pl-PL" sz="1800">
                <a:latin typeface="Calibri"/>
                <a:ea typeface="Calibri"/>
                <a:cs typeface="Calibri"/>
                <a:sym typeface="Calibri"/>
              </a:rPr>
              <a:t>Grand Narratives for sustainable mobility: a conceptual review. </a:t>
            </a:r>
            <a:r>
              <a:rPr lang="pl-PL" sz="1800">
                <a:latin typeface="Calibri"/>
                <a:ea typeface="Calibri"/>
                <a:cs typeface="Calibri"/>
                <a:sym typeface="Calibri"/>
              </a:rPr>
              <a:t>Energy Research &amp; Social Science, vol. 65, 101454.</a:t>
            </a:r>
            <a:endParaRPr sz="1800">
              <a:latin typeface="Calibri"/>
              <a:ea typeface="Calibri"/>
              <a:cs typeface="Calibri"/>
              <a:sym typeface="Calibri"/>
            </a:endParaRPr>
          </a:p>
          <a:p>
            <a:pPr indent="-228600" lvl="0" marL="228600" rtl="0" algn="l">
              <a:lnSpc>
                <a:spcPct val="107000"/>
              </a:lnSpc>
              <a:spcBef>
                <a:spcPts val="1800"/>
              </a:spcBef>
              <a:spcAft>
                <a:spcPts val="0"/>
              </a:spcAft>
              <a:buClr>
                <a:schemeClr val="dk1"/>
              </a:buClr>
              <a:buSzPct val="100000"/>
              <a:buChar char="•"/>
            </a:pPr>
            <a:r>
              <a:rPr lang="pl-PL" sz="1800">
                <a:latin typeface="Calibri"/>
                <a:ea typeface="Calibri"/>
                <a:cs typeface="Calibri"/>
                <a:sym typeface="Calibri"/>
              </a:rPr>
              <a:t>So J., Kim T., Kim M., Kang J., Lee H., Choi J.M. (2019). </a:t>
            </a:r>
            <a:r>
              <a:rPr i="1" lang="pl-PL" sz="1800">
                <a:latin typeface="Calibri"/>
                <a:ea typeface="Calibri"/>
                <a:cs typeface="Calibri"/>
                <a:sym typeface="Calibri"/>
              </a:rPr>
              <a:t>A Study on the Concept of Smart City and Smart City Transport. </a:t>
            </a:r>
            <a:r>
              <a:rPr lang="pl-PL" sz="1800">
                <a:latin typeface="Calibri"/>
                <a:ea typeface="Calibri"/>
                <a:cs typeface="Calibri"/>
                <a:sym typeface="Calibri"/>
              </a:rPr>
              <a:t>Journal of Korean Society of Transportation, vol. 37, 79-91. https://doi.org/ 10.7470/jkst.2019.37.1.079</a:t>
            </a:r>
            <a:endParaRPr sz="1800">
              <a:latin typeface="Calibri"/>
              <a:ea typeface="Calibri"/>
              <a:cs typeface="Calibri"/>
              <a:sym typeface="Calibri"/>
            </a:endParaRPr>
          </a:p>
          <a:p>
            <a:pPr indent="-228600" lvl="0" marL="228600" rtl="0" algn="l">
              <a:lnSpc>
                <a:spcPct val="107000"/>
              </a:lnSpc>
              <a:spcBef>
                <a:spcPts val="1800"/>
              </a:spcBef>
              <a:spcAft>
                <a:spcPts val="0"/>
              </a:spcAft>
              <a:buClr>
                <a:schemeClr val="dk1"/>
              </a:buClr>
              <a:buSzPct val="100000"/>
              <a:buChar char="•"/>
            </a:pPr>
            <a:r>
              <a:rPr lang="pl-PL" sz="1800">
                <a:latin typeface="Calibri"/>
                <a:ea typeface="Calibri"/>
                <a:cs typeface="Calibri"/>
                <a:sym typeface="Calibri"/>
              </a:rPr>
              <a:t>Optima Training (UK) Limited (2015, February 25). Six Thinking Hats, https://www.youtube.com/watch?v=oHiwpz7r4wY&amp;ab_channel=OptimaTraining%28UK%29Limited</a:t>
            </a:r>
            <a:endParaRPr sz="1800">
              <a:latin typeface="Calibri"/>
              <a:ea typeface="Calibri"/>
              <a:cs typeface="Calibri"/>
              <a:sym typeface="Calibri"/>
            </a:endParaRPr>
          </a:p>
          <a:p>
            <a:pPr indent="-228600" lvl="0" marL="228600" rtl="0" algn="l">
              <a:lnSpc>
                <a:spcPct val="107000"/>
              </a:lnSpc>
              <a:spcBef>
                <a:spcPts val="1800"/>
              </a:spcBef>
              <a:spcAft>
                <a:spcPts val="0"/>
              </a:spcAft>
              <a:buClr>
                <a:schemeClr val="dk1"/>
              </a:buClr>
              <a:buSzPct val="100000"/>
              <a:buChar char="•"/>
            </a:pPr>
            <a:r>
              <a:rPr lang="pl-PL" sz="1800">
                <a:latin typeface="Calibri"/>
                <a:ea typeface="Calibri"/>
                <a:cs typeface="Calibri"/>
                <a:sym typeface="Calibri"/>
              </a:rPr>
              <a:t>O'Sullivan K. (2018, April 06). Six Thinking Hats Technique, https://knowledgecompass.com/six-thinking-hats/</a:t>
            </a:r>
            <a:endParaRPr sz="1800">
              <a:latin typeface="Calibri"/>
              <a:ea typeface="Calibri"/>
              <a:cs typeface="Calibri"/>
              <a:sym typeface="Calibri"/>
            </a:endParaRPr>
          </a:p>
          <a:p>
            <a:pPr indent="-228600" lvl="0" marL="228600" rtl="0" algn="l">
              <a:lnSpc>
                <a:spcPct val="107000"/>
              </a:lnSpc>
              <a:spcBef>
                <a:spcPts val="1800"/>
              </a:spcBef>
              <a:spcAft>
                <a:spcPts val="0"/>
              </a:spcAft>
              <a:buClr>
                <a:schemeClr val="dk1"/>
              </a:buClr>
              <a:buSzPct val="100000"/>
              <a:buChar char="•"/>
            </a:pPr>
            <a:r>
              <a:rPr lang="pl-PL" sz="1800">
                <a:latin typeface="Calibri"/>
                <a:ea typeface="Calibri"/>
                <a:cs typeface="Calibri"/>
                <a:sym typeface="Calibri"/>
              </a:rPr>
              <a:t>Białystok (2020, April 15). Parkuj i jedź, https://www.bialystok.pl/pl/wiadomosci/aktualnosci/parkuj-i-jedz.html</a:t>
            </a:r>
            <a:endParaRPr/>
          </a:p>
          <a:p>
            <a:pPr indent="-228600" lvl="0" marL="228600" rtl="0" algn="l">
              <a:lnSpc>
                <a:spcPct val="107000"/>
              </a:lnSpc>
              <a:spcBef>
                <a:spcPts val="1800"/>
              </a:spcBef>
              <a:spcAft>
                <a:spcPts val="0"/>
              </a:spcAft>
              <a:buClr>
                <a:schemeClr val="dk1"/>
              </a:buClr>
              <a:buSzPct val="100000"/>
              <a:buChar char="•"/>
            </a:pPr>
            <a:r>
              <a:rPr lang="pl-PL" sz="1800">
                <a:latin typeface="Calibri"/>
                <a:ea typeface="Calibri"/>
                <a:cs typeface="Calibri"/>
                <a:sym typeface="Calibri"/>
              </a:rPr>
              <a:t>The Nutty Blog (2020, June 02). 5 ways to contribute to sustainable mobility: The Bike, https://nuttyscientists.com/blog/5-ways-to-contribute-to-sustainable-mobility-the-bike/</a:t>
            </a:r>
            <a:endParaRPr sz="1800">
              <a:latin typeface="Calibri"/>
              <a:ea typeface="Calibri"/>
              <a:cs typeface="Calibri"/>
              <a:sym typeface="Calibri"/>
            </a:endParaRPr>
          </a:p>
          <a:p>
            <a:pPr indent="-228600" lvl="0" marL="228600" rtl="0" algn="l">
              <a:lnSpc>
                <a:spcPct val="107000"/>
              </a:lnSpc>
              <a:spcBef>
                <a:spcPts val="1800"/>
              </a:spcBef>
              <a:spcAft>
                <a:spcPts val="0"/>
              </a:spcAft>
              <a:buClr>
                <a:schemeClr val="dk1"/>
              </a:buClr>
              <a:buSzPct val="100000"/>
              <a:buChar char="•"/>
            </a:pPr>
            <a:r>
              <a:rPr lang="pl-PL" sz="1800">
                <a:latin typeface="Calibri"/>
                <a:ea typeface="Calibri"/>
                <a:cs typeface="Calibri"/>
                <a:sym typeface="Calibri"/>
              </a:rPr>
              <a:t>Białystok, Nasze Miasto (2020, December 11). Koniec sezonu 2020. Elektryczne hulajnogi i skutery blinkee.city znikają z Białegostoku. Na czas zimy (The 2020 season is over and blinkee.city electric scooters and scooters are disappearing from Bialystok. For the time of winter), https://bialystok.naszemiasto.pl/koniec-sezonu-2020-elektryczne-hulajnogi-i-skutery/ar/c1-8041523</a:t>
            </a:r>
            <a:endParaRPr/>
          </a:p>
        </p:txBody>
      </p:sp>
    </p:spTree>
  </p:cSld>
  <p:clrMapOvr>
    <a:masterClrMapping/>
  </p:clrMapOvr>
</p:sld>
</file>

<file path=ppt/slides/slide4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55" name="Shape 455"/>
        <p:cNvGrpSpPr/>
        <p:nvPr/>
      </p:nvGrpSpPr>
      <p:grpSpPr>
        <a:xfrm>
          <a:off x="0" y="0"/>
          <a:ext cx="0" cy="0"/>
          <a:chOff x="0" y="0"/>
          <a:chExt cx="0" cy="0"/>
        </a:xfrm>
      </p:grpSpPr>
      <p:sp>
        <p:nvSpPr>
          <p:cNvPr id="456" name="Google Shape;456;p40"/>
          <p:cNvSpPr txBox="1"/>
          <p:nvPr>
            <p:ph type="title"/>
          </p:nvPr>
        </p:nvSpPr>
        <p:spPr>
          <a:xfrm>
            <a:off x="831850" y="1133963"/>
            <a:ext cx="10515600" cy="2891617"/>
          </a:xfrm>
          <a:prstGeom prst="rect">
            <a:avLst/>
          </a:prstGeom>
          <a:noFill/>
          <a:ln>
            <a:noFill/>
          </a:ln>
        </p:spPr>
        <p:txBody>
          <a:bodyPr anchorCtr="0" anchor="b" bIns="45700" lIns="91425" spcFirstLastPara="1" rIns="91425" wrap="square" tIns="45700">
            <a:normAutofit/>
          </a:bodyPr>
          <a:lstStyle/>
          <a:p>
            <a:pPr indent="0" lvl="0" marL="0" rtl="0" algn="ctr">
              <a:lnSpc>
                <a:spcPct val="90000"/>
              </a:lnSpc>
              <a:spcBef>
                <a:spcPts val="0"/>
              </a:spcBef>
              <a:spcAft>
                <a:spcPts val="0"/>
              </a:spcAft>
              <a:buClr>
                <a:schemeClr val="dk1"/>
              </a:buClr>
              <a:buSzPts val="6000"/>
              <a:buFont typeface="Calibri"/>
              <a:buNone/>
            </a:pPr>
            <a:r>
              <a:rPr b="1" lang="pl-PL" cap="small"/>
              <a:t>Quiz</a:t>
            </a:r>
            <a:endParaRPr/>
          </a:p>
        </p:txBody>
      </p:sp>
      <p:sp>
        <p:nvSpPr>
          <p:cNvPr id="457" name="Google Shape;457;p40"/>
          <p:cNvSpPr txBox="1"/>
          <p:nvPr>
            <p:ph idx="1" type="body"/>
          </p:nvPr>
        </p:nvSpPr>
        <p:spPr>
          <a:xfrm>
            <a:off x="831850" y="4589463"/>
            <a:ext cx="10515600" cy="1500187"/>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rgbClr val="888888"/>
              </a:buClr>
              <a:buSzPts val="2400"/>
              <a:buNone/>
            </a:pPr>
            <a:r>
              <a:t/>
            </a:r>
            <a:endParaRPr/>
          </a:p>
        </p:txBody>
      </p:sp>
    </p:spTree>
  </p:cSld>
  <p:clrMapOvr>
    <a:masterClrMapping/>
  </p:clrMapOvr>
</p:sld>
</file>

<file path=ppt/slides/slide4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61" name="Shape 461"/>
        <p:cNvGrpSpPr/>
        <p:nvPr/>
      </p:nvGrpSpPr>
      <p:grpSpPr>
        <a:xfrm>
          <a:off x="0" y="0"/>
          <a:ext cx="0" cy="0"/>
          <a:chOff x="0" y="0"/>
          <a:chExt cx="0" cy="0"/>
        </a:xfrm>
      </p:grpSpPr>
      <p:sp>
        <p:nvSpPr>
          <p:cNvPr id="462" name="Google Shape;462;p41"/>
          <p:cNvSpPr txBox="1"/>
          <p:nvPr>
            <p:ph idx="1" type="body"/>
          </p:nvPr>
        </p:nvSpPr>
        <p:spPr>
          <a:xfrm>
            <a:off x="296090" y="653143"/>
            <a:ext cx="11999324" cy="5573486"/>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chemeClr val="dk1"/>
              </a:buClr>
              <a:buSzPts val="2400"/>
              <a:buNone/>
            </a:pPr>
            <a:r>
              <a:rPr b="1" lang="pl-PL" sz="2400"/>
              <a:t>Question 1</a:t>
            </a:r>
            <a:endParaRPr/>
          </a:p>
          <a:p>
            <a:pPr indent="0" lvl="0" marL="0" rtl="0" algn="l">
              <a:lnSpc>
                <a:spcPct val="90000"/>
              </a:lnSpc>
              <a:spcBef>
                <a:spcPts val="1000"/>
              </a:spcBef>
              <a:spcAft>
                <a:spcPts val="0"/>
              </a:spcAft>
              <a:buClr>
                <a:schemeClr val="dk1"/>
              </a:buClr>
              <a:buSzPts val="2400"/>
              <a:buNone/>
            </a:pPr>
            <a:r>
              <a:rPr lang="pl-PL" sz="2400"/>
              <a:t>Smart mobility can be defined as an infusion of:</a:t>
            </a:r>
            <a:endParaRPr/>
          </a:p>
          <a:p>
            <a:pPr indent="-228600" lvl="0" marL="228600" rtl="0" algn="l">
              <a:lnSpc>
                <a:spcPct val="90000"/>
              </a:lnSpc>
              <a:spcBef>
                <a:spcPts val="1000"/>
              </a:spcBef>
              <a:spcAft>
                <a:spcPts val="0"/>
              </a:spcAft>
              <a:buClr>
                <a:schemeClr val="dk1"/>
              </a:buClr>
              <a:buSzPts val="2400"/>
              <a:buFont typeface="Noto Sans Symbols"/>
              <a:buChar char="€"/>
            </a:pPr>
            <a:r>
              <a:rPr lang="pl-PL" sz="2400" u="sng"/>
              <a:t>information communication technology (ICT)    </a:t>
            </a:r>
            <a:r>
              <a:rPr lang="pl-PL" sz="2400"/>
              <a:t>€ modern bus   € bicycles</a:t>
            </a:r>
            <a:endParaRPr sz="2400"/>
          </a:p>
          <a:p>
            <a:pPr indent="0" lvl="0" marL="0" rtl="0" algn="l">
              <a:lnSpc>
                <a:spcPct val="90000"/>
              </a:lnSpc>
              <a:spcBef>
                <a:spcPts val="1000"/>
              </a:spcBef>
              <a:spcAft>
                <a:spcPts val="0"/>
              </a:spcAft>
              <a:buClr>
                <a:schemeClr val="dk1"/>
              </a:buClr>
              <a:buSzPts val="2400"/>
              <a:buNone/>
            </a:pPr>
            <a:r>
              <a:t/>
            </a:r>
            <a:endParaRPr sz="2400"/>
          </a:p>
          <a:p>
            <a:pPr indent="0" lvl="0" marL="0" rtl="0" algn="l">
              <a:lnSpc>
                <a:spcPct val="90000"/>
              </a:lnSpc>
              <a:spcBef>
                <a:spcPts val="1000"/>
              </a:spcBef>
              <a:spcAft>
                <a:spcPts val="0"/>
              </a:spcAft>
              <a:buClr>
                <a:schemeClr val="dk1"/>
              </a:buClr>
              <a:buSzPts val="2400"/>
              <a:buNone/>
            </a:pPr>
            <a:r>
              <a:rPr b="1" lang="pl-PL" sz="2400"/>
              <a:t>Question 2</a:t>
            </a:r>
            <a:endParaRPr/>
          </a:p>
          <a:p>
            <a:pPr indent="0" lvl="0" marL="0" rtl="0" algn="l">
              <a:lnSpc>
                <a:spcPct val="90000"/>
              </a:lnSpc>
              <a:spcBef>
                <a:spcPts val="1000"/>
              </a:spcBef>
              <a:spcAft>
                <a:spcPts val="0"/>
              </a:spcAft>
              <a:buClr>
                <a:schemeClr val="dk1"/>
              </a:buClr>
              <a:buSzPts val="2400"/>
              <a:buNone/>
            </a:pPr>
            <a:r>
              <a:rPr lang="pl-PL" sz="2400"/>
              <a:t>Sustainable mobility aims at GHG-s reduction by 2050 at the level?</a:t>
            </a:r>
            <a:endParaRPr/>
          </a:p>
          <a:p>
            <a:pPr indent="-228600" lvl="0" marL="228600" rtl="0" algn="l">
              <a:lnSpc>
                <a:spcPct val="90000"/>
              </a:lnSpc>
              <a:spcBef>
                <a:spcPts val="1000"/>
              </a:spcBef>
              <a:spcAft>
                <a:spcPts val="0"/>
              </a:spcAft>
              <a:buClr>
                <a:schemeClr val="dk1"/>
              </a:buClr>
              <a:buSzPts val="2400"/>
              <a:buFont typeface="Noto Sans Symbols"/>
              <a:buChar char="€"/>
            </a:pPr>
            <a:r>
              <a:rPr lang="pl-PL" sz="2400" u="sng"/>
              <a:t>90%</a:t>
            </a:r>
            <a:r>
              <a:rPr lang="pl-PL" sz="2400"/>
              <a:t>    € 100%   € 60%</a:t>
            </a:r>
            <a:endParaRPr/>
          </a:p>
          <a:p>
            <a:pPr indent="0" lvl="0" marL="0" rtl="0" algn="l">
              <a:lnSpc>
                <a:spcPct val="90000"/>
              </a:lnSpc>
              <a:spcBef>
                <a:spcPts val="1000"/>
              </a:spcBef>
              <a:spcAft>
                <a:spcPts val="0"/>
              </a:spcAft>
              <a:buClr>
                <a:schemeClr val="dk1"/>
              </a:buClr>
              <a:buSzPts val="2400"/>
              <a:buNone/>
            </a:pPr>
            <a:r>
              <a:t/>
            </a:r>
            <a:endParaRPr sz="2400"/>
          </a:p>
          <a:p>
            <a:pPr indent="0" lvl="0" marL="0" rtl="0" algn="l">
              <a:lnSpc>
                <a:spcPct val="90000"/>
              </a:lnSpc>
              <a:spcBef>
                <a:spcPts val="1000"/>
              </a:spcBef>
              <a:spcAft>
                <a:spcPts val="0"/>
              </a:spcAft>
              <a:buClr>
                <a:schemeClr val="dk1"/>
              </a:buClr>
              <a:buSzPts val="2400"/>
              <a:buNone/>
            </a:pPr>
            <a:r>
              <a:rPr b="1" lang="pl-PL" sz="2400"/>
              <a:t>Question 3</a:t>
            </a:r>
            <a:endParaRPr/>
          </a:p>
          <a:p>
            <a:pPr indent="0" lvl="0" marL="0" rtl="0" algn="l">
              <a:lnSpc>
                <a:spcPct val="90000"/>
              </a:lnSpc>
              <a:spcBef>
                <a:spcPts val="1000"/>
              </a:spcBef>
              <a:spcAft>
                <a:spcPts val="0"/>
              </a:spcAft>
              <a:buClr>
                <a:srgbClr val="000000"/>
              </a:buClr>
              <a:buSzPts val="2400"/>
              <a:buNone/>
            </a:pPr>
            <a:r>
              <a:rPr lang="pl-PL" sz="2400">
                <a:solidFill>
                  <a:srgbClr val="000000"/>
                </a:solidFill>
              </a:rPr>
              <a:t>Price of transport must reflect:</a:t>
            </a:r>
            <a:endParaRPr/>
          </a:p>
          <a:p>
            <a:pPr indent="0" lvl="0" marL="0" rtl="0" algn="l">
              <a:lnSpc>
                <a:spcPct val="90000"/>
              </a:lnSpc>
              <a:spcBef>
                <a:spcPts val="1000"/>
              </a:spcBef>
              <a:spcAft>
                <a:spcPts val="0"/>
              </a:spcAft>
              <a:buClr>
                <a:schemeClr val="dk1"/>
              </a:buClr>
              <a:buSzPts val="2400"/>
              <a:buNone/>
            </a:pPr>
            <a:r>
              <a:rPr lang="pl-PL" sz="2400"/>
              <a:t>€ social status of users   € price of oil   € </a:t>
            </a:r>
            <a:r>
              <a:rPr lang="pl-PL" sz="2400" u="sng">
                <a:solidFill>
                  <a:srgbClr val="000000"/>
                </a:solidFill>
              </a:rPr>
              <a:t>the impact on the environment and on health </a:t>
            </a:r>
            <a:endParaRPr sz="2400" u="sng">
              <a:solidFill>
                <a:srgbClr val="000000"/>
              </a:solidFill>
            </a:endParaRPr>
          </a:p>
        </p:txBody>
      </p:sp>
    </p:spTree>
  </p:cSld>
  <p:clrMapOvr>
    <a:masterClrMapping/>
  </p:clrMapOvr>
</p:sld>
</file>

<file path=ppt/slides/slide4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66" name="Shape 466"/>
        <p:cNvGrpSpPr/>
        <p:nvPr/>
      </p:nvGrpSpPr>
      <p:grpSpPr>
        <a:xfrm>
          <a:off x="0" y="0"/>
          <a:ext cx="0" cy="0"/>
          <a:chOff x="0" y="0"/>
          <a:chExt cx="0" cy="0"/>
        </a:xfrm>
      </p:grpSpPr>
      <p:sp>
        <p:nvSpPr>
          <p:cNvPr id="467" name="Google Shape;467;p42"/>
          <p:cNvSpPr txBox="1"/>
          <p:nvPr>
            <p:ph idx="1" type="body"/>
          </p:nvPr>
        </p:nvSpPr>
        <p:spPr>
          <a:xfrm>
            <a:off x="296090" y="653143"/>
            <a:ext cx="11999324" cy="5573486"/>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chemeClr val="dk1"/>
              </a:buClr>
              <a:buSzPts val="2400"/>
              <a:buNone/>
            </a:pPr>
            <a:r>
              <a:rPr b="1" lang="pl-PL" sz="2400"/>
              <a:t>Question 4</a:t>
            </a:r>
            <a:endParaRPr/>
          </a:p>
          <a:p>
            <a:pPr indent="0" lvl="0" marL="0" rtl="0" algn="l">
              <a:lnSpc>
                <a:spcPct val="90000"/>
              </a:lnSpc>
              <a:spcBef>
                <a:spcPts val="1000"/>
              </a:spcBef>
              <a:spcAft>
                <a:spcPts val="0"/>
              </a:spcAft>
              <a:buClr>
                <a:srgbClr val="000000"/>
              </a:buClr>
              <a:buSzPts val="2400"/>
              <a:buNone/>
            </a:pPr>
            <a:r>
              <a:rPr lang="pl-PL" sz="2400">
                <a:solidFill>
                  <a:srgbClr val="000000"/>
                </a:solidFill>
              </a:rPr>
              <a:t>Flagship activities for smart mobility include:</a:t>
            </a:r>
            <a:endParaRPr sz="2400">
              <a:solidFill>
                <a:srgbClr val="000000"/>
              </a:solidFill>
            </a:endParaRPr>
          </a:p>
          <a:p>
            <a:pPr indent="-228600" lvl="0" marL="228600" rtl="0" algn="l">
              <a:lnSpc>
                <a:spcPct val="90000"/>
              </a:lnSpc>
              <a:spcBef>
                <a:spcPts val="1000"/>
              </a:spcBef>
              <a:spcAft>
                <a:spcPts val="0"/>
              </a:spcAft>
              <a:buClr>
                <a:schemeClr val="dk1"/>
              </a:buClr>
              <a:buSzPts val="2400"/>
              <a:buChar char="•"/>
            </a:pPr>
            <a:r>
              <a:rPr lang="pl-PL" sz="2400"/>
              <a:t>artificial intelligence for smarter mobility 			</a:t>
            </a:r>
            <a:r>
              <a:rPr lang="pl-PL" sz="2400" u="sng">
                <a:solidFill>
                  <a:srgbClr val="000000"/>
                </a:solidFill>
              </a:rPr>
              <a:t>T</a:t>
            </a:r>
            <a:r>
              <a:rPr lang="pl-PL" sz="2400" u="sng"/>
              <a:t> €</a:t>
            </a:r>
            <a:r>
              <a:rPr lang="pl-PL" sz="2400">
                <a:solidFill>
                  <a:srgbClr val="000000"/>
                </a:solidFill>
              </a:rPr>
              <a:t>  or   F </a:t>
            </a:r>
            <a:r>
              <a:rPr lang="pl-PL" sz="2400"/>
              <a:t>€</a:t>
            </a:r>
            <a:endParaRPr sz="2400"/>
          </a:p>
          <a:p>
            <a:pPr indent="-228600" lvl="0" marL="228600" rtl="0" algn="l">
              <a:lnSpc>
                <a:spcPct val="90000"/>
              </a:lnSpc>
              <a:spcBef>
                <a:spcPts val="1000"/>
              </a:spcBef>
              <a:spcAft>
                <a:spcPts val="0"/>
              </a:spcAft>
              <a:buClr>
                <a:schemeClr val="dk1"/>
              </a:buClr>
              <a:buSzPts val="2400"/>
              <a:buChar char="•"/>
            </a:pPr>
            <a:r>
              <a:rPr lang="pl-PL" sz="2400"/>
              <a:t>creating zero-emission airports  				</a:t>
            </a:r>
            <a:r>
              <a:rPr lang="pl-PL" sz="2400" u="sng">
                <a:solidFill>
                  <a:srgbClr val="000000"/>
                </a:solidFill>
              </a:rPr>
              <a:t>T</a:t>
            </a:r>
            <a:r>
              <a:rPr lang="pl-PL" sz="2400" u="sng"/>
              <a:t> €</a:t>
            </a:r>
            <a:r>
              <a:rPr lang="pl-PL" sz="2400">
                <a:solidFill>
                  <a:srgbClr val="000000"/>
                </a:solidFill>
              </a:rPr>
              <a:t>  or   F </a:t>
            </a:r>
            <a:r>
              <a:rPr lang="pl-PL" sz="2400"/>
              <a:t>€</a:t>
            </a:r>
            <a:endParaRPr/>
          </a:p>
          <a:p>
            <a:pPr indent="-228600" lvl="0" marL="228600" rtl="0" algn="l">
              <a:lnSpc>
                <a:spcPct val="90000"/>
              </a:lnSpc>
              <a:spcBef>
                <a:spcPts val="1000"/>
              </a:spcBef>
              <a:spcAft>
                <a:spcPts val="0"/>
              </a:spcAft>
              <a:buClr>
                <a:schemeClr val="dk1"/>
              </a:buClr>
              <a:buSzPts val="2400"/>
              <a:buChar char="•"/>
            </a:pPr>
            <a:r>
              <a:rPr lang="pl-PL" sz="2400"/>
              <a:t>greening freight						</a:t>
            </a:r>
            <a:r>
              <a:rPr lang="pl-PL" sz="2400" u="sng">
                <a:solidFill>
                  <a:srgbClr val="000000"/>
                </a:solidFill>
              </a:rPr>
              <a:t>T €</a:t>
            </a:r>
            <a:r>
              <a:rPr lang="pl-PL" sz="2400">
                <a:solidFill>
                  <a:srgbClr val="000000"/>
                </a:solidFill>
              </a:rPr>
              <a:t>  or   F €</a:t>
            </a:r>
            <a:endParaRPr/>
          </a:p>
          <a:p>
            <a:pPr indent="-228600" lvl="0" marL="228600" rtl="0" algn="l">
              <a:lnSpc>
                <a:spcPct val="90000"/>
              </a:lnSpc>
              <a:spcBef>
                <a:spcPts val="1000"/>
              </a:spcBef>
              <a:spcAft>
                <a:spcPts val="0"/>
              </a:spcAft>
              <a:buClr>
                <a:srgbClr val="000000"/>
              </a:buClr>
              <a:buSzPts val="2400"/>
              <a:buChar char="•"/>
            </a:pPr>
            <a:r>
              <a:rPr lang="pl-PL" sz="2400">
                <a:solidFill>
                  <a:srgbClr val="000000"/>
                </a:solidFill>
              </a:rPr>
              <a:t>increase in the number of petrol-driven cars 		T €  or   </a:t>
            </a:r>
            <a:r>
              <a:rPr lang="pl-PL" sz="2400" u="sng">
                <a:solidFill>
                  <a:srgbClr val="000000"/>
                </a:solidFill>
              </a:rPr>
              <a:t>F €</a:t>
            </a:r>
            <a:endParaRPr/>
          </a:p>
          <a:p>
            <a:pPr indent="-76200" lvl="0" marL="228600" rtl="0" algn="l">
              <a:lnSpc>
                <a:spcPct val="90000"/>
              </a:lnSpc>
              <a:spcBef>
                <a:spcPts val="1000"/>
              </a:spcBef>
              <a:spcAft>
                <a:spcPts val="0"/>
              </a:spcAft>
              <a:buClr>
                <a:schemeClr val="dk1"/>
              </a:buClr>
              <a:buSzPts val="2400"/>
              <a:buNone/>
            </a:pPr>
            <a:r>
              <a:t/>
            </a:r>
            <a:endParaRPr sz="2400" u="sng">
              <a:solidFill>
                <a:srgbClr val="000000"/>
              </a:solidFill>
            </a:endParaRPr>
          </a:p>
          <a:p>
            <a:pPr indent="0" lvl="0" marL="0" rtl="0" algn="l">
              <a:lnSpc>
                <a:spcPct val="90000"/>
              </a:lnSpc>
              <a:spcBef>
                <a:spcPts val="1000"/>
              </a:spcBef>
              <a:spcAft>
                <a:spcPts val="0"/>
              </a:spcAft>
              <a:buClr>
                <a:schemeClr val="dk1"/>
              </a:buClr>
              <a:buSzPts val="2400"/>
              <a:buNone/>
            </a:pPr>
            <a:r>
              <a:rPr b="1" lang="pl-PL" sz="2400"/>
              <a:t>Question 5</a:t>
            </a:r>
            <a:endParaRPr/>
          </a:p>
          <a:p>
            <a:pPr indent="0" lvl="0" marL="0" rtl="0" algn="l">
              <a:lnSpc>
                <a:spcPct val="90000"/>
              </a:lnSpc>
              <a:spcBef>
                <a:spcPts val="1000"/>
              </a:spcBef>
              <a:spcAft>
                <a:spcPts val="0"/>
              </a:spcAft>
              <a:buClr>
                <a:schemeClr val="dk1"/>
              </a:buClr>
              <a:buSzPts val="2400"/>
              <a:buNone/>
            </a:pPr>
            <a:r>
              <a:rPr lang="pl-PL" sz="2400"/>
              <a:t>Does an ITS system enable intelligent traffic management in a city?</a:t>
            </a:r>
            <a:endParaRPr/>
          </a:p>
          <a:p>
            <a:pPr indent="0" lvl="0" marL="0" rtl="0" algn="l">
              <a:lnSpc>
                <a:spcPct val="90000"/>
              </a:lnSpc>
              <a:spcBef>
                <a:spcPts val="1000"/>
              </a:spcBef>
              <a:spcAft>
                <a:spcPts val="0"/>
              </a:spcAft>
              <a:buClr>
                <a:schemeClr val="dk1"/>
              </a:buClr>
              <a:buSzPts val="2400"/>
              <a:buNone/>
            </a:pPr>
            <a:r>
              <a:rPr lang="pl-PL" sz="2400"/>
              <a:t>€ </a:t>
            </a:r>
            <a:r>
              <a:rPr lang="pl-PL" sz="2400" u="sng"/>
              <a:t>yes</a:t>
            </a:r>
            <a:r>
              <a:rPr lang="pl-PL" sz="2400"/>
              <a:t>   € no</a:t>
            </a:r>
            <a:endParaRPr/>
          </a:p>
          <a:p>
            <a:pPr indent="0" lvl="0" marL="0" rtl="0" algn="l">
              <a:lnSpc>
                <a:spcPct val="90000"/>
              </a:lnSpc>
              <a:spcBef>
                <a:spcPts val="1000"/>
              </a:spcBef>
              <a:spcAft>
                <a:spcPts val="0"/>
              </a:spcAft>
              <a:buClr>
                <a:schemeClr val="dk1"/>
              </a:buClr>
              <a:buSzPts val="2400"/>
              <a:buNone/>
            </a:pPr>
            <a:r>
              <a:t/>
            </a:r>
            <a:endParaRPr sz="2400" u="sng">
              <a:solidFill>
                <a:srgbClr val="000000"/>
              </a:solidFill>
            </a:endParaRPr>
          </a:p>
          <a:p>
            <a:pPr indent="0" lvl="0" marL="0" rtl="0" algn="l">
              <a:lnSpc>
                <a:spcPct val="90000"/>
              </a:lnSpc>
              <a:spcBef>
                <a:spcPts val="1000"/>
              </a:spcBef>
              <a:spcAft>
                <a:spcPts val="0"/>
              </a:spcAft>
              <a:buClr>
                <a:schemeClr val="dk1"/>
              </a:buClr>
              <a:buSzPts val="2400"/>
              <a:buNone/>
            </a:pPr>
            <a:r>
              <a:t/>
            </a:r>
            <a:endParaRPr sz="2400" u="sng"/>
          </a:p>
        </p:txBody>
      </p:sp>
    </p:spTree>
  </p:cSld>
  <p:clrMapOvr>
    <a:masterClrMapping/>
  </p:clrMapOvr>
</p:sld>
</file>

<file path=ppt/slides/slide4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71" name="Shape 471"/>
        <p:cNvGrpSpPr/>
        <p:nvPr/>
      </p:nvGrpSpPr>
      <p:grpSpPr>
        <a:xfrm>
          <a:off x="0" y="0"/>
          <a:ext cx="0" cy="0"/>
          <a:chOff x="0" y="0"/>
          <a:chExt cx="0" cy="0"/>
        </a:xfrm>
      </p:grpSpPr>
      <p:sp>
        <p:nvSpPr>
          <p:cNvPr id="472" name="Google Shape;472;p43"/>
          <p:cNvSpPr txBox="1"/>
          <p:nvPr>
            <p:ph idx="1" type="body"/>
          </p:nvPr>
        </p:nvSpPr>
        <p:spPr>
          <a:xfrm>
            <a:off x="385355" y="771297"/>
            <a:ext cx="11109960" cy="5315405"/>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chemeClr val="dk1"/>
              </a:buClr>
              <a:buSzPts val="2400"/>
              <a:buNone/>
            </a:pPr>
            <a:r>
              <a:rPr b="1" lang="pl-PL" sz="2400"/>
              <a:t>Question 6</a:t>
            </a:r>
            <a:endParaRPr/>
          </a:p>
          <a:p>
            <a:pPr indent="0" lvl="0" marL="0" rtl="0" algn="l">
              <a:lnSpc>
                <a:spcPct val="90000"/>
              </a:lnSpc>
              <a:spcBef>
                <a:spcPts val="1000"/>
              </a:spcBef>
              <a:spcAft>
                <a:spcPts val="0"/>
              </a:spcAft>
              <a:buClr>
                <a:schemeClr val="dk1"/>
              </a:buClr>
              <a:buSzPts val="2400"/>
              <a:buNone/>
            </a:pPr>
            <a:r>
              <a:rPr lang="pl-PL" sz="2400"/>
              <a:t>Which forms of urban travel are zero-emission?</a:t>
            </a:r>
            <a:endParaRPr sz="2400"/>
          </a:p>
          <a:p>
            <a:pPr indent="-228600" lvl="0" marL="228600" rtl="0" algn="l">
              <a:lnSpc>
                <a:spcPct val="90000"/>
              </a:lnSpc>
              <a:spcBef>
                <a:spcPts val="1000"/>
              </a:spcBef>
              <a:spcAft>
                <a:spcPts val="0"/>
              </a:spcAft>
              <a:buClr>
                <a:schemeClr val="dk1"/>
              </a:buClr>
              <a:buSzPts val="2400"/>
              <a:buFont typeface="Noto Sans Symbols"/>
              <a:buChar char="€"/>
            </a:pPr>
            <a:r>
              <a:rPr lang="pl-PL" sz="2400"/>
              <a:t>bus  € </a:t>
            </a:r>
            <a:r>
              <a:rPr lang="pl-PL" sz="2400" u="sng"/>
              <a:t>bike</a:t>
            </a:r>
            <a:r>
              <a:rPr lang="pl-PL" sz="2400"/>
              <a:t> € </a:t>
            </a:r>
            <a:r>
              <a:rPr lang="pl-PL" sz="2400" u="sng"/>
              <a:t>micro scooter  </a:t>
            </a:r>
            <a:r>
              <a:rPr lang="pl-PL" sz="2400"/>
              <a:t>€ </a:t>
            </a:r>
            <a:r>
              <a:rPr lang="pl-PL" sz="2400" u="sng"/>
              <a:t>electric scooter</a:t>
            </a:r>
            <a:r>
              <a:rPr lang="pl-PL" sz="2400"/>
              <a:t> € taxi</a:t>
            </a:r>
            <a:endParaRPr/>
          </a:p>
          <a:p>
            <a:pPr indent="0" lvl="0" marL="0" rtl="0" algn="l">
              <a:lnSpc>
                <a:spcPct val="90000"/>
              </a:lnSpc>
              <a:spcBef>
                <a:spcPts val="1000"/>
              </a:spcBef>
              <a:spcAft>
                <a:spcPts val="0"/>
              </a:spcAft>
              <a:buClr>
                <a:schemeClr val="dk1"/>
              </a:buClr>
              <a:buSzPts val="2400"/>
              <a:buNone/>
            </a:pPr>
            <a:r>
              <a:t/>
            </a:r>
            <a:endParaRPr sz="2400"/>
          </a:p>
          <a:p>
            <a:pPr indent="0" lvl="0" marL="0" rtl="0" algn="l">
              <a:lnSpc>
                <a:spcPct val="90000"/>
              </a:lnSpc>
              <a:spcBef>
                <a:spcPts val="1000"/>
              </a:spcBef>
              <a:spcAft>
                <a:spcPts val="0"/>
              </a:spcAft>
              <a:buClr>
                <a:schemeClr val="dk1"/>
              </a:buClr>
              <a:buSzPts val="2400"/>
              <a:buNone/>
            </a:pPr>
            <a:r>
              <a:rPr b="1" lang="pl-PL" sz="2400"/>
              <a:t>Question 7</a:t>
            </a:r>
            <a:endParaRPr/>
          </a:p>
          <a:p>
            <a:pPr indent="0" lvl="0" marL="0" rtl="0" algn="l">
              <a:lnSpc>
                <a:spcPct val="90000"/>
              </a:lnSpc>
              <a:spcBef>
                <a:spcPts val="1000"/>
              </a:spcBef>
              <a:spcAft>
                <a:spcPts val="0"/>
              </a:spcAft>
              <a:buClr>
                <a:schemeClr val="dk1"/>
              </a:buClr>
              <a:buSzPts val="2400"/>
              <a:buNone/>
            </a:pPr>
            <a:r>
              <a:rPr lang="pl-PL" sz="2400"/>
              <a:t>Park &amp; Ride is:</a:t>
            </a:r>
            <a:endParaRPr/>
          </a:p>
          <a:p>
            <a:pPr indent="-228600" lvl="0" marL="228600" rtl="0" algn="l">
              <a:lnSpc>
                <a:spcPct val="90000"/>
              </a:lnSpc>
              <a:spcBef>
                <a:spcPts val="1000"/>
              </a:spcBef>
              <a:spcAft>
                <a:spcPts val="0"/>
              </a:spcAft>
              <a:buClr>
                <a:schemeClr val="dk1"/>
              </a:buClr>
              <a:buSzPts val="2400"/>
              <a:buFont typeface="Noto Sans Symbols"/>
              <a:buChar char="€"/>
            </a:pPr>
            <a:r>
              <a:rPr lang="pl-PL" sz="2400"/>
              <a:t>parking lot with charging stations for electric buses</a:t>
            </a:r>
            <a:endParaRPr sz="2400"/>
          </a:p>
          <a:p>
            <a:pPr indent="-228600" lvl="0" marL="228600" rtl="0" algn="l">
              <a:lnSpc>
                <a:spcPct val="90000"/>
              </a:lnSpc>
              <a:spcBef>
                <a:spcPts val="1000"/>
              </a:spcBef>
              <a:spcAft>
                <a:spcPts val="0"/>
              </a:spcAft>
              <a:buClr>
                <a:schemeClr val="dk1"/>
              </a:buClr>
              <a:buSzPts val="2400"/>
              <a:buFont typeface="Noto Sans Symbols"/>
              <a:buChar char="€"/>
            </a:pPr>
            <a:r>
              <a:rPr lang="pl-PL" sz="2400"/>
              <a:t>parking for city bikes and scooters</a:t>
            </a:r>
            <a:endParaRPr sz="2400"/>
          </a:p>
          <a:p>
            <a:pPr indent="-228600" lvl="0" marL="228600" rtl="0" algn="l">
              <a:lnSpc>
                <a:spcPct val="90000"/>
              </a:lnSpc>
              <a:spcBef>
                <a:spcPts val="1000"/>
              </a:spcBef>
              <a:spcAft>
                <a:spcPts val="0"/>
              </a:spcAft>
              <a:buClr>
                <a:schemeClr val="dk1"/>
              </a:buClr>
              <a:buSzPts val="2400"/>
              <a:buFont typeface="Noto Sans Symbols"/>
              <a:buChar char="€"/>
            </a:pPr>
            <a:r>
              <a:rPr lang="pl-PL" sz="2400" u="sng"/>
              <a:t>parking for passenger cars on the outskirts of the city (near the public transport loop) enabling drivers to quickly walk and continue traveling by bus to the city center</a:t>
            </a:r>
            <a:endParaRPr sz="2400" u="sng"/>
          </a:p>
          <a:p>
            <a:pPr indent="0" lvl="0" marL="0" rtl="0" algn="l">
              <a:lnSpc>
                <a:spcPct val="90000"/>
              </a:lnSpc>
              <a:spcBef>
                <a:spcPts val="1000"/>
              </a:spcBef>
              <a:spcAft>
                <a:spcPts val="0"/>
              </a:spcAft>
              <a:buClr>
                <a:schemeClr val="dk1"/>
              </a:buClr>
              <a:buSzPts val="2400"/>
              <a:buNone/>
            </a:pPr>
            <a:r>
              <a:t/>
            </a:r>
            <a:endParaRPr sz="2400"/>
          </a:p>
          <a:p>
            <a:pPr indent="0" lvl="0" marL="0" rtl="0" algn="l">
              <a:lnSpc>
                <a:spcPct val="90000"/>
              </a:lnSpc>
              <a:spcBef>
                <a:spcPts val="1000"/>
              </a:spcBef>
              <a:spcAft>
                <a:spcPts val="0"/>
              </a:spcAft>
              <a:buClr>
                <a:schemeClr val="dk1"/>
              </a:buClr>
              <a:buSzPts val="2400"/>
              <a:buNone/>
            </a:pPr>
            <a:r>
              <a:t/>
            </a:r>
            <a:endParaRPr sz="2400"/>
          </a:p>
          <a:p>
            <a:pPr indent="0" lvl="0" marL="0" rtl="0" algn="l">
              <a:lnSpc>
                <a:spcPct val="90000"/>
              </a:lnSpc>
              <a:spcBef>
                <a:spcPts val="1000"/>
              </a:spcBef>
              <a:spcAft>
                <a:spcPts val="0"/>
              </a:spcAft>
              <a:buClr>
                <a:schemeClr val="dk1"/>
              </a:buClr>
              <a:buSzPts val="2400"/>
              <a:buNone/>
            </a:pPr>
            <a:r>
              <a:t/>
            </a:r>
            <a:endParaRPr sz="2400"/>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8" name="Shape 108"/>
        <p:cNvGrpSpPr/>
        <p:nvPr/>
      </p:nvGrpSpPr>
      <p:grpSpPr>
        <a:xfrm>
          <a:off x="0" y="0"/>
          <a:ext cx="0" cy="0"/>
          <a:chOff x="0" y="0"/>
          <a:chExt cx="0" cy="0"/>
        </a:xfrm>
      </p:grpSpPr>
      <p:sp>
        <p:nvSpPr>
          <p:cNvPr id="109" name="Google Shape;109;p5"/>
          <p:cNvSpPr txBox="1"/>
          <p:nvPr>
            <p:ph type="title"/>
          </p:nvPr>
        </p:nvSpPr>
        <p:spPr>
          <a:xfrm>
            <a:off x="838200" y="523701"/>
            <a:ext cx="10515600" cy="123028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rgbClr val="000000"/>
              </a:buClr>
              <a:buSzPts val="4000"/>
              <a:buFont typeface="Calibri"/>
              <a:buNone/>
            </a:pPr>
            <a:r>
              <a:rPr b="1" i="0" lang="pl-PL" sz="4000">
                <a:solidFill>
                  <a:srgbClr val="000000"/>
                </a:solidFill>
              </a:rPr>
              <a:t>Training module will:</a:t>
            </a:r>
            <a:endParaRPr b="1" sz="4000"/>
          </a:p>
        </p:txBody>
      </p:sp>
      <p:sp>
        <p:nvSpPr>
          <p:cNvPr id="110" name="Google Shape;110;p5"/>
          <p:cNvSpPr txBox="1"/>
          <p:nvPr>
            <p:ph idx="1" type="body"/>
          </p:nvPr>
        </p:nvSpPr>
        <p:spPr>
          <a:xfrm>
            <a:off x="733697" y="1753984"/>
            <a:ext cx="10515600" cy="2287806"/>
          </a:xfrm>
          <a:prstGeom prst="rect">
            <a:avLst/>
          </a:prstGeom>
          <a:noFill/>
          <a:ln>
            <a:noFill/>
          </a:ln>
        </p:spPr>
        <p:txBody>
          <a:bodyPr anchorCtr="0" anchor="t" bIns="45700" lIns="91425" spcFirstLastPara="1" rIns="91425" wrap="square" tIns="45700">
            <a:spAutoFit/>
          </a:bodyPr>
          <a:lstStyle/>
          <a:p>
            <a:pPr indent="-285750" lvl="0" marL="285750" rtl="0" algn="l">
              <a:lnSpc>
                <a:spcPct val="90000"/>
              </a:lnSpc>
              <a:spcBef>
                <a:spcPts val="0"/>
              </a:spcBef>
              <a:spcAft>
                <a:spcPts val="0"/>
              </a:spcAft>
              <a:buClr>
                <a:srgbClr val="000000"/>
              </a:buClr>
              <a:buSzPts val="2800"/>
              <a:buFont typeface="Arial"/>
              <a:buChar char="•"/>
            </a:pPr>
            <a:r>
              <a:rPr b="0" i="0" lang="pl-PL">
                <a:solidFill>
                  <a:srgbClr val="000000"/>
                </a:solidFill>
                <a:latin typeface="Calibri"/>
                <a:ea typeface="Calibri"/>
                <a:cs typeface="Calibri"/>
                <a:sym typeface="Calibri"/>
              </a:rPr>
              <a:t>explain the fundamentals of sustainable and smart mobility;</a:t>
            </a:r>
            <a:endParaRPr b="0" i="0">
              <a:solidFill>
                <a:srgbClr val="000000"/>
              </a:solidFill>
              <a:latin typeface="Calibri"/>
              <a:ea typeface="Calibri"/>
              <a:cs typeface="Calibri"/>
              <a:sym typeface="Calibri"/>
            </a:endParaRPr>
          </a:p>
          <a:p>
            <a:pPr indent="-285750" lvl="0" marL="285750" rtl="0" algn="l">
              <a:lnSpc>
                <a:spcPct val="90000"/>
              </a:lnSpc>
              <a:spcBef>
                <a:spcPts val="1000"/>
              </a:spcBef>
              <a:spcAft>
                <a:spcPts val="0"/>
              </a:spcAft>
              <a:buClr>
                <a:schemeClr val="dk1"/>
              </a:buClr>
              <a:buSzPts val="2800"/>
              <a:buChar char="•"/>
            </a:pPr>
            <a:r>
              <a:rPr lang="pl-PL">
                <a:latin typeface="Calibri"/>
                <a:ea typeface="Calibri"/>
                <a:cs typeface="Calibri"/>
                <a:sym typeface="Calibri"/>
              </a:rPr>
              <a:t>provide a rationale for climate change mitigation and propose actions from the perspective of  </a:t>
            </a:r>
            <a:r>
              <a:rPr b="0" i="0" lang="pl-PL">
                <a:solidFill>
                  <a:srgbClr val="000000"/>
                </a:solidFill>
                <a:latin typeface="Calibri"/>
                <a:ea typeface="Calibri"/>
                <a:cs typeface="Calibri"/>
                <a:sym typeface="Calibri"/>
              </a:rPr>
              <a:t>sustainable and smart mobility initiatives;</a:t>
            </a:r>
            <a:endParaRPr>
              <a:latin typeface="Calibri"/>
              <a:ea typeface="Calibri"/>
              <a:cs typeface="Calibri"/>
              <a:sym typeface="Calibri"/>
            </a:endParaRPr>
          </a:p>
          <a:p>
            <a:pPr indent="-285750" lvl="0" marL="285750" rtl="0" algn="l">
              <a:lnSpc>
                <a:spcPct val="90000"/>
              </a:lnSpc>
              <a:spcBef>
                <a:spcPts val="1000"/>
              </a:spcBef>
              <a:spcAft>
                <a:spcPts val="0"/>
              </a:spcAft>
              <a:buClr>
                <a:srgbClr val="000000"/>
              </a:buClr>
              <a:buSzPts val="2800"/>
              <a:buFont typeface="Arial"/>
              <a:buChar char="•"/>
            </a:pPr>
            <a:r>
              <a:rPr lang="pl-PL">
                <a:solidFill>
                  <a:srgbClr val="000000"/>
                </a:solidFill>
                <a:latin typeface="Calibri"/>
                <a:ea typeface="Calibri"/>
                <a:cs typeface="Calibri"/>
                <a:sym typeface="Calibri"/>
              </a:rPr>
              <a:t>a</a:t>
            </a:r>
            <a:r>
              <a:rPr b="0" i="0" lang="pl-PL">
                <a:solidFill>
                  <a:srgbClr val="000000"/>
                </a:solidFill>
                <a:latin typeface="Calibri"/>
                <a:ea typeface="Calibri"/>
                <a:cs typeface="Calibri"/>
                <a:sym typeface="Calibri"/>
              </a:rPr>
              <a:t>ccess a wide range of resources to build on the skills and knowledge developed in the field of sustainable and smart mobility.</a:t>
            </a:r>
            <a:endParaRPr b="0" i="0">
              <a:solidFill>
                <a:srgbClr val="000000"/>
              </a:solidFill>
              <a:latin typeface="Calibri"/>
              <a:ea typeface="Calibri"/>
              <a:cs typeface="Calibri"/>
              <a:sym typeface="Calibri"/>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4" name="Shape 114"/>
        <p:cNvGrpSpPr/>
        <p:nvPr/>
      </p:nvGrpSpPr>
      <p:grpSpPr>
        <a:xfrm>
          <a:off x="0" y="0"/>
          <a:ext cx="0" cy="0"/>
          <a:chOff x="0" y="0"/>
          <a:chExt cx="0" cy="0"/>
        </a:xfrm>
      </p:grpSpPr>
      <p:sp>
        <p:nvSpPr>
          <p:cNvPr id="115" name="Google Shape;115;p6"/>
          <p:cNvSpPr txBox="1"/>
          <p:nvPr>
            <p:ph type="title"/>
          </p:nvPr>
        </p:nvSpPr>
        <p:spPr>
          <a:xfrm>
            <a:off x="831850" y="697735"/>
            <a:ext cx="10515600" cy="2891617"/>
          </a:xfrm>
          <a:prstGeom prst="rect">
            <a:avLst/>
          </a:prstGeom>
          <a:noFill/>
          <a:ln>
            <a:noFill/>
          </a:ln>
        </p:spPr>
        <p:txBody>
          <a:bodyPr anchorCtr="0" anchor="b" bIns="45700" lIns="91425" spcFirstLastPara="1" rIns="91425" wrap="square" tIns="45700">
            <a:normAutofit/>
          </a:bodyPr>
          <a:lstStyle/>
          <a:p>
            <a:pPr indent="0" lvl="0" marL="0" rtl="0" algn="ctr">
              <a:lnSpc>
                <a:spcPct val="90000"/>
              </a:lnSpc>
              <a:spcBef>
                <a:spcPts val="0"/>
              </a:spcBef>
              <a:spcAft>
                <a:spcPts val="0"/>
              </a:spcAft>
              <a:buClr>
                <a:schemeClr val="dk1"/>
              </a:buClr>
              <a:buSzPts val="6000"/>
              <a:buFont typeface="Calibri"/>
              <a:buNone/>
            </a:pPr>
            <a:r>
              <a:rPr b="1" lang="pl-PL" cap="small"/>
              <a:t>Glossary  </a:t>
            </a:r>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9" name="Shape 119"/>
        <p:cNvGrpSpPr/>
        <p:nvPr/>
      </p:nvGrpSpPr>
      <p:grpSpPr>
        <a:xfrm>
          <a:off x="0" y="0"/>
          <a:ext cx="0" cy="0"/>
          <a:chOff x="0" y="0"/>
          <a:chExt cx="0" cy="0"/>
        </a:xfrm>
      </p:grpSpPr>
      <p:sp>
        <p:nvSpPr>
          <p:cNvPr id="120" name="Google Shape;120;p7"/>
          <p:cNvSpPr txBox="1"/>
          <p:nvPr>
            <p:ph idx="1" type="body"/>
          </p:nvPr>
        </p:nvSpPr>
        <p:spPr>
          <a:xfrm>
            <a:off x="213360" y="641350"/>
            <a:ext cx="11846560" cy="5556249"/>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chemeClr val="dk1"/>
              </a:buClr>
              <a:buSzPts val="2800"/>
              <a:buNone/>
            </a:pPr>
            <a:r>
              <a:rPr b="1" lang="pl-PL"/>
              <a:t>Sustainable mobility </a:t>
            </a:r>
            <a:r>
              <a:rPr lang="pl-PL"/>
              <a:t>means achieving an overall volume of physical mobility, modal splits and transport technologies that efficiently meet basic mobility needs while supporting ecosystem integrity  and limiting GHG emissions to a level that is consistent with international efforts toward sustainable development </a:t>
            </a:r>
            <a:r>
              <a:rPr lang="pl-PL" sz="1600">
                <a:solidFill>
                  <a:srgbClr val="7F7F7F"/>
                </a:solidFill>
              </a:rPr>
              <a:t>S. Griffiths, D. Furszyfer Del Rio, B. Sovacool (2021), </a:t>
            </a:r>
            <a:r>
              <a:rPr i="1" lang="pl-PL" sz="1600">
                <a:solidFill>
                  <a:srgbClr val="7F7F7F"/>
                </a:solidFill>
              </a:rPr>
              <a:t>Policy mixes to achieve sustainable mobility after the COVID-19 crisis</a:t>
            </a:r>
            <a:r>
              <a:rPr lang="pl-PL" sz="1600">
                <a:solidFill>
                  <a:srgbClr val="7F7F7F"/>
                </a:solidFill>
              </a:rPr>
              <a:t>. Renewable and Sustainable Energy Reviews, vol. 143, 110919. </a:t>
            </a:r>
            <a:r>
              <a:rPr b="0" i="0" lang="pl-PL" sz="1600" u="none" strike="noStrike">
                <a:solidFill>
                  <a:srgbClr val="7F7F7F"/>
                </a:solidFill>
              </a:rPr>
              <a:t>doi: 10.1016/j.rser.2021.110919</a:t>
            </a:r>
            <a:endParaRPr/>
          </a:p>
          <a:p>
            <a:pPr indent="0" lvl="0" marL="0" rtl="0" algn="l">
              <a:lnSpc>
                <a:spcPct val="90000"/>
              </a:lnSpc>
              <a:spcBef>
                <a:spcPts val="1000"/>
              </a:spcBef>
              <a:spcAft>
                <a:spcPts val="0"/>
              </a:spcAft>
              <a:buClr>
                <a:schemeClr val="dk1"/>
              </a:buClr>
              <a:buSzPts val="2800"/>
              <a:buNone/>
            </a:pPr>
            <a:r>
              <a:rPr b="1" lang="pl-PL"/>
              <a:t>Smart mobility </a:t>
            </a:r>
            <a:r>
              <a:rPr lang="pl-PL"/>
              <a:t>can be defined as an infusion of information communication technology (ICT) to transportation.</a:t>
            </a:r>
            <a:endParaRPr/>
          </a:p>
          <a:p>
            <a:pPr indent="0" lvl="0" marL="0" rtl="0" algn="l">
              <a:lnSpc>
                <a:spcPct val="90000"/>
              </a:lnSpc>
              <a:spcBef>
                <a:spcPts val="1000"/>
              </a:spcBef>
              <a:spcAft>
                <a:spcPts val="0"/>
              </a:spcAft>
              <a:buClr>
                <a:srgbClr val="7F7F7F"/>
              </a:buClr>
              <a:buSzPts val="1600"/>
              <a:buNone/>
            </a:pPr>
            <a:r>
              <a:rPr lang="pl-PL" sz="1600">
                <a:solidFill>
                  <a:srgbClr val="7F7F7F"/>
                </a:solidFill>
              </a:rPr>
              <a:t>R. Giffinger, C. Fertner, H. Kramar, E. Meijers (2007). </a:t>
            </a:r>
            <a:r>
              <a:rPr i="1" lang="pl-PL" sz="1600">
                <a:solidFill>
                  <a:srgbClr val="7F7F7F"/>
                </a:solidFill>
              </a:rPr>
              <a:t>City-ranking of European Medium-Sized Cities</a:t>
            </a:r>
            <a:r>
              <a:rPr lang="pl-PL" sz="1600">
                <a:solidFill>
                  <a:srgbClr val="7F7F7F"/>
                </a:solidFill>
              </a:rPr>
              <a:t>. Magazines Focus, Capital, Impulse and Bizz, Vienna.</a:t>
            </a:r>
            <a:endParaRPr/>
          </a:p>
          <a:p>
            <a:pPr indent="0" lvl="0" marL="0" rtl="0" algn="l">
              <a:lnSpc>
                <a:spcPct val="90000"/>
              </a:lnSpc>
              <a:spcBef>
                <a:spcPts val="1000"/>
              </a:spcBef>
              <a:spcAft>
                <a:spcPts val="0"/>
              </a:spcAft>
              <a:buClr>
                <a:schemeClr val="dk1"/>
              </a:buClr>
              <a:buSzPts val="2800"/>
              <a:buNone/>
            </a:pPr>
            <a:r>
              <a:rPr b="1" lang="pl-PL"/>
              <a:t>Smart mobility </a:t>
            </a:r>
            <a:r>
              <a:rPr lang="pl-PL"/>
              <a:t>has been defined as a system that provides customized mobility services based on an understanding of user preferences and a city’s vision by utilizing emerging ICT infrastructures.</a:t>
            </a:r>
            <a:endParaRPr/>
          </a:p>
          <a:p>
            <a:pPr indent="0" lvl="0" marL="0" rtl="0" algn="l">
              <a:lnSpc>
                <a:spcPct val="90000"/>
              </a:lnSpc>
              <a:spcBef>
                <a:spcPts val="1000"/>
              </a:spcBef>
              <a:spcAft>
                <a:spcPts val="0"/>
              </a:spcAft>
              <a:buClr>
                <a:srgbClr val="7F7F7F"/>
              </a:buClr>
              <a:buSzPts val="1600"/>
              <a:buNone/>
            </a:pPr>
            <a:r>
              <a:rPr lang="pl-PL" sz="1600">
                <a:solidFill>
                  <a:srgbClr val="7F7F7F"/>
                </a:solidFill>
              </a:rPr>
              <a:t>J. So, T. Kim, M. Kim, J. Kang, H. Lee, J.M. Choi (2019). </a:t>
            </a:r>
            <a:r>
              <a:rPr i="1" lang="pl-PL" sz="1600">
                <a:solidFill>
                  <a:srgbClr val="7F7F7F"/>
                </a:solidFill>
              </a:rPr>
              <a:t>A Study on the Concept of Smart City and Smart City Transport. </a:t>
            </a:r>
            <a:r>
              <a:rPr lang="pl-PL" sz="1600">
                <a:solidFill>
                  <a:srgbClr val="7F7F7F"/>
                </a:solidFill>
              </a:rPr>
              <a:t>Journal of Korean Society of Transportation, vol. 37, 79-91. doi: 10.7470/jkst.2019.37.1.079</a:t>
            </a:r>
            <a:endParaRPr/>
          </a:p>
          <a:p>
            <a:pPr indent="0" lvl="0" marL="0" rtl="0" algn="l">
              <a:lnSpc>
                <a:spcPct val="90000"/>
              </a:lnSpc>
              <a:spcBef>
                <a:spcPts val="1000"/>
              </a:spcBef>
              <a:spcAft>
                <a:spcPts val="0"/>
              </a:spcAft>
              <a:buClr>
                <a:schemeClr val="dk1"/>
              </a:buClr>
              <a:buSzPts val="1600"/>
              <a:buNone/>
            </a:pPr>
            <a:r>
              <a:t/>
            </a:r>
            <a:endParaRPr sz="1600">
              <a:solidFill>
                <a:srgbClr val="7F7F7F"/>
              </a:solidFill>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4" name="Shape 124"/>
        <p:cNvGrpSpPr/>
        <p:nvPr/>
      </p:nvGrpSpPr>
      <p:grpSpPr>
        <a:xfrm>
          <a:off x="0" y="0"/>
          <a:ext cx="0" cy="0"/>
          <a:chOff x="0" y="0"/>
          <a:chExt cx="0" cy="0"/>
        </a:xfrm>
      </p:grpSpPr>
      <p:sp>
        <p:nvSpPr>
          <p:cNvPr id="125" name="Google Shape;125;p8"/>
          <p:cNvSpPr txBox="1"/>
          <p:nvPr>
            <p:ph idx="1" type="body"/>
          </p:nvPr>
        </p:nvSpPr>
        <p:spPr>
          <a:xfrm>
            <a:off x="330200" y="768984"/>
            <a:ext cx="10515600" cy="5047615"/>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chemeClr val="dk1"/>
              </a:buClr>
              <a:buSzPts val="2800"/>
              <a:buNone/>
            </a:pPr>
            <a:r>
              <a:rPr lang="pl-PL"/>
              <a:t>Holden et al. have proposed three </a:t>
            </a:r>
            <a:r>
              <a:rPr b="1" lang="pl-PL"/>
              <a:t>sustainable mobility </a:t>
            </a:r>
            <a:r>
              <a:rPr lang="pl-PL"/>
              <a:t>“grand narratives”: </a:t>
            </a:r>
            <a:endParaRPr/>
          </a:p>
          <a:p>
            <a:pPr indent="-514350" lvl="0" marL="514350" rtl="0" algn="l">
              <a:lnSpc>
                <a:spcPct val="90000"/>
              </a:lnSpc>
              <a:spcBef>
                <a:spcPts val="1000"/>
              </a:spcBef>
              <a:spcAft>
                <a:spcPts val="0"/>
              </a:spcAft>
              <a:buClr>
                <a:schemeClr val="dk1"/>
              </a:buClr>
              <a:buSzPts val="2800"/>
              <a:buFont typeface="Calibri"/>
              <a:buAutoNum type="arabicParenR"/>
            </a:pPr>
            <a:r>
              <a:rPr lang="pl-PL"/>
              <a:t>Electro-mobility – replacement of fossil fuel based vehicles with electric vehicles fueled by clean energy;</a:t>
            </a:r>
            <a:endParaRPr/>
          </a:p>
          <a:p>
            <a:pPr indent="-514350" lvl="0" marL="514350" rtl="0" algn="l">
              <a:lnSpc>
                <a:spcPct val="90000"/>
              </a:lnSpc>
              <a:spcBef>
                <a:spcPts val="1000"/>
              </a:spcBef>
              <a:spcAft>
                <a:spcPts val="0"/>
              </a:spcAft>
              <a:buClr>
                <a:schemeClr val="dk1"/>
              </a:buClr>
              <a:buSzPts val="2800"/>
              <a:buFont typeface="Calibri"/>
              <a:buAutoNum type="arabicParenR"/>
            </a:pPr>
            <a:r>
              <a:rPr lang="pl-PL"/>
              <a:t>Collective transport 2.0 – increasing utilization of both public transport and cars, the latter being shared mobility;</a:t>
            </a:r>
            <a:endParaRPr/>
          </a:p>
          <a:p>
            <a:pPr indent="-514350" lvl="0" marL="514350" rtl="0" algn="l">
              <a:lnSpc>
                <a:spcPct val="90000"/>
              </a:lnSpc>
              <a:spcBef>
                <a:spcPts val="1000"/>
              </a:spcBef>
              <a:spcAft>
                <a:spcPts val="0"/>
              </a:spcAft>
              <a:buClr>
                <a:schemeClr val="dk1"/>
              </a:buClr>
              <a:buSzPts val="2800"/>
              <a:buFont typeface="Calibri"/>
              <a:buAutoNum type="arabicParenR"/>
            </a:pPr>
            <a:r>
              <a:rPr lang="pl-PL"/>
              <a:t>Low-mobility societies – reducing the number and length of trips by cars (and planes). </a:t>
            </a:r>
            <a:endParaRPr/>
          </a:p>
          <a:p>
            <a:pPr indent="0" lvl="0" marL="0" rtl="0" algn="l">
              <a:lnSpc>
                <a:spcPct val="90000"/>
              </a:lnSpc>
              <a:spcBef>
                <a:spcPts val="1000"/>
              </a:spcBef>
              <a:spcAft>
                <a:spcPts val="0"/>
              </a:spcAft>
              <a:buClr>
                <a:srgbClr val="7F7F7F"/>
              </a:buClr>
              <a:buSzPts val="1600"/>
              <a:buNone/>
            </a:pPr>
            <a:r>
              <a:rPr lang="pl-PL" sz="1600">
                <a:solidFill>
                  <a:srgbClr val="7F7F7F"/>
                </a:solidFill>
              </a:rPr>
              <a:t>E. Holden, D. Banister, S. Gossling, G.  Gilpin, K. Linnerud (2020). </a:t>
            </a:r>
            <a:r>
              <a:rPr i="1" lang="pl-PL" sz="1600">
                <a:solidFill>
                  <a:srgbClr val="7F7F7F"/>
                </a:solidFill>
              </a:rPr>
              <a:t>Grand Narratives for sustainable mobility: a conceptual review. </a:t>
            </a:r>
            <a:r>
              <a:rPr lang="pl-PL" sz="1600">
                <a:solidFill>
                  <a:srgbClr val="7F7F7F"/>
                </a:solidFill>
              </a:rPr>
              <a:t>Energy Research &amp; Social Science, vol. 65, 101454.</a:t>
            </a:r>
            <a:endParaRPr>
              <a:solidFill>
                <a:srgbClr val="7F7F7F"/>
              </a:solidFill>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9" name="Shape 129"/>
        <p:cNvGrpSpPr/>
        <p:nvPr/>
      </p:nvGrpSpPr>
      <p:grpSpPr>
        <a:xfrm>
          <a:off x="0" y="0"/>
          <a:ext cx="0" cy="0"/>
          <a:chOff x="0" y="0"/>
          <a:chExt cx="0" cy="0"/>
        </a:xfrm>
      </p:grpSpPr>
      <p:sp>
        <p:nvSpPr>
          <p:cNvPr id="130" name="Google Shape;130;p9"/>
          <p:cNvSpPr txBox="1"/>
          <p:nvPr>
            <p:ph type="title"/>
          </p:nvPr>
        </p:nvSpPr>
        <p:spPr>
          <a:xfrm>
            <a:off x="831850" y="697735"/>
            <a:ext cx="10515600" cy="2891617"/>
          </a:xfrm>
          <a:prstGeom prst="rect">
            <a:avLst/>
          </a:prstGeom>
          <a:noFill/>
          <a:ln>
            <a:noFill/>
          </a:ln>
        </p:spPr>
        <p:txBody>
          <a:bodyPr anchorCtr="0" anchor="b" bIns="45700" lIns="91425" spcFirstLastPara="1" rIns="91425" wrap="square" tIns="45700">
            <a:normAutofit/>
          </a:bodyPr>
          <a:lstStyle/>
          <a:p>
            <a:pPr indent="0" lvl="0" marL="0" rtl="0" algn="ctr">
              <a:lnSpc>
                <a:spcPct val="90000"/>
              </a:lnSpc>
              <a:spcBef>
                <a:spcPts val="0"/>
              </a:spcBef>
              <a:spcAft>
                <a:spcPts val="0"/>
              </a:spcAft>
              <a:buClr>
                <a:schemeClr val="dk1"/>
              </a:buClr>
              <a:buSzPts val="6000"/>
              <a:buFont typeface="Calibri"/>
              <a:buNone/>
            </a:pPr>
            <a:r>
              <a:rPr b="1" lang="pl-PL" cap="small"/>
              <a:t>Teaching  materials</a:t>
            </a:r>
            <a:endParaRPr/>
          </a:p>
        </p:txBody>
      </p:sp>
    </p:spTree>
  </p:cSld>
  <p:clrMapOvr>
    <a:masterClrMapping/>
  </p:clrMapOvr>
</p:sld>
</file>

<file path=ppt/theme/theme1.xml><?xml version="1.0" encoding="utf-8"?>
<a:theme xmlns:a="http://schemas.openxmlformats.org/drawingml/2006/main" xmlns:r="http://schemas.openxmlformats.org/officeDocument/2006/relationships" name="Motyw pakietu Office">
  <a:themeElements>
    <a:clrScheme name="Niebieski">
      <a:dk1>
        <a:srgbClr val="000000"/>
      </a:dk1>
      <a:lt1>
        <a:srgbClr val="FFFFFF"/>
      </a:lt1>
      <a:dk2>
        <a:srgbClr val="17406D"/>
      </a:dk2>
      <a:lt2>
        <a:srgbClr val="DBEFF9"/>
      </a:lt2>
      <a:accent1>
        <a:srgbClr val="0F6FC6"/>
      </a:accent1>
      <a:accent2>
        <a:srgbClr val="009DD9"/>
      </a:accent2>
      <a:accent3>
        <a:srgbClr val="0BD0D9"/>
      </a:accent3>
      <a:accent4>
        <a:srgbClr val="10CF9B"/>
      </a:accent4>
      <a:accent5>
        <a:srgbClr val="7CCA62"/>
      </a:accent5>
      <a:accent6>
        <a:srgbClr val="A5C249"/>
      </a:accent6>
      <a:hlink>
        <a:srgbClr val="F49100"/>
      </a:hlink>
      <a:folHlink>
        <a:srgbClr val="85DFD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2021-03-17T15:35:01Z</dcterms:created>
  <dc:creator>Danuta Szpilko</dc:creator>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0x0101005074F7A292914247B2B5A9610CDF1D37</vt:lpwstr>
  </property>
</Properties>
</file>