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Lst>
  <p:sldSz cy="6858000" cx="12192000"/>
  <p:notesSz cx="6858000" cy="9144000"/>
  <p:embeddedFontLst>
    <p:embeddedFont>
      <p:font typeface="Roboto"/>
      <p:regular r:id="rId38"/>
      <p:bold r:id="rId39"/>
      <p:italic r:id="rId40"/>
      <p:boldItalic r:id="rId41"/>
    </p:embeddedFont>
    <p:embeddedFont>
      <p:font typeface="Helvetica Neue"/>
      <p:regular r:id="rId42"/>
      <p:bold r:id="rId43"/>
      <p:italic r:id="rId44"/>
      <p:boldItalic r:id="rId45"/>
    </p:embeddedFont>
    <p:embeddedFont>
      <p:font typeface="Open Sans"/>
      <p:regular r:id="rId46"/>
      <p:bold r:id="rId47"/>
      <p:italic r:id="rId48"/>
      <p:boldItalic r:id="rId4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50" roundtripDataSignature="AMtx7miZLLY0/hYWQVog+Q5pxAIiygNi3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font" Target="fonts/Roboto-italic.fntdata"/><Relationship Id="rId42" Type="http://schemas.openxmlformats.org/officeDocument/2006/relationships/font" Target="fonts/HelveticaNeue-regular.fntdata"/><Relationship Id="rId41" Type="http://schemas.openxmlformats.org/officeDocument/2006/relationships/font" Target="fonts/Roboto-boldItalic.fntdata"/><Relationship Id="rId44" Type="http://schemas.openxmlformats.org/officeDocument/2006/relationships/font" Target="fonts/HelveticaNeue-italic.fntdata"/><Relationship Id="rId43" Type="http://schemas.openxmlformats.org/officeDocument/2006/relationships/font" Target="fonts/HelveticaNeue-bold.fntdata"/><Relationship Id="rId46" Type="http://schemas.openxmlformats.org/officeDocument/2006/relationships/font" Target="fonts/OpenSans-regular.fntdata"/><Relationship Id="rId45" Type="http://schemas.openxmlformats.org/officeDocument/2006/relationships/font" Target="fonts/HelveticaNeue-boldItalic.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48" Type="http://schemas.openxmlformats.org/officeDocument/2006/relationships/font" Target="fonts/OpenSans-italic.fntdata"/><Relationship Id="rId47" Type="http://schemas.openxmlformats.org/officeDocument/2006/relationships/font" Target="fonts/OpenSans-bold.fntdata"/><Relationship Id="rId49" Type="http://schemas.openxmlformats.org/officeDocument/2006/relationships/font" Target="fonts/OpenSans-boldItalic.fnt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33" Type="http://schemas.openxmlformats.org/officeDocument/2006/relationships/slide" Target="slides/slide29.xml"/><Relationship Id="rId32" Type="http://schemas.openxmlformats.org/officeDocument/2006/relationships/slide" Target="slides/slide28.xml"/><Relationship Id="rId35" Type="http://schemas.openxmlformats.org/officeDocument/2006/relationships/slide" Target="slides/slide31.xml"/><Relationship Id="rId34" Type="http://schemas.openxmlformats.org/officeDocument/2006/relationships/slide" Target="slides/slide30.xml"/><Relationship Id="rId37" Type="http://schemas.openxmlformats.org/officeDocument/2006/relationships/slide" Target="slides/slide33.xml"/><Relationship Id="rId36" Type="http://schemas.openxmlformats.org/officeDocument/2006/relationships/slide" Target="slides/slide32.xml"/><Relationship Id="rId39" Type="http://schemas.openxmlformats.org/officeDocument/2006/relationships/font" Target="fonts/Roboto-bold.fntdata"/><Relationship Id="rId38" Type="http://schemas.openxmlformats.org/officeDocument/2006/relationships/font" Target="fonts/Roboto-regular.fntdata"/><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29" Type="http://schemas.openxmlformats.org/officeDocument/2006/relationships/slide" Target="slides/slide25.xml"/><Relationship Id="rId50" Type="http://customschemas.google.com/relationships/presentationmetadata" Target="metadata"/><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unsplash.com/@christianlue?utm_source=unsplash&amp;utm_medium=referral&amp;utm_content=creditCopyText" TargetMode="External"/><Relationship Id="rId3" Type="http://schemas.openxmlformats.org/officeDocument/2006/relationships/hyperlink" Target="https://unsplash.com/s/photos/europe?utm_source=unsplash&amp;utm_medium=referral&amp;utm_content=creditCopyText" TargetMode="Externa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pexels.com/@brunoscramgnon?utm_content=attributionCopyText&amp;utm_medium=referral&amp;utm_source=pexels" TargetMode="External"/><Relationship Id="rId3" Type="http://schemas.openxmlformats.org/officeDocument/2006/relationships/hyperlink" Target="https://www.pexels.com/photo/close-up-of-beer-bottles-on-wood-315658/?utm_content=attributionCopyText&amp;utm_medium=referral&amp;utm_source=pexels" TargetMode="Externa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pexels.com/@kaboompics?utm_content=attributionCopyText&amp;utm_medium=referral&amp;utm_source=pexels" TargetMode="External"/><Relationship Id="rId3" Type="http://schemas.openxmlformats.org/officeDocument/2006/relationships/hyperlink" Target="https://www.pexels.com/photo/think-outside-of-the-box-6375/?utm_content=attributionCopyText&amp;utm_medium=referral&amp;utm_source=pexels" TargetMode="Externa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unsplash.com/@juliusjansson?utm_source=unsplash&amp;utm_medium=referral&amp;utm_content=creditCopyText" TargetMode="External"/><Relationship Id="rId3" Type="http://schemas.openxmlformats.org/officeDocument/2006/relationships/hyperlink" Target="https://unsplash.com/s/photos/ferry?utm_source=unsplash&amp;utm_medium=referral&amp;utm_content=creditCopyText" TargetMode="Externa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unsplash.com/@juliusjansson?utm_source=unsplash&amp;utm_medium=referral&amp;utm_content=creditCopyText" TargetMode="External"/><Relationship Id="rId3" Type="http://schemas.openxmlformats.org/officeDocument/2006/relationships/hyperlink" Target="https://unsplash.com/s/photos/ferry?utm_source=unsplash&amp;utm_medium=referral&amp;utm_content=creditCopyText" TargetMode="Externa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pexels.com/@lara-jameson?utm_content=attributionCopyText&amp;utm_medium=referral&amp;utm_source=pexels" TargetMode="External"/><Relationship Id="rId3" Type="http://schemas.openxmlformats.org/officeDocument/2006/relationships/hyperlink" Target="https://www.pexels.com/photo/man-in-white-t-shirt-holding-green-box-9324359/?utm_content=attributionCopyText&amp;utm_medium=referral&amp;utm_source=pexels" TargetMode="Externa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6" name="Google Shape;86;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200"/>
              <a:buFont typeface="Calibri"/>
              <a:buNone/>
            </a:pPr>
            <a:r>
              <a:t/>
            </a:r>
            <a:endParaRPr/>
          </a:p>
        </p:txBody>
      </p:sp>
      <p:sp>
        <p:nvSpPr>
          <p:cNvPr id="139" name="Google Shape;139;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1" name="Google Shape;161;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US"/>
              <a:t>Source: Horizon 2020: The EU's biggest research and innovation programme. Available at: EU Science &amp; Innovation </a:t>
            </a:r>
            <a:r>
              <a:rPr b="0" i="0" lang="en-US">
                <a:latin typeface="Roboto"/>
                <a:ea typeface="Roboto"/>
                <a:cs typeface="Roboto"/>
                <a:sym typeface="Roboto"/>
              </a:rPr>
              <a:t>https://www.youtube.com/watch?v=vpzR6mh8Tv8</a:t>
            </a:r>
            <a:endParaRPr/>
          </a:p>
          <a:p>
            <a:pPr indent="0" lvl="0" marL="0" marR="0" rtl="0" algn="l">
              <a:lnSpc>
                <a:spcPct val="100000"/>
              </a:lnSpc>
              <a:spcBef>
                <a:spcPts val="0"/>
              </a:spcBef>
              <a:spcAft>
                <a:spcPts val="0"/>
              </a:spcAft>
              <a:buClr>
                <a:schemeClr val="dk1"/>
              </a:buClr>
              <a:buSzPts val="1200"/>
              <a:buFont typeface="Calibri"/>
              <a:buNone/>
            </a:pPr>
            <a:r>
              <a:t/>
            </a:r>
            <a:endParaRPr b="0" i="0">
              <a:latin typeface="Roboto"/>
              <a:ea typeface="Roboto"/>
              <a:cs typeface="Roboto"/>
              <a:sym typeface="Roboto"/>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162" name="Google Shape;162;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8" name="Google Shape;168;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9" name="Google Shape;169;p1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6" name="Google Shape;176;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Photo by </a:t>
            </a:r>
            <a:r>
              <a:rPr lang="en-US" u="sng">
                <a:solidFill>
                  <a:schemeClr val="hlink"/>
                </a:solidFill>
                <a:hlinkClick r:id="rId2"/>
              </a:rPr>
              <a:t>Christian Lue</a:t>
            </a:r>
            <a:r>
              <a:rPr lang="en-US"/>
              <a:t> on </a:t>
            </a:r>
            <a:r>
              <a:rPr lang="en-US" u="sng">
                <a:solidFill>
                  <a:schemeClr val="hlink"/>
                </a:solidFill>
                <a:hlinkClick r:id="rId3"/>
              </a:rPr>
              <a:t>Unsplash</a:t>
            </a:r>
            <a:r>
              <a:rPr lang="en-US"/>
              <a:t> : https://unsplash.com/photos/8Yw6tsB8tnc</a:t>
            </a:r>
            <a:endParaRPr/>
          </a:p>
        </p:txBody>
      </p:sp>
      <p:sp>
        <p:nvSpPr>
          <p:cNvPr id="177" name="Google Shape;177;p1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4" name="Google Shape;184;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Source: Ursula von der Leyen (2019, pg 5). </a:t>
            </a:r>
            <a:r>
              <a:rPr i="1" lang="en-US"/>
              <a:t>A Union that strives for more My agenda for Europe. POLITICAL GUIDELINES FOR THE NEXT</a:t>
            </a:r>
            <a:endParaRPr/>
          </a:p>
          <a:p>
            <a:pPr indent="0" lvl="0" marL="0" rtl="0" algn="l">
              <a:spcBef>
                <a:spcPts val="0"/>
              </a:spcBef>
              <a:spcAft>
                <a:spcPts val="0"/>
              </a:spcAft>
              <a:buNone/>
            </a:pPr>
            <a:r>
              <a:rPr i="1" lang="en-US"/>
              <a:t>EUROPEAN COMMISSION 2019-2024. Available at: https://ec.europa.eu/info/sites/default/files/political-guidelines-next-commission_en_0.pdf</a:t>
            </a:r>
            <a:endParaRPr i="1"/>
          </a:p>
        </p:txBody>
      </p:sp>
      <p:sp>
        <p:nvSpPr>
          <p:cNvPr id="185" name="Google Shape;185;p1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4" name="Google Shape;194;p1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0" i="0" lang="en-US">
                <a:solidFill>
                  <a:srgbClr val="1A1A1A"/>
                </a:solidFill>
                <a:latin typeface="Arial"/>
                <a:ea typeface="Arial"/>
                <a:cs typeface="Arial"/>
                <a:sym typeface="Arial"/>
              </a:rPr>
              <a:t>Photo by </a:t>
            </a:r>
            <a:r>
              <a:rPr b="1" i="0" lang="en-US" u="sng" strike="noStrike">
                <a:solidFill>
                  <a:srgbClr val="1A1A1A"/>
                </a:solidFill>
                <a:latin typeface="Arial"/>
                <a:ea typeface="Arial"/>
                <a:cs typeface="Arial"/>
                <a:sym typeface="Arial"/>
                <a:hlinkClick r:id="rId2">
                  <a:extLst>
                    <a:ext uri="{A12FA001-AC4F-418D-AE19-62706E023703}">
                      <ahyp:hlinkClr val="tx"/>
                    </a:ext>
                  </a:extLst>
                </a:hlinkClick>
              </a:rPr>
              <a:t>Bruno Scramgnon</a:t>
            </a:r>
            <a:r>
              <a:rPr b="0" i="0" lang="en-US">
                <a:solidFill>
                  <a:srgbClr val="1A1A1A"/>
                </a:solidFill>
                <a:latin typeface="Arial"/>
                <a:ea typeface="Arial"/>
                <a:cs typeface="Arial"/>
                <a:sym typeface="Arial"/>
              </a:rPr>
              <a:t> from </a:t>
            </a:r>
            <a:r>
              <a:rPr b="1" i="0" lang="en-US" u="sng" strike="noStrike">
                <a:solidFill>
                  <a:srgbClr val="1A1A1A"/>
                </a:solidFill>
                <a:latin typeface="Arial"/>
                <a:ea typeface="Arial"/>
                <a:cs typeface="Arial"/>
                <a:sym typeface="Arial"/>
                <a:hlinkClick r:id="rId3">
                  <a:extLst>
                    <a:ext uri="{A12FA001-AC4F-418D-AE19-62706E023703}">
                      <ahyp:hlinkClr val="tx"/>
                    </a:ext>
                  </a:extLst>
                </a:hlinkClick>
              </a:rPr>
              <a:t>Pexels</a:t>
            </a:r>
            <a:r>
              <a:rPr b="1" i="0" lang="en-US" u="none" strike="noStrike">
                <a:solidFill>
                  <a:srgbClr val="1A1A1A"/>
                </a:solidFill>
                <a:latin typeface="Arial"/>
                <a:ea typeface="Arial"/>
                <a:cs typeface="Arial"/>
                <a:sym typeface="Arial"/>
              </a:rPr>
              <a:t> : https://www.pexels.com/photo/close-up-of-beer-bottles-on-wood-315658/</a:t>
            </a:r>
            <a:endParaRPr/>
          </a:p>
          <a:p>
            <a:pPr indent="0" lvl="0" marL="0" rtl="0" algn="l">
              <a:spcBef>
                <a:spcPts val="0"/>
              </a:spcBef>
              <a:spcAft>
                <a:spcPts val="0"/>
              </a:spcAft>
              <a:buNone/>
            </a:pPr>
            <a:r>
              <a:t/>
            </a:r>
            <a:endParaRPr/>
          </a:p>
        </p:txBody>
      </p:sp>
      <p:sp>
        <p:nvSpPr>
          <p:cNvPr id="195" name="Google Shape;195;p1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2" name="Google Shape;202;p1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0" i="0" lang="en-US">
                <a:solidFill>
                  <a:srgbClr val="1A1A1A"/>
                </a:solidFill>
                <a:latin typeface="Arial"/>
                <a:ea typeface="Arial"/>
                <a:cs typeface="Arial"/>
                <a:sym typeface="Arial"/>
              </a:rPr>
              <a:t>Photo by </a:t>
            </a:r>
            <a:r>
              <a:rPr b="1" i="0" lang="en-US" u="sng" strike="noStrike">
                <a:solidFill>
                  <a:srgbClr val="1A1A1A"/>
                </a:solidFill>
                <a:latin typeface="Arial"/>
                <a:ea typeface="Arial"/>
                <a:cs typeface="Arial"/>
                <a:sym typeface="Arial"/>
                <a:hlinkClick r:id="rId2">
                  <a:extLst>
                    <a:ext uri="{A12FA001-AC4F-418D-AE19-62706E023703}">
                      <ahyp:hlinkClr val="tx"/>
                    </a:ext>
                  </a:extLst>
                </a:hlinkClick>
              </a:rPr>
              <a:t>Kaboompics .com</a:t>
            </a:r>
            <a:r>
              <a:rPr b="0" i="0" lang="en-US">
                <a:solidFill>
                  <a:srgbClr val="1A1A1A"/>
                </a:solidFill>
                <a:latin typeface="Arial"/>
                <a:ea typeface="Arial"/>
                <a:cs typeface="Arial"/>
                <a:sym typeface="Arial"/>
              </a:rPr>
              <a:t> from </a:t>
            </a:r>
            <a:r>
              <a:rPr b="1" i="0" lang="en-US" u="sng" strike="noStrike">
                <a:solidFill>
                  <a:srgbClr val="1A1A1A"/>
                </a:solidFill>
                <a:latin typeface="Arial"/>
                <a:ea typeface="Arial"/>
                <a:cs typeface="Arial"/>
                <a:sym typeface="Arial"/>
                <a:hlinkClick r:id="rId3">
                  <a:extLst>
                    <a:ext uri="{A12FA001-AC4F-418D-AE19-62706E023703}">
                      <ahyp:hlinkClr val="tx"/>
                    </a:ext>
                  </a:extLst>
                </a:hlinkClick>
              </a:rPr>
              <a:t>Pexels</a:t>
            </a:r>
            <a:r>
              <a:rPr b="1" i="0" lang="en-US" u="none" strike="noStrike">
                <a:solidFill>
                  <a:srgbClr val="1A1A1A"/>
                </a:solidFill>
                <a:latin typeface="Arial"/>
                <a:ea typeface="Arial"/>
                <a:cs typeface="Arial"/>
                <a:sym typeface="Arial"/>
              </a:rPr>
              <a:t> : https://www.pexels.com/photo/think-outside-of-the-box-6375/</a:t>
            </a:r>
            <a:endParaRPr/>
          </a:p>
          <a:p>
            <a:pPr indent="0" lvl="0" marL="0" rtl="0" algn="l">
              <a:spcBef>
                <a:spcPts val="0"/>
              </a:spcBef>
              <a:spcAft>
                <a:spcPts val="0"/>
              </a:spcAft>
              <a:buNone/>
            </a:pPr>
            <a:r>
              <a:rPr b="1" i="0" lang="en-US" u="none" strike="noStrike">
                <a:solidFill>
                  <a:srgbClr val="1A1A1A"/>
                </a:solidFill>
                <a:latin typeface="Arial"/>
                <a:ea typeface="Arial"/>
                <a:cs typeface="Arial"/>
                <a:sym typeface="Arial"/>
              </a:rPr>
              <a:t> </a:t>
            </a:r>
            <a:endParaRPr/>
          </a:p>
          <a:p>
            <a:pPr indent="0" lvl="0" marL="0" rtl="0" algn="l">
              <a:spcBef>
                <a:spcPts val="0"/>
              </a:spcBef>
              <a:spcAft>
                <a:spcPts val="0"/>
              </a:spcAft>
              <a:buNone/>
            </a:pPr>
            <a:r>
              <a:t/>
            </a:r>
            <a:endParaRPr/>
          </a:p>
        </p:txBody>
      </p:sp>
      <p:sp>
        <p:nvSpPr>
          <p:cNvPr id="203" name="Google Shape;203;p1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0" name="Google Shape;210;p1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None/>
            </a:pPr>
            <a:r>
              <a:rPr lang="en-US"/>
              <a:t>Photo Source: </a:t>
            </a:r>
            <a:r>
              <a:rPr b="0" i="1" lang="en-US">
                <a:solidFill>
                  <a:srgbClr val="808080"/>
                </a:solidFill>
                <a:latin typeface="Open Sans"/>
                <a:ea typeface="Open Sans"/>
                <a:cs typeface="Open Sans"/>
                <a:sym typeface="Open Sans"/>
              </a:rPr>
              <a:t>UNIDO, 2020 Available at: https://www.unido.org/our-focus-cross-cutting-services/circular-economy</a:t>
            </a:r>
            <a:endParaRPr b="0" i="0">
              <a:solidFill>
                <a:srgbClr val="808080"/>
              </a:solidFill>
              <a:latin typeface="Open Sans"/>
              <a:ea typeface="Open Sans"/>
              <a:cs typeface="Open Sans"/>
              <a:sym typeface="Open Sans"/>
            </a:endParaRPr>
          </a:p>
          <a:p>
            <a:pPr indent="0" lvl="0" marL="0" rtl="0" algn="l">
              <a:spcBef>
                <a:spcPts val="0"/>
              </a:spcBef>
              <a:spcAft>
                <a:spcPts val="0"/>
              </a:spcAft>
              <a:buNone/>
            </a:pPr>
            <a:br>
              <a:rPr lang="en-US"/>
            </a:br>
            <a:endParaRPr/>
          </a:p>
        </p:txBody>
      </p:sp>
      <p:sp>
        <p:nvSpPr>
          <p:cNvPr id="211" name="Google Shape;211;p1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p1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8" name="Google Shape;218;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p1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4" name="Google Shape;224;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4" name="Google Shape;94;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9" name="Google Shape;229;p2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Source: </a:t>
            </a:r>
            <a:r>
              <a:rPr b="0" i="0" lang="en-US">
                <a:latin typeface="Roboto"/>
                <a:ea typeface="Roboto"/>
                <a:cs typeface="Roboto"/>
                <a:sym typeface="Roboto"/>
              </a:rPr>
              <a:t>E-ferry Ellen Evaluation Video, Youtube. Available at: https://www.youtube.com/watch?v=i8LutE2oVzs</a:t>
            </a:r>
            <a:endParaRPr/>
          </a:p>
          <a:p>
            <a:pPr indent="0" lvl="0" marL="0" rtl="0" algn="l">
              <a:spcBef>
                <a:spcPts val="0"/>
              </a:spcBef>
              <a:spcAft>
                <a:spcPts val="0"/>
              </a:spcAft>
              <a:buNone/>
            </a:pPr>
            <a:r>
              <a:t/>
            </a:r>
            <a:endParaRPr b="0" i="0">
              <a:latin typeface="Roboto"/>
              <a:ea typeface="Roboto"/>
              <a:cs typeface="Roboto"/>
              <a:sym typeface="Roboto"/>
            </a:endParaRPr>
          </a:p>
          <a:p>
            <a:pPr indent="0" lvl="0" marL="0" rtl="0" algn="l">
              <a:spcBef>
                <a:spcPts val="0"/>
              </a:spcBef>
              <a:spcAft>
                <a:spcPts val="0"/>
              </a:spcAft>
              <a:buNone/>
            </a:pPr>
            <a:r>
              <a:t/>
            </a:r>
            <a:endParaRPr/>
          </a:p>
        </p:txBody>
      </p:sp>
      <p:sp>
        <p:nvSpPr>
          <p:cNvPr id="230" name="Google Shape;230;p2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7" name="Google Shape;237;p2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Source: Photo by </a:t>
            </a:r>
            <a:r>
              <a:rPr lang="en-US" u="sng">
                <a:solidFill>
                  <a:schemeClr val="hlink"/>
                </a:solidFill>
                <a:hlinkClick r:id="rId2"/>
              </a:rPr>
              <a:t>Julius Jansson</a:t>
            </a:r>
            <a:r>
              <a:rPr lang="en-US"/>
              <a:t> on </a:t>
            </a:r>
            <a:r>
              <a:rPr lang="en-US" u="sng">
                <a:solidFill>
                  <a:schemeClr val="hlink"/>
                </a:solidFill>
                <a:hlinkClick r:id="rId3"/>
              </a:rPr>
              <a:t>Unsplash</a:t>
            </a:r>
            <a:r>
              <a:rPr lang="en-US"/>
              <a:t> - https://unsplash.com/photos/T3yEdlo-ams</a:t>
            </a:r>
            <a:endParaRPr/>
          </a:p>
          <a:p>
            <a:pPr indent="0" lvl="0" marL="0" rtl="0" algn="l">
              <a:spcBef>
                <a:spcPts val="0"/>
              </a:spcBef>
              <a:spcAft>
                <a:spcPts val="0"/>
              </a:spcAft>
              <a:buNone/>
            </a:pPr>
            <a:r>
              <a:t/>
            </a:r>
            <a:endParaRPr/>
          </a:p>
        </p:txBody>
      </p:sp>
      <p:sp>
        <p:nvSpPr>
          <p:cNvPr id="238" name="Google Shape;238;p2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5" name="Google Shape;245;p2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Source: Photo by </a:t>
            </a:r>
            <a:r>
              <a:rPr lang="en-US" u="sng">
                <a:solidFill>
                  <a:schemeClr val="hlink"/>
                </a:solidFill>
                <a:hlinkClick r:id="rId2"/>
              </a:rPr>
              <a:t>Julius Jansson</a:t>
            </a:r>
            <a:r>
              <a:rPr lang="en-US"/>
              <a:t> on </a:t>
            </a:r>
            <a:r>
              <a:rPr lang="en-US" u="sng">
                <a:solidFill>
                  <a:schemeClr val="hlink"/>
                </a:solidFill>
                <a:hlinkClick r:id="rId3"/>
              </a:rPr>
              <a:t>Unsplash</a:t>
            </a:r>
            <a:r>
              <a:rPr lang="en-US"/>
              <a:t> - https://unsplash.com/photos/T3yEdlo-ams</a:t>
            </a:r>
            <a:endParaRPr/>
          </a:p>
          <a:p>
            <a:pPr indent="0" lvl="0" marL="0" rtl="0" algn="l">
              <a:spcBef>
                <a:spcPts val="0"/>
              </a:spcBef>
              <a:spcAft>
                <a:spcPts val="0"/>
              </a:spcAft>
              <a:buNone/>
            </a:pPr>
            <a:r>
              <a:t/>
            </a:r>
            <a:endParaRPr/>
          </a:p>
        </p:txBody>
      </p:sp>
      <p:sp>
        <p:nvSpPr>
          <p:cNvPr id="246" name="Google Shape;246;p2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3" name="Google Shape;253;p2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Photo source: EMBRACED EU Project Website homepage. Available at: https://www.embraced.eu/</a:t>
            </a:r>
            <a:endParaRPr/>
          </a:p>
        </p:txBody>
      </p:sp>
      <p:sp>
        <p:nvSpPr>
          <p:cNvPr id="254" name="Google Shape;254;p2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 name="Shape 259"/>
        <p:cNvGrpSpPr/>
        <p:nvPr/>
      </p:nvGrpSpPr>
      <p:grpSpPr>
        <a:xfrm>
          <a:off x="0" y="0"/>
          <a:ext cx="0" cy="0"/>
          <a:chOff x="0" y="0"/>
          <a:chExt cx="0" cy="0"/>
        </a:xfrm>
      </p:grpSpPr>
      <p:sp>
        <p:nvSpPr>
          <p:cNvPr id="260" name="Google Shape;260;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1" name="Google Shape;261;p2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0" i="0" lang="en-US">
                <a:solidFill>
                  <a:srgbClr val="1A1A1A"/>
                </a:solidFill>
                <a:latin typeface="Arial"/>
                <a:ea typeface="Arial"/>
                <a:cs typeface="Arial"/>
                <a:sym typeface="Arial"/>
              </a:rPr>
              <a:t>Photo by </a:t>
            </a:r>
            <a:r>
              <a:rPr b="1" i="0" lang="en-US" u="sng" strike="noStrike">
                <a:solidFill>
                  <a:srgbClr val="1A1A1A"/>
                </a:solidFill>
                <a:latin typeface="Arial"/>
                <a:ea typeface="Arial"/>
                <a:cs typeface="Arial"/>
                <a:sym typeface="Arial"/>
                <a:hlinkClick r:id="rId2">
                  <a:extLst>
                    <a:ext uri="{A12FA001-AC4F-418D-AE19-62706E023703}">
                      <ahyp:hlinkClr val="tx"/>
                    </a:ext>
                  </a:extLst>
                </a:hlinkClick>
              </a:rPr>
              <a:t>Lara Jameson</a:t>
            </a:r>
            <a:r>
              <a:rPr b="0" i="0" lang="en-US">
                <a:solidFill>
                  <a:srgbClr val="1A1A1A"/>
                </a:solidFill>
                <a:latin typeface="Arial"/>
                <a:ea typeface="Arial"/>
                <a:cs typeface="Arial"/>
                <a:sym typeface="Arial"/>
              </a:rPr>
              <a:t> from </a:t>
            </a:r>
            <a:r>
              <a:rPr b="1" i="0" lang="en-US" u="sng" strike="noStrike">
                <a:solidFill>
                  <a:srgbClr val="1A1A1A"/>
                </a:solidFill>
                <a:latin typeface="Arial"/>
                <a:ea typeface="Arial"/>
                <a:cs typeface="Arial"/>
                <a:sym typeface="Arial"/>
                <a:hlinkClick r:id="rId3">
                  <a:extLst>
                    <a:ext uri="{A12FA001-AC4F-418D-AE19-62706E023703}">
                      <ahyp:hlinkClr val="tx"/>
                    </a:ext>
                  </a:extLst>
                </a:hlinkClick>
              </a:rPr>
              <a:t>Pexels</a:t>
            </a:r>
            <a:r>
              <a:rPr b="1" i="0" lang="en-US" u="none" strike="noStrike">
                <a:solidFill>
                  <a:srgbClr val="1A1A1A"/>
                </a:solidFill>
                <a:latin typeface="Arial"/>
                <a:ea typeface="Arial"/>
                <a:cs typeface="Arial"/>
                <a:sym typeface="Arial"/>
              </a:rPr>
              <a:t> https://www.pexels.com/photo/man-in-white-t-shirt-holding-green-box-9324359/</a:t>
            </a:r>
            <a:endParaRPr/>
          </a:p>
          <a:p>
            <a:pPr indent="0" lvl="0" marL="0" rtl="0" algn="l">
              <a:spcBef>
                <a:spcPts val="0"/>
              </a:spcBef>
              <a:spcAft>
                <a:spcPts val="0"/>
              </a:spcAft>
              <a:buNone/>
            </a:pPr>
            <a:r>
              <a:t/>
            </a:r>
            <a:endParaRPr/>
          </a:p>
        </p:txBody>
      </p:sp>
      <p:sp>
        <p:nvSpPr>
          <p:cNvPr id="262" name="Google Shape;262;p2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p2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9" name="Google Shape;269;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p2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4" name="Google Shape;274;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p2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9" name="Google Shape;279;p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p2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4" name="Google Shape;284;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7" name="Shape 287"/>
        <p:cNvGrpSpPr/>
        <p:nvPr/>
      </p:nvGrpSpPr>
      <p:grpSpPr>
        <a:xfrm>
          <a:off x="0" y="0"/>
          <a:ext cx="0" cy="0"/>
          <a:chOff x="0" y="0"/>
          <a:chExt cx="0" cy="0"/>
        </a:xfrm>
      </p:grpSpPr>
      <p:sp>
        <p:nvSpPr>
          <p:cNvPr id="288" name="Google Shape;288;p2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9" name="Google Shape;289;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0" name="Google Shape;100;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2" name="Shape 292"/>
        <p:cNvGrpSpPr/>
        <p:nvPr/>
      </p:nvGrpSpPr>
      <p:grpSpPr>
        <a:xfrm>
          <a:off x="0" y="0"/>
          <a:ext cx="0" cy="0"/>
          <a:chOff x="0" y="0"/>
          <a:chExt cx="0" cy="0"/>
        </a:xfrm>
      </p:grpSpPr>
      <p:sp>
        <p:nvSpPr>
          <p:cNvPr id="293" name="Google Shape;293;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4" name="Google Shape;294;p3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Answer 1</a:t>
            </a:r>
            <a:endParaRPr/>
          </a:p>
          <a:p>
            <a:pPr indent="0" lvl="0" marL="0" marR="0" rtl="0" algn="l">
              <a:lnSpc>
                <a:spcPct val="100000"/>
              </a:lnSpc>
              <a:spcBef>
                <a:spcPts val="0"/>
              </a:spcBef>
              <a:spcAft>
                <a:spcPts val="0"/>
              </a:spcAft>
              <a:buClr>
                <a:schemeClr val="dk1"/>
              </a:buClr>
              <a:buSzPts val="1200"/>
              <a:buFont typeface="Calibri"/>
              <a:buNone/>
            </a:pPr>
            <a:r>
              <a:rPr lang="en-US"/>
              <a:t>B: to become the 1st climate neutral continent by 2050</a:t>
            </a:r>
            <a:endParaRPr/>
          </a:p>
          <a:p>
            <a:pPr indent="0" lvl="0" marL="0" rtl="0" algn="l">
              <a:spcBef>
                <a:spcPts val="0"/>
              </a:spcBef>
              <a:spcAft>
                <a:spcPts val="0"/>
              </a:spcAft>
              <a:buNone/>
            </a:pPr>
            <a:r>
              <a:t/>
            </a:r>
            <a:endParaRPr/>
          </a:p>
        </p:txBody>
      </p:sp>
      <p:sp>
        <p:nvSpPr>
          <p:cNvPr id="295" name="Google Shape;295;p3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9" name="Shape 299"/>
        <p:cNvGrpSpPr/>
        <p:nvPr/>
      </p:nvGrpSpPr>
      <p:grpSpPr>
        <a:xfrm>
          <a:off x="0" y="0"/>
          <a:ext cx="0" cy="0"/>
          <a:chOff x="0" y="0"/>
          <a:chExt cx="0" cy="0"/>
        </a:xfrm>
      </p:grpSpPr>
      <p:sp>
        <p:nvSpPr>
          <p:cNvPr id="300" name="Google Shape;300;p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1" name="Google Shape;301;p3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Answer 2</a:t>
            </a:r>
            <a:endParaRPr/>
          </a:p>
          <a:p>
            <a:pPr indent="0" lvl="0" marL="0" rtl="0" algn="l">
              <a:spcBef>
                <a:spcPts val="0"/>
              </a:spcBef>
              <a:spcAft>
                <a:spcPts val="0"/>
              </a:spcAft>
              <a:buNone/>
            </a:pPr>
            <a:r>
              <a:rPr lang="en-US"/>
              <a:t>B: False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Answer 3</a:t>
            </a:r>
            <a:endParaRPr/>
          </a:p>
          <a:p>
            <a:pPr indent="0" lvl="0" marL="0" rtl="0" algn="l">
              <a:spcBef>
                <a:spcPts val="0"/>
              </a:spcBef>
              <a:spcAft>
                <a:spcPts val="0"/>
              </a:spcAft>
              <a:buNone/>
            </a:pPr>
            <a:r>
              <a:rPr lang="en-US"/>
              <a:t>A: True</a:t>
            </a:r>
            <a:endParaRPr/>
          </a:p>
        </p:txBody>
      </p:sp>
      <p:sp>
        <p:nvSpPr>
          <p:cNvPr id="302" name="Google Shape;302;p3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6" name="Shape 306"/>
        <p:cNvGrpSpPr/>
        <p:nvPr/>
      </p:nvGrpSpPr>
      <p:grpSpPr>
        <a:xfrm>
          <a:off x="0" y="0"/>
          <a:ext cx="0" cy="0"/>
          <a:chOff x="0" y="0"/>
          <a:chExt cx="0" cy="0"/>
        </a:xfrm>
      </p:grpSpPr>
      <p:sp>
        <p:nvSpPr>
          <p:cNvPr id="307" name="Google Shape;307;p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8" name="Google Shape;308;p3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Answer 4: Absorbent Hygiene Products </a:t>
            </a:r>
            <a:endParaRPr/>
          </a:p>
        </p:txBody>
      </p:sp>
      <p:sp>
        <p:nvSpPr>
          <p:cNvPr id="309" name="Google Shape;309;p3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3" name="Shape 313"/>
        <p:cNvGrpSpPr/>
        <p:nvPr/>
      </p:nvGrpSpPr>
      <p:grpSpPr>
        <a:xfrm>
          <a:off x="0" y="0"/>
          <a:ext cx="0" cy="0"/>
          <a:chOff x="0" y="0"/>
          <a:chExt cx="0" cy="0"/>
        </a:xfrm>
      </p:grpSpPr>
      <p:sp>
        <p:nvSpPr>
          <p:cNvPr id="314" name="Google Shape;314;p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5" name="Google Shape;315;p3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US"/>
              <a:t>Answer 5: </a:t>
            </a:r>
            <a:r>
              <a:rPr lang="en-US">
                <a:solidFill>
                  <a:schemeClr val="dk1"/>
                </a:solidFill>
              </a:rPr>
              <a:t>A: Using resources more efficiently by reusing products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Answer 6: True</a:t>
            </a:r>
            <a:endParaRPr/>
          </a:p>
        </p:txBody>
      </p:sp>
      <p:sp>
        <p:nvSpPr>
          <p:cNvPr id="316" name="Google Shape;316;p3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p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6" name="Google Shape;106;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p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1" name="Google Shape;111;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6" name="Google Shape;116;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AHPs: https://greenbestpractice.jrc.ec.europa.eu/node/131#:~:text=Absorbent%20hygiene%20products%20(AHP)%20is,products%20and%20personal%20care%20wipes</a:t>
            </a:r>
            <a:endParaRPr/>
          </a:p>
          <a:p>
            <a:pPr indent="0" lvl="0" marL="0" rtl="0" algn="l">
              <a:spcBef>
                <a:spcPts val="0"/>
              </a:spcBef>
              <a:spcAft>
                <a:spcPts val="0"/>
              </a:spcAft>
              <a:buNone/>
            </a:pPr>
            <a:r>
              <a:t/>
            </a:r>
            <a:endParaRPr/>
          </a:p>
        </p:txBody>
      </p:sp>
      <p:sp>
        <p:nvSpPr>
          <p:cNvPr id="117" name="Google Shape;117;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2" name="Google Shape;122;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AHPs: https://greenbestpractice.jrc.ec.europa.eu/node/131#:~:text=Absorbent%20hygiene%20products%20(AHP)%20is,products%20and%20personal%20care%20wipes</a:t>
            </a:r>
            <a:endParaRPr/>
          </a:p>
          <a:p>
            <a:pPr indent="0" lvl="0" marL="0" rtl="0" algn="l">
              <a:spcBef>
                <a:spcPts val="0"/>
              </a:spcBef>
              <a:spcAft>
                <a:spcPts val="0"/>
              </a:spcAft>
              <a:buNone/>
            </a:pPr>
            <a:r>
              <a:t/>
            </a:r>
            <a:endParaRPr/>
          </a:p>
        </p:txBody>
      </p:sp>
      <p:sp>
        <p:nvSpPr>
          <p:cNvPr id="123" name="Google Shape;123;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8" name="Google Shape;128;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200"/>
              <a:buFont typeface="Calibri"/>
              <a:buNone/>
            </a:pPr>
            <a:r>
              <a:t/>
            </a:r>
            <a:endParaRPr/>
          </a:p>
        </p:txBody>
      </p:sp>
      <p:sp>
        <p:nvSpPr>
          <p:cNvPr id="133" name="Google Shape;133;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ajd tytułowy" type="title">
  <p:cSld name="TITLE">
    <p:spTree>
      <p:nvGrpSpPr>
        <p:cNvPr id="15" name="Shape 15"/>
        <p:cNvGrpSpPr/>
        <p:nvPr/>
      </p:nvGrpSpPr>
      <p:grpSpPr>
        <a:xfrm>
          <a:off x="0" y="0"/>
          <a:ext cx="0" cy="0"/>
          <a:chOff x="0" y="0"/>
          <a:chExt cx="0" cy="0"/>
        </a:xfrm>
      </p:grpSpPr>
      <p:sp>
        <p:nvSpPr>
          <p:cNvPr id="16" name="Google Shape;16;p35"/>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35"/>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8" name="Google Shape;18;p3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3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3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ytuł i tekst pionowy" type="vertTx">
  <p:cSld name="VERTICAL_TEXT">
    <p:spTree>
      <p:nvGrpSpPr>
        <p:cNvPr id="72" name="Shape 72"/>
        <p:cNvGrpSpPr/>
        <p:nvPr/>
      </p:nvGrpSpPr>
      <p:grpSpPr>
        <a:xfrm>
          <a:off x="0" y="0"/>
          <a:ext cx="0" cy="0"/>
          <a:chOff x="0" y="0"/>
          <a:chExt cx="0" cy="0"/>
        </a:xfrm>
      </p:grpSpPr>
      <p:sp>
        <p:nvSpPr>
          <p:cNvPr id="73" name="Google Shape;73;p44"/>
          <p:cNvSpPr txBox="1"/>
          <p:nvPr>
            <p:ph type="title"/>
          </p:nvPr>
        </p:nvSpPr>
        <p:spPr>
          <a:xfrm>
            <a:off x="838200" y="556953"/>
            <a:ext cx="10515600" cy="1178978"/>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44"/>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5" name="Google Shape;75;p4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4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4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ytuł pionowy i tekst" type="vertTitleAndTx">
  <p:cSld name="VERTICAL_TITLE_AND_VERTICAL_TEXT">
    <p:spTree>
      <p:nvGrpSpPr>
        <p:cNvPr id="78" name="Shape 78"/>
        <p:cNvGrpSpPr/>
        <p:nvPr/>
      </p:nvGrpSpPr>
      <p:grpSpPr>
        <a:xfrm>
          <a:off x="0" y="0"/>
          <a:ext cx="0" cy="0"/>
          <a:chOff x="0" y="0"/>
          <a:chExt cx="0" cy="0"/>
        </a:xfrm>
      </p:grpSpPr>
      <p:sp>
        <p:nvSpPr>
          <p:cNvPr id="79" name="Google Shape;79;p45"/>
          <p:cNvSpPr txBox="1"/>
          <p:nvPr>
            <p:ph type="title"/>
          </p:nvPr>
        </p:nvSpPr>
        <p:spPr>
          <a:xfrm rot="5400000">
            <a:off x="7233501" y="2056664"/>
            <a:ext cx="561169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45"/>
          <p:cNvSpPr txBox="1"/>
          <p:nvPr>
            <p:ph idx="1" type="body"/>
          </p:nvPr>
        </p:nvSpPr>
        <p:spPr>
          <a:xfrm rot="5400000">
            <a:off x="1899501" y="-496036"/>
            <a:ext cx="561169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 name="Google Shape;81;p4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4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4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agłówek sekcji" type="secHead">
  <p:cSld name="SECTION_HEADER">
    <p:spTree>
      <p:nvGrpSpPr>
        <p:cNvPr id="21" name="Shape 21"/>
        <p:cNvGrpSpPr/>
        <p:nvPr/>
      </p:nvGrpSpPr>
      <p:grpSpPr>
        <a:xfrm>
          <a:off x="0" y="0"/>
          <a:ext cx="0" cy="0"/>
          <a:chOff x="0" y="0"/>
          <a:chExt cx="0" cy="0"/>
        </a:xfrm>
      </p:grpSpPr>
      <p:sp>
        <p:nvSpPr>
          <p:cNvPr id="22" name="Google Shape;22;p36"/>
          <p:cNvSpPr txBox="1"/>
          <p:nvPr>
            <p:ph type="title"/>
          </p:nvPr>
        </p:nvSpPr>
        <p:spPr>
          <a:xfrm>
            <a:off x="831850" y="1670858"/>
            <a:ext cx="10515600" cy="289161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36"/>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4" name="Google Shape;24;p3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3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3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ytuł i zawartość" type="obj">
  <p:cSld name="OBJECT">
    <p:spTree>
      <p:nvGrpSpPr>
        <p:cNvPr id="27" name="Shape 27"/>
        <p:cNvGrpSpPr/>
        <p:nvPr/>
      </p:nvGrpSpPr>
      <p:grpSpPr>
        <a:xfrm>
          <a:off x="0" y="0"/>
          <a:ext cx="0" cy="0"/>
          <a:chOff x="0" y="0"/>
          <a:chExt cx="0" cy="0"/>
        </a:xfrm>
      </p:grpSpPr>
      <p:sp>
        <p:nvSpPr>
          <p:cNvPr id="28" name="Google Shape;28;p37"/>
          <p:cNvSpPr txBox="1"/>
          <p:nvPr>
            <p:ph type="title"/>
          </p:nvPr>
        </p:nvSpPr>
        <p:spPr>
          <a:xfrm>
            <a:off x="838200" y="523701"/>
            <a:ext cx="10515600" cy="123028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37"/>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0" name="Google Shape;30;p3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3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3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wa elementy zawartości" type="twoObj">
  <p:cSld name="TWO_OBJECTS">
    <p:spTree>
      <p:nvGrpSpPr>
        <p:cNvPr id="33" name="Shape 33"/>
        <p:cNvGrpSpPr/>
        <p:nvPr/>
      </p:nvGrpSpPr>
      <p:grpSpPr>
        <a:xfrm>
          <a:off x="0" y="0"/>
          <a:ext cx="0" cy="0"/>
          <a:chOff x="0" y="0"/>
          <a:chExt cx="0" cy="0"/>
        </a:xfrm>
      </p:grpSpPr>
      <p:sp>
        <p:nvSpPr>
          <p:cNvPr id="34" name="Google Shape;34;p38"/>
          <p:cNvSpPr txBox="1"/>
          <p:nvPr>
            <p:ph type="title"/>
          </p:nvPr>
        </p:nvSpPr>
        <p:spPr>
          <a:xfrm>
            <a:off x="838200" y="556953"/>
            <a:ext cx="10515600" cy="113373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38"/>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6" name="Google Shape;36;p38"/>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7" name="Google Shape;37;p3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3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3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orównanie" type="twoTxTwoObj">
  <p:cSld name="TWO_OBJECTS_WITH_TEXT">
    <p:spTree>
      <p:nvGrpSpPr>
        <p:cNvPr id="40" name="Shape 40"/>
        <p:cNvGrpSpPr/>
        <p:nvPr/>
      </p:nvGrpSpPr>
      <p:grpSpPr>
        <a:xfrm>
          <a:off x="0" y="0"/>
          <a:ext cx="0" cy="0"/>
          <a:chOff x="0" y="0"/>
          <a:chExt cx="0" cy="0"/>
        </a:xfrm>
      </p:grpSpPr>
      <p:sp>
        <p:nvSpPr>
          <p:cNvPr id="41" name="Google Shape;41;p39"/>
          <p:cNvSpPr txBox="1"/>
          <p:nvPr>
            <p:ph type="title"/>
          </p:nvPr>
        </p:nvSpPr>
        <p:spPr>
          <a:xfrm>
            <a:off x="839788" y="556953"/>
            <a:ext cx="10515600" cy="113373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39"/>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3" name="Google Shape;43;p39"/>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4" name="Google Shape;44;p39"/>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5" name="Google Shape;45;p39"/>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6" name="Google Shape;46;p3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3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3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ylko tytuł" type="titleOnly">
  <p:cSld name="TITLE_ONLY">
    <p:spTree>
      <p:nvGrpSpPr>
        <p:cNvPr id="49" name="Shape 49"/>
        <p:cNvGrpSpPr/>
        <p:nvPr/>
      </p:nvGrpSpPr>
      <p:grpSpPr>
        <a:xfrm>
          <a:off x="0" y="0"/>
          <a:ext cx="0" cy="0"/>
          <a:chOff x="0" y="0"/>
          <a:chExt cx="0" cy="0"/>
        </a:xfrm>
      </p:grpSpPr>
      <p:sp>
        <p:nvSpPr>
          <p:cNvPr id="50" name="Google Shape;50;p40"/>
          <p:cNvSpPr txBox="1"/>
          <p:nvPr>
            <p:ph type="title"/>
          </p:nvPr>
        </p:nvSpPr>
        <p:spPr>
          <a:xfrm>
            <a:off x="838200" y="531379"/>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4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4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4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usty" type="blank">
  <p:cSld name="BLANK">
    <p:spTree>
      <p:nvGrpSpPr>
        <p:cNvPr id="54" name="Shape 54"/>
        <p:cNvGrpSpPr/>
        <p:nvPr/>
      </p:nvGrpSpPr>
      <p:grpSpPr>
        <a:xfrm>
          <a:off x="0" y="0"/>
          <a:ext cx="0" cy="0"/>
          <a:chOff x="0" y="0"/>
          <a:chExt cx="0" cy="0"/>
        </a:xfrm>
      </p:grpSpPr>
      <p:sp>
        <p:nvSpPr>
          <p:cNvPr id="55" name="Google Shape;55;p4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4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4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Zawartość z podpisem" type="objTx">
  <p:cSld name="OBJECT_WITH_CAPTION_TEXT">
    <p:spTree>
      <p:nvGrpSpPr>
        <p:cNvPr id="58" name="Shape 58"/>
        <p:cNvGrpSpPr/>
        <p:nvPr/>
      </p:nvGrpSpPr>
      <p:grpSpPr>
        <a:xfrm>
          <a:off x="0" y="0"/>
          <a:ext cx="0" cy="0"/>
          <a:chOff x="0" y="0"/>
          <a:chExt cx="0" cy="0"/>
        </a:xfrm>
      </p:grpSpPr>
      <p:sp>
        <p:nvSpPr>
          <p:cNvPr id="59" name="Google Shape;59;p42"/>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42"/>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1" name="Google Shape;61;p42"/>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2" name="Google Shape;62;p4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4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4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braz z podpisem" type="picTx">
  <p:cSld name="PICTURE_WITH_CAPTION_TEXT">
    <p:spTree>
      <p:nvGrpSpPr>
        <p:cNvPr id="65" name="Shape 65"/>
        <p:cNvGrpSpPr/>
        <p:nvPr/>
      </p:nvGrpSpPr>
      <p:grpSpPr>
        <a:xfrm>
          <a:off x="0" y="0"/>
          <a:ext cx="0" cy="0"/>
          <a:chOff x="0" y="0"/>
          <a:chExt cx="0" cy="0"/>
        </a:xfrm>
      </p:grpSpPr>
      <p:sp>
        <p:nvSpPr>
          <p:cNvPr id="66" name="Google Shape;66;p43"/>
          <p:cNvSpPr txBox="1"/>
          <p:nvPr>
            <p:ph type="title"/>
          </p:nvPr>
        </p:nvSpPr>
        <p:spPr>
          <a:xfrm>
            <a:off x="839788" y="540326"/>
            <a:ext cx="3932237" cy="1517073"/>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43"/>
          <p:cNvSpPr/>
          <p:nvPr>
            <p:ph idx="2" type="pic"/>
          </p:nvPr>
        </p:nvSpPr>
        <p:spPr>
          <a:xfrm>
            <a:off x="5183188" y="987425"/>
            <a:ext cx="6172200" cy="4873625"/>
          </a:xfrm>
          <a:prstGeom prst="rect">
            <a:avLst/>
          </a:prstGeom>
          <a:noFill/>
          <a:ln>
            <a:noFill/>
          </a:ln>
        </p:spPr>
      </p:sp>
      <p:sp>
        <p:nvSpPr>
          <p:cNvPr id="68" name="Google Shape;68;p43"/>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9" name="Google Shape;69;p4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4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4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theme" Target="../theme/theme2.xml"/><Relationship Id="rId12" Type="http://schemas.openxmlformats.org/officeDocument/2006/relationships/slideLayout" Target="../slideLayouts/slideLayout11.xml"/><Relationship Id="rId1" Type="http://schemas.openxmlformats.org/officeDocument/2006/relationships/image" Target="../media/image1.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9" name="Shape 9"/>
        <p:cNvGrpSpPr/>
        <p:nvPr/>
      </p:nvGrpSpPr>
      <p:grpSpPr>
        <a:xfrm>
          <a:off x="0" y="0"/>
          <a:ext cx="0" cy="0"/>
          <a:chOff x="0" y="0"/>
          <a:chExt cx="0" cy="0"/>
        </a:xfrm>
      </p:grpSpPr>
      <p:sp>
        <p:nvSpPr>
          <p:cNvPr id="10" name="Google Shape;10;p34"/>
          <p:cNvSpPr txBox="1"/>
          <p:nvPr>
            <p:ph type="title"/>
          </p:nvPr>
        </p:nvSpPr>
        <p:spPr>
          <a:xfrm>
            <a:off x="838200" y="573577"/>
            <a:ext cx="10515600" cy="1180407"/>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34"/>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3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3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3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3.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4.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7.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13.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10.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hyperlink" Target="https://www.weforum.org/agenda/2021/09/4-industry-leaders-on-what-it-takes-to-go-circular-economy-circularity-sdis-2021/" TargetMode="External"/><Relationship Id="rId4" Type="http://schemas.openxmlformats.org/officeDocument/2006/relationships/hyperlink" Target="https://www.weforum.org/agenda/2021/09/4-industry-leaders-on-what-it-takes-to-go-circular-economy-circularity-sdis-2021/"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6.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8.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9.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12.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11.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hyperlink" Target="https://ec.europa.eu/research-and-innovation/en/horizon-magazine" TargetMode="External"/><Relationship Id="rId4" Type="http://schemas.openxmlformats.org/officeDocument/2006/relationships/hyperlink" Target="https://data.europa.eu/doi/10.2777/11070" TargetMode="External"/><Relationship Id="rId5" Type="http://schemas.openxmlformats.org/officeDocument/2006/relationships/hyperlink" Target="https://www.eera-set.eu/component/attachments/?task=download&amp;id=360:SUPEERA-Webinar_Slide-deck_final"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hyperlink" Target="https://waste-management-world.com/artikel/dirty-diaper-recycling-project-brings-nappies-into-the-circular-economy/" TargetMode="External"/><Relationship Id="rId4" Type="http://schemas.openxmlformats.org/officeDocument/2006/relationships/hyperlink" Target="https://www.youris.com/bioeconomy/biotechnology/sustainable-nappies-for-eco-friendly-generations.kl" TargetMode="External"/><Relationship Id="rId5" Type="http://schemas.openxmlformats.org/officeDocument/2006/relationships/hyperlink" Target="http://eferryproject.eu/Portals/0/InfoPackage/eFerry_Information_Package.pdf" TargetMode="External"/><Relationship Id="rId6" Type="http://schemas.openxmlformats.org/officeDocument/2006/relationships/hyperlink" Target="https://www.youtube.com/watch?v=Q0Gt-R_JW_E"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hyperlink" Target="https://reports.weforum.org/toward-the-circular-economy-accelerating-the-scale-up-across-global-supply-chains/from-linear-to-circular-accelerating-a-proven-concept/?doing_wp_cron=1646751287.3790481090545654296875" TargetMode="External"/><Relationship Id="rId4" Type="http://schemas.openxmlformats.org/officeDocument/2006/relationships/hyperlink" Target="https://www.unido.org/our-focus-cross-cutting-services/circular-economy"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hyperlink" Target="https://reports.weforum.org/toward-the-circular-economy-accelerating-the-scale-up-across-global-supply-chains/from-linear-to-circular-accelerating-a-proven-concept/?doing_wp_cron=1646751287.3790481090545654296875" TargetMode="External"/><Relationship Id="rId4" Type="http://schemas.openxmlformats.org/officeDocument/2006/relationships/hyperlink" Target="https://ec.europa.eu/info/research-and-innovation/funding/funding-opportunities/funding-programmes-and-open-calls/horizon-europe_en"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hyperlink" Target="https://ec.europa.eu/info/research-and-innovation/funding/funding-opportunities/funding-programmes-and-open-calls/horizon-europe/european-partnerships-horizon-europe_en"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hyperlink" Target="https://greenbestpractice.jrc.ec.europa.eu/node/131"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sp>
        <p:nvSpPr>
          <p:cNvPr id="88" name="Google Shape;88;p1"/>
          <p:cNvSpPr txBox="1"/>
          <p:nvPr>
            <p:ph type="ctrTitle"/>
          </p:nvPr>
        </p:nvSpPr>
        <p:spPr>
          <a:xfrm>
            <a:off x="1440110" y="2634143"/>
            <a:ext cx="9144000" cy="900986"/>
          </a:xfrm>
          <a:prstGeom prst="rect">
            <a:avLst/>
          </a:prstGeom>
          <a:noFill/>
          <a:ln>
            <a:noFill/>
          </a:ln>
        </p:spPr>
        <p:txBody>
          <a:bodyPr anchorCtr="0" anchor="b" bIns="45700" lIns="91425" spcFirstLastPara="1" rIns="91425" wrap="square" tIns="45700">
            <a:normAutofit fontScale="90000"/>
          </a:bodyPr>
          <a:lstStyle/>
          <a:p>
            <a:pPr indent="0" lvl="0" marL="0" rtl="0" algn="ctr">
              <a:lnSpc>
                <a:spcPct val="90000"/>
              </a:lnSpc>
              <a:spcBef>
                <a:spcPts val="0"/>
              </a:spcBef>
              <a:spcAft>
                <a:spcPts val="0"/>
              </a:spcAft>
              <a:buClr>
                <a:schemeClr val="dk1"/>
              </a:buClr>
              <a:buSzPct val="100000"/>
              <a:buFont typeface="Calibri"/>
              <a:buNone/>
            </a:pPr>
            <a:r>
              <a:rPr b="1" lang="en-US" cap="small"/>
              <a:t>Transformative Mindset Course</a:t>
            </a:r>
            <a:endParaRPr/>
          </a:p>
        </p:txBody>
      </p:sp>
      <p:sp>
        <p:nvSpPr>
          <p:cNvPr id="89" name="Google Shape;89;p1"/>
          <p:cNvSpPr txBox="1"/>
          <p:nvPr>
            <p:ph idx="1" type="subTitle"/>
          </p:nvPr>
        </p:nvSpPr>
        <p:spPr>
          <a:xfrm>
            <a:off x="1524000" y="3943738"/>
            <a:ext cx="9144000" cy="804431"/>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rPr lang="en-US"/>
              <a:t>Module 11: Mobilising Research and Fostering Innovation</a:t>
            </a:r>
            <a:endParaRPr/>
          </a:p>
        </p:txBody>
      </p:sp>
      <p:pic>
        <p:nvPicPr>
          <p:cNvPr descr="Obraz zawierający tekst&#10;&#10;Opis wygenerowany automatycznie" id="90" name="Google Shape;90;p1"/>
          <p:cNvPicPr preferRelativeResize="0"/>
          <p:nvPr/>
        </p:nvPicPr>
        <p:blipFill rotWithShape="1">
          <a:blip r:embed="rId3">
            <a:alphaModFix/>
          </a:blip>
          <a:srcRect b="0" l="0" r="0" t="0"/>
          <a:stretch/>
        </p:blipFill>
        <p:spPr>
          <a:xfrm>
            <a:off x="3433960" y="515092"/>
            <a:ext cx="4901130" cy="1929468"/>
          </a:xfrm>
          <a:prstGeom prst="rect">
            <a:avLst/>
          </a:prstGeom>
          <a:noFill/>
          <a:ln>
            <a:noFill/>
          </a:ln>
        </p:spPr>
      </p:pic>
      <p:sp>
        <p:nvSpPr>
          <p:cNvPr id="91" name="Google Shape;91;p1"/>
          <p:cNvSpPr txBox="1"/>
          <p:nvPr/>
        </p:nvSpPr>
        <p:spPr>
          <a:xfrm>
            <a:off x="7235302" y="4748169"/>
            <a:ext cx="4843500" cy="1293300"/>
          </a:xfrm>
          <a:prstGeom prst="rect">
            <a:avLst/>
          </a:prstGeom>
          <a:noFill/>
          <a:ln>
            <a:noFill/>
          </a:ln>
        </p:spPr>
        <p:txBody>
          <a:bodyPr anchorCtr="0" anchor="t" bIns="45700" lIns="91425" spcFirstLastPara="1" rIns="91425" wrap="square" tIns="45700">
            <a:normAutofit fontScale="92500" lnSpcReduction="20000"/>
          </a:bodyPr>
          <a:lstStyle/>
          <a:p>
            <a:pPr indent="0" lvl="0" marL="0" marR="0" rtl="0" algn="l">
              <a:lnSpc>
                <a:spcPct val="90000"/>
              </a:lnSpc>
              <a:spcBef>
                <a:spcPts val="0"/>
              </a:spcBef>
              <a:spcAft>
                <a:spcPts val="0"/>
              </a:spcAft>
              <a:buClr>
                <a:schemeClr val="dk1"/>
              </a:buClr>
              <a:buSzPct val="100000"/>
              <a:buFont typeface="Arial"/>
              <a:buNone/>
            </a:pPr>
            <a:r>
              <a:rPr b="0" i="0" lang="en-US" sz="2000" u="none" cap="none" strike="noStrike">
                <a:solidFill>
                  <a:schemeClr val="dk1"/>
                </a:solidFill>
                <a:latin typeface="Calibri"/>
                <a:ea typeface="Calibri"/>
                <a:cs typeface="Calibri"/>
                <a:sym typeface="Calibri"/>
              </a:rPr>
              <a:t>Author:</a:t>
            </a:r>
            <a:endParaRPr b="0" i="0" sz="20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ct val="100000"/>
              <a:buFont typeface="Arial"/>
              <a:buNone/>
            </a:pPr>
            <a:r>
              <a:rPr b="0" i="0" lang="en-US" sz="2000" u="none" cap="none" strike="noStrike">
                <a:solidFill>
                  <a:schemeClr val="dk1"/>
                </a:solidFill>
                <a:latin typeface="Calibri"/>
                <a:ea typeface="Calibri"/>
                <a:cs typeface="Calibri"/>
                <a:sym typeface="Calibri"/>
              </a:rPr>
              <a:t>David Poland</a:t>
            </a:r>
            <a:endParaRPr/>
          </a:p>
          <a:p>
            <a:pPr indent="0" lvl="0" marL="0" marR="0" rtl="0" algn="l">
              <a:lnSpc>
                <a:spcPct val="90000"/>
              </a:lnSpc>
              <a:spcBef>
                <a:spcPts val="1000"/>
              </a:spcBef>
              <a:spcAft>
                <a:spcPts val="0"/>
              </a:spcAft>
              <a:buClr>
                <a:schemeClr val="dk1"/>
              </a:buClr>
              <a:buSzPct val="100000"/>
              <a:buFont typeface="Arial"/>
              <a:buNone/>
            </a:pPr>
            <a:r>
              <a:rPr b="0" i="0" lang="en-US" sz="2000" u="none" cap="none" strike="noStrike">
                <a:solidFill>
                  <a:schemeClr val="dk1"/>
                </a:solidFill>
                <a:latin typeface="Calibri"/>
                <a:ea typeface="Calibri"/>
                <a:cs typeface="Calibri"/>
                <a:sym typeface="Calibri"/>
              </a:rPr>
              <a:t>Institution:</a:t>
            </a:r>
            <a:endParaRPr/>
          </a:p>
          <a:p>
            <a:pPr indent="0" lvl="0" marL="0" marR="0" rtl="0" algn="l">
              <a:lnSpc>
                <a:spcPct val="90000"/>
              </a:lnSpc>
              <a:spcBef>
                <a:spcPts val="1000"/>
              </a:spcBef>
              <a:spcAft>
                <a:spcPts val="0"/>
              </a:spcAft>
              <a:buClr>
                <a:schemeClr val="dk1"/>
              </a:buClr>
              <a:buSzPct val="100000"/>
              <a:buFont typeface="Arial"/>
              <a:buNone/>
            </a:pPr>
            <a:r>
              <a:rPr b="0" i="0" lang="en-US" sz="2000" u="none" cap="none" strike="noStrike">
                <a:solidFill>
                  <a:schemeClr val="dk1"/>
                </a:solidFill>
                <a:latin typeface="Calibri"/>
                <a:ea typeface="Calibri"/>
                <a:cs typeface="Calibri"/>
                <a:sym typeface="Calibri"/>
              </a:rPr>
              <a:t>The Rural Hub</a:t>
            </a:r>
            <a:endParaRPr b="0" i="0" sz="20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ct val="100000"/>
              <a:buFont typeface="Arial"/>
              <a:buNone/>
            </a:pPr>
            <a:r>
              <a:t/>
            </a:r>
            <a:endParaRPr b="0" i="0" sz="2000" u="none" cap="none" strike="noStrike">
              <a:solidFill>
                <a:schemeClr val="dk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 name="Shape 140"/>
        <p:cNvGrpSpPr/>
        <p:nvPr/>
      </p:nvGrpSpPr>
      <p:grpSpPr>
        <a:xfrm>
          <a:off x="0" y="0"/>
          <a:ext cx="0" cy="0"/>
          <a:chOff x="0" y="0"/>
          <a:chExt cx="0" cy="0"/>
        </a:xfrm>
      </p:grpSpPr>
      <p:sp>
        <p:nvSpPr>
          <p:cNvPr id="141" name="Google Shape;141;p10"/>
          <p:cNvSpPr/>
          <p:nvPr/>
        </p:nvSpPr>
        <p:spPr>
          <a:xfrm>
            <a:off x="2195512" y="4354501"/>
            <a:ext cx="7800975" cy="1234394"/>
          </a:xfrm>
          <a:prstGeom prst="ellipse">
            <a:avLst/>
          </a:prstGeom>
          <a:solidFill>
            <a:schemeClr val="lt1"/>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b="0" i="0" sz="1800" u="none" cap="none" strike="noStrike">
              <a:solidFill>
                <a:schemeClr val="lt1"/>
              </a:solidFill>
              <a:latin typeface="Calibri"/>
              <a:ea typeface="Calibri"/>
              <a:cs typeface="Calibri"/>
              <a:sym typeface="Calibri"/>
            </a:endParaRPr>
          </a:p>
        </p:txBody>
      </p:sp>
      <p:sp>
        <p:nvSpPr>
          <p:cNvPr id="142" name="Google Shape;142;p10"/>
          <p:cNvSpPr/>
          <p:nvPr/>
        </p:nvSpPr>
        <p:spPr>
          <a:xfrm>
            <a:off x="4330449" y="826254"/>
            <a:ext cx="3719061" cy="3719061"/>
          </a:xfrm>
          <a:prstGeom prst="ellipse">
            <a:avLst/>
          </a:prstGeom>
          <a:solidFill>
            <a:srgbClr val="09B6BF"/>
          </a:solidFill>
          <a:ln cap="flat" cmpd="sng" w="12700">
            <a:solidFill>
              <a:srgbClr val="09B6B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b="0" i="0" sz="1800" u="none" cap="none" strike="noStrike">
              <a:solidFill>
                <a:schemeClr val="lt1"/>
              </a:solidFill>
              <a:latin typeface="Calibri"/>
              <a:ea typeface="Calibri"/>
              <a:cs typeface="Calibri"/>
              <a:sym typeface="Calibri"/>
            </a:endParaRPr>
          </a:p>
        </p:txBody>
      </p:sp>
      <p:sp>
        <p:nvSpPr>
          <p:cNvPr id="143" name="Google Shape;143;p10"/>
          <p:cNvSpPr/>
          <p:nvPr/>
        </p:nvSpPr>
        <p:spPr>
          <a:xfrm>
            <a:off x="787400" y="843280"/>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lt1"/>
              </a:buClr>
              <a:buSzPts val="1800"/>
              <a:buFont typeface="Calibri"/>
              <a:buNone/>
            </a:pPr>
            <a:r>
              <a:rPr b="1" i="0" lang="en-US" sz="1800" u="none" cap="none" strike="noStrike">
                <a:solidFill>
                  <a:schemeClr val="lt1"/>
                </a:solidFill>
                <a:latin typeface="Calibri"/>
                <a:ea typeface="Calibri"/>
                <a:cs typeface="Calibri"/>
                <a:sym typeface="Calibri"/>
              </a:rPr>
              <a:t>Increasing  EU’s Climate ambition for 2030 and 2050</a:t>
            </a:r>
            <a:endParaRPr b="1" i="0" sz="1800" u="none" cap="none" strike="noStrike">
              <a:solidFill>
                <a:schemeClr val="lt1"/>
              </a:solidFill>
              <a:latin typeface="Calibri"/>
              <a:ea typeface="Calibri"/>
              <a:cs typeface="Calibri"/>
              <a:sym typeface="Calibri"/>
            </a:endParaRPr>
          </a:p>
        </p:txBody>
      </p:sp>
      <p:sp>
        <p:nvSpPr>
          <p:cNvPr id="144" name="Google Shape;144;p10"/>
          <p:cNvSpPr/>
          <p:nvPr/>
        </p:nvSpPr>
        <p:spPr>
          <a:xfrm>
            <a:off x="787400" y="1802646"/>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lt1"/>
              </a:buClr>
              <a:buSzPts val="1800"/>
              <a:buFont typeface="Calibri"/>
              <a:buNone/>
            </a:pPr>
            <a:r>
              <a:rPr b="1" i="0" lang="en-US" sz="1800" u="none" cap="none" strike="noStrike">
                <a:solidFill>
                  <a:schemeClr val="lt1"/>
                </a:solidFill>
                <a:latin typeface="Calibri"/>
                <a:ea typeface="Calibri"/>
                <a:cs typeface="Calibri"/>
                <a:sym typeface="Calibri"/>
              </a:rPr>
              <a:t>Supplying Clean, affordable and secure energy</a:t>
            </a:r>
            <a:endParaRPr b="1" i="0" sz="1800" u="none" cap="none" strike="noStrike">
              <a:solidFill>
                <a:schemeClr val="lt1"/>
              </a:solidFill>
              <a:latin typeface="Times New Roman"/>
              <a:ea typeface="Times New Roman"/>
              <a:cs typeface="Times New Roman"/>
              <a:sym typeface="Times New Roman"/>
            </a:endParaRPr>
          </a:p>
        </p:txBody>
      </p:sp>
      <p:sp>
        <p:nvSpPr>
          <p:cNvPr id="145" name="Google Shape;145;p10"/>
          <p:cNvSpPr/>
          <p:nvPr/>
        </p:nvSpPr>
        <p:spPr>
          <a:xfrm>
            <a:off x="787400" y="2804160"/>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lt1"/>
              </a:buClr>
              <a:buSzPts val="1800"/>
              <a:buFont typeface="Calibri"/>
              <a:buNone/>
            </a:pPr>
            <a:r>
              <a:rPr b="1" i="0" lang="en-US" sz="1800" u="none" cap="none" strike="noStrike">
                <a:solidFill>
                  <a:schemeClr val="lt1"/>
                </a:solidFill>
                <a:latin typeface="Calibri"/>
                <a:ea typeface="Calibri"/>
                <a:cs typeface="Calibri"/>
                <a:sym typeface="Calibri"/>
              </a:rPr>
              <a:t>Mobilising industry for a clean and circular economy</a:t>
            </a:r>
            <a:endParaRPr b="0" i="0" sz="1800" u="none" cap="none" strike="noStrike">
              <a:solidFill>
                <a:schemeClr val="lt1"/>
              </a:solidFill>
              <a:latin typeface="Calibri"/>
              <a:ea typeface="Calibri"/>
              <a:cs typeface="Calibri"/>
              <a:sym typeface="Calibri"/>
            </a:endParaRPr>
          </a:p>
        </p:txBody>
      </p:sp>
      <p:sp>
        <p:nvSpPr>
          <p:cNvPr id="146" name="Google Shape;146;p10"/>
          <p:cNvSpPr/>
          <p:nvPr/>
        </p:nvSpPr>
        <p:spPr>
          <a:xfrm>
            <a:off x="787400" y="3805059"/>
            <a:ext cx="3799840" cy="624840"/>
          </a:xfrm>
          <a:prstGeom prst="round2DiagRect">
            <a:avLst>
              <a:gd fmla="val 16667" name="adj1"/>
              <a:gd fmla="val 0" name="adj2"/>
            </a:avLst>
          </a:prstGeom>
          <a:solidFill>
            <a:srgbClr val="0075A2"/>
          </a:solidFill>
          <a:ln cap="flat" cmpd="sng" w="12700">
            <a:solidFill>
              <a:srgbClr val="54A838"/>
            </a:solidFill>
            <a:prstDash val="solid"/>
            <a:miter lim="800000"/>
            <a:headEnd len="sm" w="sm" type="none"/>
            <a:tailEnd len="sm" w="sm" type="none"/>
          </a:ln>
        </p:spPr>
        <p:txBody>
          <a:bodyPr anchorCtr="0" anchor="ctr" bIns="45700" lIns="91425" spcFirstLastPara="1" rIns="91425" wrap="square" tIns="45700">
            <a:noAutofit/>
          </a:bodyPr>
          <a:lstStyle/>
          <a:p>
            <a:pPr indent="0" lvl="0" marL="306070" marR="0" rtl="0" algn="l">
              <a:lnSpc>
                <a:spcPct val="115000"/>
              </a:lnSpc>
              <a:spcBef>
                <a:spcPts val="0"/>
              </a:spcBef>
              <a:spcAft>
                <a:spcPts val="0"/>
              </a:spcAft>
              <a:buClr>
                <a:schemeClr val="lt1"/>
              </a:buClr>
              <a:buSzPts val="1800"/>
              <a:buFont typeface="Calibri"/>
              <a:buNone/>
            </a:pPr>
            <a:r>
              <a:rPr b="1" i="0" lang="en-US" sz="1800" u="none" cap="none" strike="noStrike">
                <a:solidFill>
                  <a:schemeClr val="lt1"/>
                </a:solidFill>
                <a:latin typeface="Calibri"/>
                <a:ea typeface="Calibri"/>
                <a:cs typeface="Calibri"/>
                <a:sym typeface="Calibri"/>
              </a:rPr>
              <a:t>Building and renovating in an energy and resource efficient way</a:t>
            </a:r>
            <a:endParaRPr b="1" i="0" sz="1800" u="none" cap="none" strike="noStrike">
              <a:solidFill>
                <a:schemeClr val="lt1"/>
              </a:solidFill>
              <a:latin typeface="Calibri"/>
              <a:ea typeface="Calibri"/>
              <a:cs typeface="Calibri"/>
              <a:sym typeface="Calibri"/>
            </a:endParaRPr>
          </a:p>
        </p:txBody>
      </p:sp>
      <p:sp>
        <p:nvSpPr>
          <p:cNvPr id="147" name="Google Shape;147;p10"/>
          <p:cNvSpPr/>
          <p:nvPr/>
        </p:nvSpPr>
        <p:spPr>
          <a:xfrm>
            <a:off x="7797800" y="843280"/>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lt1"/>
              </a:buClr>
              <a:buSzPts val="1800"/>
              <a:buFont typeface="Calibri"/>
              <a:buNone/>
            </a:pPr>
            <a:r>
              <a:rPr b="1" i="0" lang="en-US" sz="1800" u="none" cap="none" strike="noStrike">
                <a:solidFill>
                  <a:schemeClr val="lt1"/>
                </a:solidFill>
                <a:latin typeface="Calibri"/>
                <a:ea typeface="Calibri"/>
                <a:cs typeface="Calibri"/>
                <a:sym typeface="Calibri"/>
              </a:rPr>
              <a:t>A zero-pollution ambition for a toxic free environment</a:t>
            </a:r>
            <a:endParaRPr b="0" i="0" sz="1800" u="none" cap="none" strike="noStrike">
              <a:solidFill>
                <a:schemeClr val="lt1"/>
              </a:solidFill>
              <a:latin typeface="Calibri"/>
              <a:ea typeface="Calibri"/>
              <a:cs typeface="Calibri"/>
              <a:sym typeface="Calibri"/>
            </a:endParaRPr>
          </a:p>
        </p:txBody>
      </p:sp>
      <p:sp>
        <p:nvSpPr>
          <p:cNvPr id="148" name="Google Shape;148;p10"/>
          <p:cNvSpPr/>
          <p:nvPr/>
        </p:nvSpPr>
        <p:spPr>
          <a:xfrm>
            <a:off x="7797800" y="1802646"/>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lt1"/>
              </a:buClr>
              <a:buSzPts val="1800"/>
              <a:buFont typeface="Calibri"/>
              <a:buNone/>
            </a:pPr>
            <a:r>
              <a:rPr b="1" i="0" lang="en-US" sz="1800" u="none" cap="none" strike="noStrike">
                <a:solidFill>
                  <a:schemeClr val="lt1"/>
                </a:solidFill>
                <a:latin typeface="Calibri"/>
                <a:ea typeface="Calibri"/>
                <a:cs typeface="Calibri"/>
                <a:sym typeface="Calibri"/>
              </a:rPr>
              <a:t>Preserving and restoring ecosystems and biodiversity</a:t>
            </a:r>
            <a:endParaRPr b="0" i="0" sz="1800" u="none" cap="none" strike="noStrike">
              <a:solidFill>
                <a:schemeClr val="lt1"/>
              </a:solidFill>
              <a:latin typeface="Calibri"/>
              <a:ea typeface="Calibri"/>
              <a:cs typeface="Calibri"/>
              <a:sym typeface="Calibri"/>
            </a:endParaRPr>
          </a:p>
        </p:txBody>
      </p:sp>
      <p:sp>
        <p:nvSpPr>
          <p:cNvPr id="149" name="Google Shape;149;p10"/>
          <p:cNvSpPr/>
          <p:nvPr/>
        </p:nvSpPr>
        <p:spPr>
          <a:xfrm>
            <a:off x="7797800" y="2804160"/>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lt1"/>
              </a:buClr>
              <a:buSzPts val="1600"/>
              <a:buFont typeface="Calibri"/>
              <a:buNone/>
            </a:pPr>
            <a:r>
              <a:rPr b="1" i="0" lang="en-US" sz="1600" u="none" cap="none" strike="noStrike">
                <a:solidFill>
                  <a:schemeClr val="lt1"/>
                </a:solidFill>
                <a:latin typeface="Calibri"/>
                <a:ea typeface="Calibri"/>
                <a:cs typeface="Calibri"/>
                <a:sym typeface="Calibri"/>
              </a:rPr>
              <a:t>From “Farm to Fork” : a fair, healthy and environmentally friendly food system </a:t>
            </a:r>
            <a:endParaRPr b="0" i="0" sz="1600" u="none" cap="none" strike="noStrike">
              <a:solidFill>
                <a:schemeClr val="lt1"/>
              </a:solidFill>
              <a:latin typeface="Calibri"/>
              <a:ea typeface="Calibri"/>
              <a:cs typeface="Calibri"/>
              <a:sym typeface="Calibri"/>
            </a:endParaRPr>
          </a:p>
        </p:txBody>
      </p:sp>
      <p:sp>
        <p:nvSpPr>
          <p:cNvPr id="150" name="Google Shape;150;p10"/>
          <p:cNvSpPr/>
          <p:nvPr/>
        </p:nvSpPr>
        <p:spPr>
          <a:xfrm>
            <a:off x="7797800" y="3805059"/>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lt1"/>
              </a:buClr>
              <a:buSzPts val="1800"/>
              <a:buFont typeface="Calibri"/>
              <a:buNone/>
            </a:pPr>
            <a:r>
              <a:rPr b="1" i="0" lang="en-US" sz="1800" u="none" cap="none" strike="noStrike">
                <a:solidFill>
                  <a:schemeClr val="lt1"/>
                </a:solidFill>
                <a:latin typeface="Calibri"/>
                <a:ea typeface="Calibri"/>
                <a:cs typeface="Calibri"/>
                <a:sym typeface="Calibri"/>
              </a:rPr>
              <a:t>Accelerating the shift to sustainable and smart mobility </a:t>
            </a:r>
            <a:endParaRPr b="0" i="0" sz="1800" u="none" cap="none" strike="noStrike">
              <a:solidFill>
                <a:schemeClr val="lt1"/>
              </a:solidFill>
              <a:latin typeface="Calibri"/>
              <a:ea typeface="Calibri"/>
              <a:cs typeface="Calibri"/>
              <a:sym typeface="Calibri"/>
            </a:endParaRPr>
          </a:p>
        </p:txBody>
      </p:sp>
      <p:sp>
        <p:nvSpPr>
          <p:cNvPr id="151" name="Google Shape;151;p10"/>
          <p:cNvSpPr txBox="1"/>
          <p:nvPr/>
        </p:nvSpPr>
        <p:spPr>
          <a:xfrm>
            <a:off x="83820" y="5632242"/>
            <a:ext cx="2842895" cy="369332"/>
          </a:xfrm>
          <a:prstGeom prst="rect">
            <a:avLst/>
          </a:prstGeom>
          <a:noFill/>
          <a:ln cap="flat" cmpd="sng" w="9525">
            <a:solidFill>
              <a:srgbClr val="0B9B74"/>
            </a:solidFill>
            <a:prstDash val="solid"/>
            <a:round/>
            <a:headEnd len="sm" w="sm" type="none"/>
            <a:tailEnd len="sm" w="sm" type="none"/>
          </a:ln>
        </p:spPr>
        <p:txBody>
          <a:bodyPr anchorCtr="0" anchor="t" bIns="45700" lIns="91425" spcFirstLastPara="1" rIns="91425" wrap="square" tIns="45700">
            <a:spAutoFit/>
          </a:bodyPr>
          <a:lstStyle/>
          <a:p>
            <a:pPr indent="0" lvl="0" marL="0" marR="0" rtl="0" algn="r">
              <a:spcBef>
                <a:spcPts val="0"/>
              </a:spcBef>
              <a:spcAft>
                <a:spcPts val="0"/>
              </a:spcAft>
              <a:buClr>
                <a:schemeClr val="dk1"/>
              </a:buClr>
              <a:buSzPts val="1800"/>
              <a:buFont typeface="Calibri"/>
              <a:buNone/>
            </a:pPr>
            <a:r>
              <a:rPr b="1" i="0" lang="en-US" sz="1800" u="none" cap="none" strike="noStrike">
                <a:solidFill>
                  <a:schemeClr val="dk1"/>
                </a:solidFill>
                <a:latin typeface="Calibri"/>
                <a:ea typeface="Calibri"/>
                <a:cs typeface="Calibri"/>
                <a:sym typeface="Calibri"/>
              </a:rPr>
              <a:t>The EU as a global leader</a:t>
            </a:r>
            <a:endParaRPr b="0" i="0" sz="1800" u="none" cap="none" strike="noStrike">
              <a:solidFill>
                <a:schemeClr val="dk1"/>
              </a:solidFill>
              <a:latin typeface="Calibri"/>
              <a:ea typeface="Calibri"/>
              <a:cs typeface="Calibri"/>
              <a:sym typeface="Calibri"/>
            </a:endParaRPr>
          </a:p>
        </p:txBody>
      </p:sp>
      <p:sp>
        <p:nvSpPr>
          <p:cNvPr id="152" name="Google Shape;152;p10"/>
          <p:cNvSpPr txBox="1"/>
          <p:nvPr/>
        </p:nvSpPr>
        <p:spPr>
          <a:xfrm>
            <a:off x="9258300" y="5632242"/>
            <a:ext cx="2707640" cy="369332"/>
          </a:xfrm>
          <a:prstGeom prst="rect">
            <a:avLst/>
          </a:prstGeom>
          <a:noFill/>
          <a:ln cap="flat" cmpd="sng" w="9525">
            <a:solidFill>
              <a:srgbClr val="0B9B74"/>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spcBef>
                <a:spcPts val="0"/>
              </a:spcBef>
              <a:spcAft>
                <a:spcPts val="0"/>
              </a:spcAft>
              <a:buClr>
                <a:schemeClr val="dk1"/>
              </a:buClr>
              <a:buSzPts val="1800"/>
              <a:buFont typeface="Calibri"/>
              <a:buNone/>
            </a:pPr>
            <a:r>
              <a:rPr b="1" i="0" lang="en-US" sz="1800" u="none" cap="none" strike="noStrike">
                <a:solidFill>
                  <a:schemeClr val="dk1"/>
                </a:solidFill>
                <a:latin typeface="Calibri"/>
                <a:ea typeface="Calibri"/>
                <a:cs typeface="Calibri"/>
                <a:sym typeface="Calibri"/>
              </a:rPr>
              <a:t>A European Climate Pact</a:t>
            </a:r>
            <a:endParaRPr b="1" i="0" sz="1800" u="none" cap="none" strike="noStrike">
              <a:solidFill>
                <a:schemeClr val="dk1"/>
              </a:solidFill>
              <a:latin typeface="Calibri"/>
              <a:ea typeface="Calibri"/>
              <a:cs typeface="Calibri"/>
              <a:sym typeface="Calibri"/>
            </a:endParaRPr>
          </a:p>
        </p:txBody>
      </p:sp>
      <p:sp>
        <p:nvSpPr>
          <p:cNvPr id="153" name="Google Shape;153;p10"/>
          <p:cNvSpPr/>
          <p:nvPr/>
        </p:nvSpPr>
        <p:spPr>
          <a:xfrm>
            <a:off x="5257800" y="1789192"/>
            <a:ext cx="1864360" cy="1864360"/>
          </a:xfrm>
          <a:prstGeom prst="ellipse">
            <a:avLst/>
          </a:prstGeom>
          <a:solidFill>
            <a:srgbClr val="FFC000"/>
          </a:solidFill>
          <a:ln cap="flat" cmpd="sng" w="12700">
            <a:solidFill>
              <a:srgbClr val="FFC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2000"/>
              <a:buFont typeface="Calibri"/>
              <a:buNone/>
            </a:pPr>
            <a:r>
              <a:rPr b="1" i="0" lang="en-US" sz="2000" u="none" cap="none" strike="noStrike">
                <a:solidFill>
                  <a:schemeClr val="dk1"/>
                </a:solidFill>
                <a:latin typeface="Calibri"/>
                <a:ea typeface="Calibri"/>
                <a:cs typeface="Calibri"/>
                <a:sym typeface="Calibri"/>
              </a:rPr>
              <a:t>The  European Green Deal</a:t>
            </a:r>
            <a:endParaRPr b="0" i="0" sz="1800" u="none" cap="none" strike="noStrike">
              <a:solidFill>
                <a:schemeClr val="dk1"/>
              </a:solidFill>
              <a:latin typeface="Calibri"/>
              <a:ea typeface="Calibri"/>
              <a:cs typeface="Calibri"/>
              <a:sym typeface="Calibri"/>
            </a:endParaRPr>
          </a:p>
        </p:txBody>
      </p:sp>
      <p:sp>
        <p:nvSpPr>
          <p:cNvPr id="154" name="Google Shape;154;p10"/>
          <p:cNvSpPr/>
          <p:nvPr/>
        </p:nvSpPr>
        <p:spPr>
          <a:xfrm>
            <a:off x="5030470" y="711066"/>
            <a:ext cx="2324100" cy="847749"/>
          </a:xfrm>
          <a:prstGeom prst="round2DiagRect">
            <a:avLst>
              <a:gd fmla="val 16667" name="adj1"/>
              <a:gd fmla="val 0" name="adj2"/>
            </a:avLst>
          </a:prstGeom>
          <a:solidFill>
            <a:srgbClr val="54A838"/>
          </a:solidFill>
          <a:ln cap="flat" cmpd="sng" w="12700">
            <a:solidFill>
              <a:srgbClr val="09B6B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lt1"/>
              </a:buClr>
              <a:buSzPts val="1500"/>
              <a:buFont typeface="Calibri"/>
              <a:buNone/>
            </a:pPr>
            <a:r>
              <a:rPr b="1" i="0" lang="en-US" sz="1500" u="none" cap="none" strike="noStrike">
                <a:solidFill>
                  <a:schemeClr val="lt1"/>
                </a:solidFill>
                <a:latin typeface="Calibri"/>
                <a:ea typeface="Calibri"/>
                <a:cs typeface="Calibri"/>
                <a:sym typeface="Calibri"/>
              </a:rPr>
              <a:t>Transforming EU’s economy for a sustainable future</a:t>
            </a:r>
            <a:endParaRPr b="1" i="0" sz="1500" u="none" cap="none" strike="noStrike">
              <a:solidFill>
                <a:schemeClr val="lt1"/>
              </a:solidFill>
              <a:latin typeface="Calibri"/>
              <a:ea typeface="Calibri"/>
              <a:cs typeface="Calibri"/>
              <a:sym typeface="Calibri"/>
            </a:endParaRPr>
          </a:p>
        </p:txBody>
      </p:sp>
      <p:sp>
        <p:nvSpPr>
          <p:cNvPr id="155" name="Google Shape;155;p10"/>
          <p:cNvSpPr/>
          <p:nvPr/>
        </p:nvSpPr>
        <p:spPr>
          <a:xfrm>
            <a:off x="2800350" y="4659278"/>
            <a:ext cx="3076961" cy="624840"/>
          </a:xfrm>
          <a:prstGeom prst="round2DiagRect">
            <a:avLst>
              <a:gd fmla="val 16667" name="adj1"/>
              <a:gd fmla="val 0" name="adj2"/>
            </a:avLst>
          </a:prstGeom>
          <a:solidFill>
            <a:srgbClr val="54A838"/>
          </a:solidFill>
          <a:ln cap="flat" cmpd="sng" w="12700">
            <a:solidFill>
              <a:srgbClr val="54A838"/>
            </a:solidFill>
            <a:prstDash val="solid"/>
            <a:miter lim="800000"/>
            <a:headEnd len="sm" w="sm" type="none"/>
            <a:tailEnd len="sm" w="sm" type="none"/>
          </a:ln>
        </p:spPr>
        <p:txBody>
          <a:bodyPr anchorCtr="0" anchor="ctr" bIns="45700" lIns="91425" spcFirstLastPara="1" rIns="91425" wrap="square" tIns="45700">
            <a:noAutofit/>
          </a:bodyPr>
          <a:lstStyle/>
          <a:p>
            <a:pPr indent="0" lvl="0" marL="306070" marR="0" rtl="0" algn="l">
              <a:lnSpc>
                <a:spcPct val="115000"/>
              </a:lnSpc>
              <a:spcBef>
                <a:spcPts val="0"/>
              </a:spcBef>
              <a:spcAft>
                <a:spcPts val="0"/>
              </a:spcAft>
              <a:buClr>
                <a:schemeClr val="lt1"/>
              </a:buClr>
              <a:buSzPts val="1800"/>
              <a:buFont typeface="Calibri"/>
              <a:buNone/>
            </a:pPr>
            <a:r>
              <a:rPr b="1" i="0" lang="en-US" sz="1800" u="none" cap="none" strike="noStrike">
                <a:solidFill>
                  <a:schemeClr val="lt1"/>
                </a:solidFill>
                <a:latin typeface="Calibri"/>
                <a:ea typeface="Calibri"/>
                <a:cs typeface="Calibri"/>
                <a:sym typeface="Calibri"/>
              </a:rPr>
              <a:t>Financing the Transition</a:t>
            </a:r>
            <a:endParaRPr b="1" i="0" sz="1800" u="none" cap="none" strike="noStrike">
              <a:solidFill>
                <a:schemeClr val="lt1"/>
              </a:solidFill>
              <a:latin typeface="Calibri"/>
              <a:ea typeface="Calibri"/>
              <a:cs typeface="Calibri"/>
              <a:sym typeface="Calibri"/>
            </a:endParaRPr>
          </a:p>
        </p:txBody>
      </p:sp>
      <p:sp>
        <p:nvSpPr>
          <p:cNvPr id="156" name="Google Shape;156;p10"/>
          <p:cNvSpPr/>
          <p:nvPr/>
        </p:nvSpPr>
        <p:spPr>
          <a:xfrm>
            <a:off x="6096000" y="4659278"/>
            <a:ext cx="3162300" cy="624840"/>
          </a:xfrm>
          <a:prstGeom prst="round2DiagRect">
            <a:avLst>
              <a:gd fmla="val 16667" name="adj1"/>
              <a:gd fmla="val 0" name="adj2"/>
            </a:avLst>
          </a:prstGeom>
          <a:solidFill>
            <a:srgbClr val="54A838"/>
          </a:solidFill>
          <a:ln cap="flat" cmpd="sng" w="12700">
            <a:solidFill>
              <a:srgbClr val="54A838"/>
            </a:solidFill>
            <a:prstDash val="solid"/>
            <a:miter lim="800000"/>
            <a:headEnd len="sm" w="sm" type="none"/>
            <a:tailEnd len="sm" w="sm" type="none"/>
          </a:ln>
        </p:spPr>
        <p:txBody>
          <a:bodyPr anchorCtr="0" anchor="ctr" bIns="45700" lIns="91425" spcFirstLastPara="1" rIns="91425" wrap="square" tIns="45700">
            <a:noAutofit/>
          </a:bodyPr>
          <a:lstStyle/>
          <a:p>
            <a:pPr indent="0" lvl="0" marL="306070" marR="0" rtl="0" algn="ctr">
              <a:lnSpc>
                <a:spcPct val="115000"/>
              </a:lnSpc>
              <a:spcBef>
                <a:spcPts val="0"/>
              </a:spcBef>
              <a:spcAft>
                <a:spcPts val="0"/>
              </a:spcAft>
              <a:buClr>
                <a:schemeClr val="lt1"/>
              </a:buClr>
              <a:buSzPts val="1800"/>
              <a:buFont typeface="Calibri"/>
              <a:buNone/>
            </a:pPr>
            <a:r>
              <a:rPr b="1" i="0" lang="en-US" sz="1800" u="none" cap="none" strike="noStrike">
                <a:solidFill>
                  <a:schemeClr val="lt1"/>
                </a:solidFill>
                <a:latin typeface="Calibri"/>
                <a:ea typeface="Calibri"/>
                <a:cs typeface="Calibri"/>
                <a:sym typeface="Calibri"/>
              </a:rPr>
              <a:t>Leave no one behind (Just Transition)</a:t>
            </a:r>
            <a:endParaRPr b="1" i="0" sz="1800" u="none" cap="none" strike="noStrike">
              <a:solidFill>
                <a:schemeClr val="lt1"/>
              </a:solidFill>
              <a:latin typeface="Calibri"/>
              <a:ea typeface="Calibri"/>
              <a:cs typeface="Calibri"/>
              <a:sym typeface="Calibri"/>
            </a:endParaRPr>
          </a:p>
        </p:txBody>
      </p:sp>
      <p:sp>
        <p:nvSpPr>
          <p:cNvPr id="157" name="Google Shape;157;p10"/>
          <p:cNvSpPr/>
          <p:nvPr/>
        </p:nvSpPr>
        <p:spPr>
          <a:xfrm>
            <a:off x="5959156" y="5588894"/>
            <a:ext cx="136844" cy="228597"/>
          </a:xfrm>
          <a:prstGeom prst="downArrow">
            <a:avLst>
              <a:gd fmla="val 50000" name="adj1"/>
              <a:gd fmla="val 50000" name="adj2"/>
            </a:avLst>
          </a:prstGeom>
          <a:solidFill>
            <a:schemeClr val="accent1"/>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b="0" i="0" sz="1800" u="none" cap="none" strike="noStrike">
              <a:solidFill>
                <a:schemeClr val="lt1"/>
              </a:solidFill>
              <a:latin typeface="Calibri"/>
              <a:ea typeface="Calibri"/>
              <a:cs typeface="Calibri"/>
              <a:sym typeface="Calibri"/>
            </a:endParaRPr>
          </a:p>
        </p:txBody>
      </p:sp>
      <p:sp>
        <p:nvSpPr>
          <p:cNvPr id="158" name="Google Shape;158;p10"/>
          <p:cNvSpPr txBox="1"/>
          <p:nvPr/>
        </p:nvSpPr>
        <p:spPr>
          <a:xfrm>
            <a:off x="4121150" y="5805099"/>
            <a:ext cx="367665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0B9B74"/>
              </a:buClr>
              <a:buSzPts val="1800"/>
              <a:buFont typeface="Calibri"/>
              <a:buNone/>
            </a:pPr>
            <a:r>
              <a:rPr b="1" i="0" lang="en-US" sz="1800" u="none" cap="none" strike="noStrike">
                <a:solidFill>
                  <a:srgbClr val="0B9B74"/>
                </a:solidFill>
                <a:latin typeface="Calibri"/>
                <a:ea typeface="Calibri"/>
                <a:cs typeface="Calibri"/>
                <a:sym typeface="Calibri"/>
              </a:rPr>
              <a:t>Sustainable Europe Investment Plan</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p11"/>
          <p:cNvSpPr txBox="1"/>
          <p:nvPr>
            <p:ph type="title"/>
          </p:nvPr>
        </p:nvSpPr>
        <p:spPr>
          <a:xfrm>
            <a:off x="838200" y="523701"/>
            <a:ext cx="10515600" cy="123028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1"/>
              </a:buClr>
              <a:buSzPts val="4400"/>
              <a:buFont typeface="Calibri"/>
              <a:buNone/>
            </a:pPr>
            <a:r>
              <a:rPr b="1" lang="en-US">
                <a:solidFill>
                  <a:schemeClr val="accent1"/>
                </a:solidFill>
              </a:rPr>
              <a:t>EU Horizon Initiative – What is it? </a:t>
            </a:r>
            <a:endParaRPr b="1">
              <a:solidFill>
                <a:schemeClr val="accent1"/>
              </a:solidFill>
            </a:endParaRPr>
          </a:p>
        </p:txBody>
      </p:sp>
      <p:pic>
        <p:nvPicPr>
          <p:cNvPr id="165" name="Google Shape;165;p11" title="Horizon 2020: The EU's biggest research and innovation programme"/>
          <p:cNvPicPr preferRelativeResize="0"/>
          <p:nvPr/>
        </p:nvPicPr>
        <p:blipFill rotWithShape="1">
          <a:blip r:embed="rId3">
            <a:alphaModFix/>
          </a:blip>
          <a:srcRect b="0" l="0" r="0" t="0"/>
          <a:stretch/>
        </p:blipFill>
        <p:spPr>
          <a:xfrm>
            <a:off x="1543104" y="1526563"/>
            <a:ext cx="8719794" cy="4401719"/>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5"/>
                                        </p:tgtEl>
                                        <p:attrNameLst>
                                          <p:attrName>style.visibility</p:attrName>
                                        </p:attrNameLst>
                                      </p:cBhvr>
                                      <p:to>
                                        <p:strVal val="visible"/>
                                      </p:to>
                                    </p:set>
                                    <p:animEffect filter="fade" transition="in">
                                      <p:cBhvr>
                                        <p:cTn dur="1"/>
                                        <p:tgtEl>
                                          <p:spTgt spid="16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 name="Shape 170"/>
        <p:cNvGrpSpPr/>
        <p:nvPr/>
      </p:nvGrpSpPr>
      <p:grpSpPr>
        <a:xfrm>
          <a:off x="0" y="0"/>
          <a:ext cx="0" cy="0"/>
          <a:chOff x="0" y="0"/>
          <a:chExt cx="0" cy="0"/>
        </a:xfrm>
      </p:grpSpPr>
      <p:sp>
        <p:nvSpPr>
          <p:cNvPr id="171" name="Google Shape;171;p12"/>
          <p:cNvSpPr txBox="1"/>
          <p:nvPr>
            <p:ph type="title"/>
          </p:nvPr>
        </p:nvSpPr>
        <p:spPr>
          <a:xfrm>
            <a:off x="762000" y="657544"/>
            <a:ext cx="10515600" cy="764772"/>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0070C0"/>
              </a:buClr>
              <a:buSzPts val="4400"/>
              <a:buFont typeface="Calibri"/>
              <a:buNone/>
            </a:pPr>
            <a:r>
              <a:rPr b="1" lang="en-US">
                <a:solidFill>
                  <a:srgbClr val="0070C0"/>
                </a:solidFill>
              </a:rPr>
              <a:t>			EU Horizon Initiative</a:t>
            </a:r>
            <a:endParaRPr b="1">
              <a:solidFill>
                <a:srgbClr val="0070C0"/>
              </a:solidFill>
            </a:endParaRPr>
          </a:p>
        </p:txBody>
      </p:sp>
      <p:sp>
        <p:nvSpPr>
          <p:cNvPr id="172" name="Google Shape;172;p12"/>
          <p:cNvSpPr txBox="1"/>
          <p:nvPr/>
        </p:nvSpPr>
        <p:spPr>
          <a:xfrm>
            <a:off x="517688" y="1617081"/>
            <a:ext cx="5148173" cy="5509200"/>
          </a:xfrm>
          <a:prstGeom prst="rect">
            <a:avLst/>
          </a:prstGeom>
          <a:noFill/>
          <a:ln>
            <a:noFill/>
          </a:ln>
        </p:spPr>
        <p:txBody>
          <a:bodyPr anchorCtr="0" anchor="t" bIns="45700" lIns="91425" spcFirstLastPara="1" rIns="91425" wrap="square" tIns="45700">
            <a:spAutoFit/>
          </a:bodyPr>
          <a:lstStyle/>
          <a:p>
            <a:pPr indent="-457200" lvl="0" marL="457200" marR="0" rtl="0" algn="l">
              <a:spcBef>
                <a:spcPts val="0"/>
              </a:spcBef>
              <a:spcAft>
                <a:spcPts val="0"/>
              </a:spcAft>
              <a:buClr>
                <a:schemeClr val="dk1"/>
              </a:buClr>
              <a:buSzPts val="3200"/>
              <a:buFont typeface="Arial"/>
              <a:buChar char="•"/>
            </a:pPr>
            <a:r>
              <a:rPr b="0" i="0" lang="en-US" sz="3200" u="none" cap="none" strike="noStrike">
                <a:solidFill>
                  <a:schemeClr val="dk1"/>
                </a:solidFill>
                <a:latin typeface="Calibri"/>
                <a:ea typeface="Calibri"/>
                <a:cs typeface="Calibri"/>
                <a:sym typeface="Calibri"/>
              </a:rPr>
              <a:t>Horizon Europe is an EU scientific research initiative that last for 7 years until 2027. </a:t>
            </a:r>
            <a:endParaRPr/>
          </a:p>
          <a:p>
            <a:pPr indent="-254000" lvl="0" marL="457200" marR="0" rtl="0" algn="l">
              <a:spcBef>
                <a:spcPts val="0"/>
              </a:spcBef>
              <a:spcAft>
                <a:spcPts val="0"/>
              </a:spcAft>
              <a:buClr>
                <a:schemeClr val="dk1"/>
              </a:buClr>
              <a:buSzPts val="3200"/>
              <a:buFont typeface="Arial"/>
              <a:buNone/>
            </a:pPr>
            <a:r>
              <a:t/>
            </a:r>
            <a:endParaRPr b="0" i="0" sz="3200" u="none" cap="none" strike="noStrike">
              <a:solidFill>
                <a:schemeClr val="dk1"/>
              </a:solidFill>
              <a:latin typeface="Calibri"/>
              <a:ea typeface="Calibri"/>
              <a:cs typeface="Calibri"/>
              <a:sym typeface="Calibri"/>
            </a:endParaRPr>
          </a:p>
          <a:p>
            <a:pPr indent="-457200" lvl="0" marL="457200" marR="0" rtl="0" algn="l">
              <a:spcBef>
                <a:spcPts val="0"/>
              </a:spcBef>
              <a:spcAft>
                <a:spcPts val="0"/>
              </a:spcAft>
              <a:buClr>
                <a:schemeClr val="dk1"/>
              </a:buClr>
              <a:buSzPts val="3200"/>
              <a:buFont typeface="Arial"/>
              <a:buChar char="•"/>
            </a:pPr>
            <a:r>
              <a:rPr b="0" i="0" lang="en-US" sz="3200" u="none" cap="none" strike="noStrike">
                <a:solidFill>
                  <a:schemeClr val="dk1"/>
                </a:solidFill>
                <a:latin typeface="Calibri"/>
                <a:ea typeface="Calibri"/>
                <a:cs typeface="Calibri"/>
                <a:sym typeface="Calibri"/>
              </a:rPr>
              <a:t>It is the EU funding Framework for Research and Innovation</a:t>
            </a:r>
            <a:endParaRPr/>
          </a:p>
          <a:p>
            <a:pPr indent="0" lvl="0" marL="0" marR="0" rtl="0" algn="l">
              <a:spcBef>
                <a:spcPts val="0"/>
              </a:spcBef>
              <a:spcAft>
                <a:spcPts val="0"/>
              </a:spcAft>
              <a:buNone/>
            </a:pPr>
            <a:r>
              <a:t/>
            </a:r>
            <a:endParaRPr sz="3200">
              <a:solidFill>
                <a:schemeClr val="dk1"/>
              </a:solidFill>
              <a:latin typeface="Calibri"/>
              <a:ea typeface="Calibri"/>
              <a:cs typeface="Calibri"/>
              <a:sym typeface="Calibri"/>
            </a:endParaRPr>
          </a:p>
          <a:p>
            <a:pPr indent="0" lvl="0" marL="0" marR="0" rtl="0" algn="l">
              <a:spcBef>
                <a:spcPts val="0"/>
              </a:spcBef>
              <a:spcAft>
                <a:spcPts val="0"/>
              </a:spcAft>
              <a:buNone/>
            </a:pPr>
            <a:r>
              <a:t/>
            </a:r>
            <a:endParaRPr sz="3200">
              <a:solidFill>
                <a:schemeClr val="dk1"/>
              </a:solidFill>
              <a:latin typeface="Calibri"/>
              <a:ea typeface="Calibri"/>
              <a:cs typeface="Calibri"/>
              <a:sym typeface="Calibri"/>
            </a:endParaRPr>
          </a:p>
          <a:p>
            <a:pPr indent="0" lvl="0" marL="0" marR="0" rtl="0" algn="l">
              <a:spcBef>
                <a:spcPts val="0"/>
              </a:spcBef>
              <a:spcAft>
                <a:spcPts val="0"/>
              </a:spcAft>
              <a:buNone/>
            </a:pPr>
            <a:r>
              <a:t/>
            </a:r>
            <a:endParaRPr sz="3200">
              <a:solidFill>
                <a:schemeClr val="dk1"/>
              </a:solidFill>
              <a:latin typeface="Calibri"/>
              <a:ea typeface="Calibri"/>
              <a:cs typeface="Calibri"/>
              <a:sym typeface="Calibri"/>
            </a:endParaRPr>
          </a:p>
        </p:txBody>
      </p:sp>
      <p:sp>
        <p:nvSpPr>
          <p:cNvPr id="173" name="Google Shape;173;p12"/>
          <p:cNvSpPr txBox="1"/>
          <p:nvPr/>
        </p:nvSpPr>
        <p:spPr>
          <a:xfrm>
            <a:off x="6715125" y="1422316"/>
            <a:ext cx="5334000" cy="4708981"/>
          </a:xfrm>
          <a:prstGeom prst="rect">
            <a:avLst/>
          </a:prstGeom>
          <a:noFill/>
          <a:ln>
            <a:noFill/>
          </a:ln>
        </p:spPr>
        <p:txBody>
          <a:bodyPr anchorCtr="0" anchor="t" bIns="45700" lIns="91425" spcFirstLastPara="1" rIns="91425" wrap="square" tIns="45700">
            <a:spAutoFit/>
          </a:bodyPr>
          <a:lstStyle/>
          <a:p>
            <a:pPr indent="-457200" lvl="0" marL="457200" marR="0" rtl="0" algn="l">
              <a:spcBef>
                <a:spcPts val="0"/>
              </a:spcBef>
              <a:spcAft>
                <a:spcPts val="0"/>
              </a:spcAft>
              <a:buClr>
                <a:schemeClr val="dk1"/>
              </a:buClr>
              <a:buSzPts val="3000"/>
              <a:buFont typeface="Arial"/>
              <a:buChar char="•"/>
            </a:pPr>
            <a:r>
              <a:rPr lang="en-US" sz="3000">
                <a:solidFill>
                  <a:schemeClr val="dk1"/>
                </a:solidFill>
                <a:latin typeface="Calibri"/>
                <a:ea typeface="Calibri"/>
                <a:cs typeface="Calibri"/>
                <a:sym typeface="Calibri"/>
              </a:rPr>
              <a:t>At least 35% of Horizon Europe funding for climate solutions</a:t>
            </a:r>
            <a:endParaRPr/>
          </a:p>
          <a:p>
            <a:pPr indent="-266700" lvl="0" marL="457200" marR="0" rtl="0" algn="l">
              <a:spcBef>
                <a:spcPts val="0"/>
              </a:spcBef>
              <a:spcAft>
                <a:spcPts val="0"/>
              </a:spcAft>
              <a:buClr>
                <a:schemeClr val="dk1"/>
              </a:buClr>
              <a:buSzPts val="3000"/>
              <a:buFont typeface="Arial"/>
              <a:buNone/>
            </a:pPr>
            <a:r>
              <a:t/>
            </a:r>
            <a:endParaRPr sz="3000">
              <a:solidFill>
                <a:schemeClr val="dk1"/>
              </a:solidFill>
              <a:latin typeface="Calibri"/>
              <a:ea typeface="Calibri"/>
              <a:cs typeface="Calibri"/>
              <a:sym typeface="Calibri"/>
            </a:endParaRPr>
          </a:p>
          <a:p>
            <a:pPr indent="-457200" lvl="0" marL="457200" marR="0" rtl="0" algn="l">
              <a:spcBef>
                <a:spcPts val="0"/>
              </a:spcBef>
              <a:spcAft>
                <a:spcPts val="0"/>
              </a:spcAft>
              <a:buClr>
                <a:schemeClr val="dk1"/>
              </a:buClr>
              <a:buSzPts val="3000"/>
              <a:buFont typeface="Arial"/>
              <a:buChar char="•"/>
            </a:pPr>
            <a:r>
              <a:rPr lang="en-US" sz="3000">
                <a:solidFill>
                  <a:schemeClr val="dk1"/>
                </a:solidFill>
                <a:latin typeface="Calibri"/>
                <a:ea typeface="Calibri"/>
                <a:cs typeface="Calibri"/>
                <a:sym typeface="Calibri"/>
              </a:rPr>
              <a:t>Call encourages experimentation with technologies and social innovation, for new ways to engage civil society and empower citizens</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 name="Shape 178"/>
        <p:cNvGrpSpPr/>
        <p:nvPr/>
      </p:nvGrpSpPr>
      <p:grpSpPr>
        <a:xfrm>
          <a:off x="0" y="0"/>
          <a:ext cx="0" cy="0"/>
          <a:chOff x="0" y="0"/>
          <a:chExt cx="0" cy="0"/>
        </a:xfrm>
      </p:grpSpPr>
      <p:sp>
        <p:nvSpPr>
          <p:cNvPr id="179" name="Google Shape;179;p13"/>
          <p:cNvSpPr txBox="1"/>
          <p:nvPr>
            <p:ph type="title"/>
          </p:nvPr>
        </p:nvSpPr>
        <p:spPr>
          <a:xfrm>
            <a:off x="1512871" y="341386"/>
            <a:ext cx="5494582" cy="123028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0070C0"/>
              </a:buClr>
              <a:buSzPts val="4400"/>
              <a:buFont typeface="Calibri"/>
              <a:buNone/>
            </a:pPr>
            <a:r>
              <a:rPr b="1" lang="en-US">
                <a:solidFill>
                  <a:srgbClr val="0070C0"/>
                </a:solidFill>
              </a:rPr>
              <a:t>European Green Deal</a:t>
            </a:r>
            <a:endParaRPr b="1">
              <a:solidFill>
                <a:srgbClr val="0070C0"/>
              </a:solidFill>
            </a:endParaRPr>
          </a:p>
        </p:txBody>
      </p:sp>
      <p:pic>
        <p:nvPicPr>
          <p:cNvPr descr="A blue flag with stars&#10;&#10;Description automatically generated with medium confidence" id="180" name="Google Shape;180;p13"/>
          <p:cNvPicPr preferRelativeResize="0"/>
          <p:nvPr>
            <p:ph idx="1" type="body"/>
          </p:nvPr>
        </p:nvPicPr>
        <p:blipFill rotWithShape="1">
          <a:blip r:embed="rId3">
            <a:alphaModFix/>
          </a:blip>
          <a:srcRect b="0" l="0" r="0" t="0"/>
          <a:stretch/>
        </p:blipFill>
        <p:spPr>
          <a:xfrm>
            <a:off x="6619875" y="956528"/>
            <a:ext cx="5494582" cy="4669272"/>
          </a:xfrm>
          <a:prstGeom prst="rect">
            <a:avLst/>
          </a:prstGeom>
          <a:noFill/>
          <a:ln>
            <a:noFill/>
          </a:ln>
        </p:spPr>
      </p:pic>
      <p:sp>
        <p:nvSpPr>
          <p:cNvPr id="181" name="Google Shape;181;p13"/>
          <p:cNvSpPr txBox="1"/>
          <p:nvPr/>
        </p:nvSpPr>
        <p:spPr>
          <a:xfrm>
            <a:off x="596612" y="1348800"/>
            <a:ext cx="5362575" cy="5509200"/>
          </a:xfrm>
          <a:prstGeom prst="rect">
            <a:avLst/>
          </a:prstGeom>
          <a:noFill/>
          <a:ln>
            <a:noFill/>
          </a:ln>
        </p:spPr>
        <p:txBody>
          <a:bodyPr anchorCtr="0" anchor="t" bIns="45700" lIns="91425" spcFirstLastPara="1" rIns="91425" wrap="square" tIns="45700">
            <a:spAutoFit/>
          </a:bodyPr>
          <a:lstStyle/>
          <a:p>
            <a:pPr indent="-571500" lvl="0" marL="571500" marR="0" rtl="0" algn="l">
              <a:spcBef>
                <a:spcPts val="0"/>
              </a:spcBef>
              <a:spcAft>
                <a:spcPts val="0"/>
              </a:spcAft>
              <a:buClr>
                <a:schemeClr val="dk1"/>
              </a:buClr>
              <a:buSzPts val="3200"/>
              <a:buFont typeface="Arial"/>
              <a:buChar char="•"/>
            </a:pPr>
            <a:r>
              <a:rPr lang="en-US" sz="3200">
                <a:solidFill>
                  <a:schemeClr val="dk1"/>
                </a:solidFill>
                <a:latin typeface="Calibri"/>
                <a:ea typeface="Calibri"/>
                <a:cs typeface="Calibri"/>
                <a:sym typeface="Calibri"/>
              </a:rPr>
              <a:t>The EU has committed to become the 1</a:t>
            </a:r>
            <a:r>
              <a:rPr baseline="30000" lang="en-US" sz="3200">
                <a:solidFill>
                  <a:schemeClr val="dk1"/>
                </a:solidFill>
                <a:latin typeface="Calibri"/>
                <a:ea typeface="Calibri"/>
                <a:cs typeface="Calibri"/>
                <a:sym typeface="Calibri"/>
              </a:rPr>
              <a:t>st</a:t>
            </a:r>
            <a:r>
              <a:rPr lang="en-US" sz="3200">
                <a:solidFill>
                  <a:schemeClr val="dk1"/>
                </a:solidFill>
                <a:latin typeface="Calibri"/>
                <a:ea typeface="Calibri"/>
                <a:cs typeface="Calibri"/>
                <a:sym typeface="Calibri"/>
              </a:rPr>
              <a:t> climate neutral continent by 2050.</a:t>
            </a:r>
            <a:endParaRPr/>
          </a:p>
          <a:p>
            <a:pPr indent="0" lvl="0" marL="0" marR="0" rtl="0" algn="l">
              <a:spcBef>
                <a:spcPts val="0"/>
              </a:spcBef>
              <a:spcAft>
                <a:spcPts val="0"/>
              </a:spcAft>
              <a:buNone/>
            </a:pPr>
            <a:r>
              <a:rPr lang="en-US" sz="3200">
                <a:solidFill>
                  <a:schemeClr val="dk1"/>
                </a:solidFill>
                <a:latin typeface="Calibri"/>
                <a:ea typeface="Calibri"/>
                <a:cs typeface="Calibri"/>
                <a:sym typeface="Calibri"/>
              </a:rPr>
              <a:t> </a:t>
            </a:r>
            <a:endParaRPr/>
          </a:p>
          <a:p>
            <a:pPr indent="-571500" lvl="0" marL="571500" marR="0" rtl="0" algn="l">
              <a:spcBef>
                <a:spcPts val="0"/>
              </a:spcBef>
              <a:spcAft>
                <a:spcPts val="0"/>
              </a:spcAft>
              <a:buClr>
                <a:schemeClr val="dk1"/>
              </a:buClr>
              <a:buSzPts val="3200"/>
              <a:buFont typeface="Arial"/>
              <a:buChar char="•"/>
            </a:pPr>
            <a:r>
              <a:rPr lang="en-US" sz="3200">
                <a:solidFill>
                  <a:schemeClr val="dk1"/>
                </a:solidFill>
                <a:latin typeface="Calibri"/>
                <a:ea typeface="Calibri"/>
                <a:cs typeface="Calibri"/>
                <a:sym typeface="Calibri"/>
              </a:rPr>
              <a:t>One of it’s aims is to show how research and innovation can provide concrete solutions for the Green Deal's main priorities</a:t>
            </a:r>
            <a:endParaRPr/>
          </a:p>
          <a:p>
            <a:pPr indent="-368300" lvl="0" marL="571500" marR="0" rtl="0" algn="l">
              <a:spcBef>
                <a:spcPts val="0"/>
              </a:spcBef>
              <a:spcAft>
                <a:spcPts val="0"/>
              </a:spcAft>
              <a:buClr>
                <a:schemeClr val="dk1"/>
              </a:buClr>
              <a:buSzPts val="3200"/>
              <a:buFont typeface="Arial"/>
              <a:buNone/>
            </a:pPr>
            <a:r>
              <a:t/>
            </a:r>
            <a:endParaRPr sz="3200">
              <a:solidFill>
                <a:schemeClr val="dk1"/>
              </a:solidFill>
              <a:latin typeface="Calibri"/>
              <a:ea typeface="Calibri"/>
              <a:cs typeface="Calibri"/>
              <a:sym typeface="Calibri"/>
            </a:endParaRPr>
          </a:p>
          <a:p>
            <a:pPr indent="0" lvl="0" marL="0" marR="0" rtl="0" algn="l">
              <a:spcBef>
                <a:spcPts val="0"/>
              </a:spcBef>
              <a:spcAft>
                <a:spcPts val="0"/>
              </a:spcAft>
              <a:buNone/>
            </a:pPr>
            <a:r>
              <a:t/>
            </a:r>
            <a:endParaRPr sz="3200">
              <a:solidFill>
                <a:schemeClr val="dk1"/>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86" name="Shape 186"/>
        <p:cNvGrpSpPr/>
        <p:nvPr/>
      </p:nvGrpSpPr>
      <p:grpSpPr>
        <a:xfrm>
          <a:off x="0" y="0"/>
          <a:ext cx="0" cy="0"/>
          <a:chOff x="0" y="0"/>
          <a:chExt cx="0" cy="0"/>
        </a:xfrm>
      </p:grpSpPr>
      <p:pic>
        <p:nvPicPr>
          <p:cNvPr descr="Blue flags in front of a building&#10;&#10;Description automatically generated with low confidence" id="187" name="Google Shape;187;p14"/>
          <p:cNvPicPr preferRelativeResize="0"/>
          <p:nvPr>
            <p:ph idx="1" type="body"/>
          </p:nvPr>
        </p:nvPicPr>
        <p:blipFill rotWithShape="1">
          <a:blip r:embed="rId3">
            <a:alphaModFix/>
          </a:blip>
          <a:srcRect b="8330" l="0" r="0" t="7400"/>
          <a:stretch/>
        </p:blipFill>
        <p:spPr>
          <a:xfrm>
            <a:off x="-1" y="10"/>
            <a:ext cx="12192000" cy="6857990"/>
          </a:xfrm>
          <a:prstGeom prst="rect">
            <a:avLst/>
          </a:prstGeom>
          <a:noFill/>
          <a:ln>
            <a:noFill/>
          </a:ln>
        </p:spPr>
      </p:pic>
      <p:sp>
        <p:nvSpPr>
          <p:cNvPr id="188" name="Google Shape;188;p14"/>
          <p:cNvSpPr/>
          <p:nvPr/>
        </p:nvSpPr>
        <p:spPr>
          <a:xfrm flipH="1">
            <a:off x="0" y="998175"/>
            <a:ext cx="6017172" cy="5859825"/>
          </a:xfrm>
          <a:custGeom>
            <a:rect b="b" l="l" r="r" t="t"/>
            <a:pathLst>
              <a:path extrusionOk="0" h="1298" w="1333">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lt1">
              <a:alpha val="74901"/>
            </a:schemeClr>
          </a:solidFill>
          <a:ln>
            <a:noFill/>
          </a:ln>
        </p:spPr>
        <p:txBody>
          <a:bodyPr anchorCtr="0" anchor="t" bIns="45700" lIns="91425" spcFirstLastPara="1" rIns="91425" wrap="square" tIns="45700">
            <a:normAutofit/>
          </a:bodyPr>
          <a:lstStyle/>
          <a:p>
            <a:pPr indent="0" lvl="0" marL="0" marR="0" rtl="0" algn="ctr">
              <a:spcBef>
                <a:spcPts val="0"/>
              </a:spcBef>
              <a:spcAft>
                <a:spcPts val="0"/>
              </a:spcAft>
              <a:buClr>
                <a:schemeClr val="dk1"/>
              </a:buClr>
              <a:buSzPts val="1600"/>
              <a:buFont typeface="Arial"/>
              <a:buNone/>
            </a:pPr>
            <a:r>
              <a:t/>
            </a:r>
            <a:endParaRPr sz="1600" cap="none">
              <a:solidFill>
                <a:schemeClr val="dk1"/>
              </a:solidFill>
              <a:latin typeface="Calibri"/>
              <a:ea typeface="Calibri"/>
              <a:cs typeface="Calibri"/>
              <a:sym typeface="Calibri"/>
            </a:endParaRPr>
          </a:p>
        </p:txBody>
      </p:sp>
      <p:sp>
        <p:nvSpPr>
          <p:cNvPr id="189" name="Google Shape;189;p14"/>
          <p:cNvSpPr txBox="1"/>
          <p:nvPr>
            <p:ph type="title"/>
          </p:nvPr>
        </p:nvSpPr>
        <p:spPr>
          <a:xfrm>
            <a:off x="652692" y="1282791"/>
            <a:ext cx="4204137" cy="1342754"/>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3600"/>
              <a:buFont typeface="Calibri"/>
              <a:buNone/>
            </a:pPr>
            <a:r>
              <a:rPr b="1" lang="en-US" sz="3600"/>
              <a:t>European Green Deal</a:t>
            </a:r>
            <a:endParaRPr/>
          </a:p>
        </p:txBody>
      </p:sp>
      <p:cxnSp>
        <p:nvCxnSpPr>
          <p:cNvPr id="190" name="Google Shape;190;p14"/>
          <p:cNvCxnSpPr/>
          <p:nvPr/>
        </p:nvCxnSpPr>
        <p:spPr>
          <a:xfrm>
            <a:off x="2287051" y="3337139"/>
            <a:ext cx="935420" cy="0"/>
          </a:xfrm>
          <a:prstGeom prst="straightConnector1">
            <a:avLst/>
          </a:prstGeom>
          <a:noFill/>
          <a:ln cap="sq" cmpd="sng" w="25400">
            <a:solidFill>
              <a:srgbClr val="262626"/>
            </a:solidFill>
            <a:prstDash val="solid"/>
            <a:bevel/>
            <a:headEnd len="sm" w="sm" type="none"/>
            <a:tailEnd len="sm" w="sm" type="none"/>
          </a:ln>
        </p:spPr>
      </p:cxnSp>
      <p:sp>
        <p:nvSpPr>
          <p:cNvPr id="191" name="Google Shape;191;p14"/>
          <p:cNvSpPr txBox="1"/>
          <p:nvPr/>
        </p:nvSpPr>
        <p:spPr>
          <a:xfrm>
            <a:off x="712075" y="2403041"/>
            <a:ext cx="4593021" cy="5001313"/>
          </a:xfrm>
          <a:prstGeom prst="rect">
            <a:avLst/>
          </a:prstGeom>
          <a:noFill/>
          <a:ln>
            <a:noFill/>
          </a:ln>
        </p:spPr>
        <p:txBody>
          <a:bodyPr anchorCtr="0" anchor="ctr" bIns="45700" lIns="91425" spcFirstLastPara="1" rIns="91425" wrap="square" tIns="45700">
            <a:normAutofit lnSpcReduction="10000"/>
          </a:bodyPr>
          <a:lstStyle/>
          <a:p>
            <a:pPr indent="0" lvl="0" marL="0" marR="0" rtl="0" algn="l">
              <a:lnSpc>
                <a:spcPct val="90000"/>
              </a:lnSpc>
              <a:spcBef>
                <a:spcPts val="0"/>
              </a:spcBef>
              <a:spcAft>
                <a:spcPts val="0"/>
              </a:spcAft>
              <a:buClr>
                <a:schemeClr val="dk1"/>
              </a:buClr>
              <a:buSzPts val="2400"/>
              <a:buFont typeface="Arial"/>
              <a:buChar char="•"/>
            </a:pPr>
            <a:r>
              <a:rPr lang="en-US" sz="2400">
                <a:solidFill>
                  <a:schemeClr val="dk1"/>
                </a:solidFill>
                <a:latin typeface="Calibri"/>
                <a:ea typeface="Calibri"/>
                <a:cs typeface="Calibri"/>
                <a:sym typeface="Calibri"/>
              </a:rPr>
              <a:t>This “involves taking decisive action now. We will need to invest in innovation and research, redesign our economy and update our industrial policy”.</a:t>
            </a:r>
            <a:endParaRPr/>
          </a:p>
          <a:p>
            <a:pPr indent="0" lvl="0" marL="0" marR="0" rtl="0" algn="l">
              <a:lnSpc>
                <a:spcPct val="90000"/>
              </a:lnSpc>
              <a:spcBef>
                <a:spcPts val="800"/>
              </a:spcBef>
              <a:spcAft>
                <a:spcPts val="0"/>
              </a:spcAft>
              <a:buClr>
                <a:schemeClr val="dk1"/>
              </a:buClr>
              <a:buSzPts val="2400"/>
              <a:buFont typeface="Arial"/>
              <a:buChar char="•"/>
            </a:pPr>
            <a:r>
              <a:rPr lang="en-US" sz="2400">
                <a:solidFill>
                  <a:schemeClr val="dk1"/>
                </a:solidFill>
                <a:latin typeface="Calibri"/>
                <a:ea typeface="Calibri"/>
                <a:cs typeface="Calibri"/>
                <a:sym typeface="Calibri"/>
              </a:rPr>
              <a:t>“For the generation of my children, Europe is a unique aspiration. […] To match this aspiration with action, we must rediscover our unity and inner strength.” [...] “We will be a world leader in circular economy and clean technologies.”</a:t>
            </a:r>
            <a:endParaRPr/>
          </a:p>
          <a:p>
            <a:pPr indent="-228600" lvl="0" marL="342900" marR="0" rtl="0" algn="l">
              <a:lnSpc>
                <a:spcPct val="90000"/>
              </a:lnSpc>
              <a:spcBef>
                <a:spcPts val="800"/>
              </a:spcBef>
              <a:spcAft>
                <a:spcPts val="0"/>
              </a:spcAft>
              <a:buClr>
                <a:schemeClr val="dk1"/>
              </a:buClr>
              <a:buSzPts val="1500"/>
              <a:buFont typeface="Arial"/>
              <a:buChar char="•"/>
            </a:pPr>
            <a:r>
              <a:rPr i="1" lang="en-US" sz="1500">
                <a:solidFill>
                  <a:schemeClr val="dk1"/>
                </a:solidFill>
                <a:latin typeface="Calibri"/>
                <a:ea typeface="Calibri"/>
                <a:cs typeface="Calibri"/>
                <a:sym typeface="Calibri"/>
              </a:rPr>
              <a:t>Ursula von der Leyen, President of the European Commission</a:t>
            </a:r>
            <a:endParaRPr/>
          </a:p>
          <a:p>
            <a:pPr indent="-133350" lvl="0" marL="342900" marR="0" rtl="0" algn="l">
              <a:lnSpc>
                <a:spcPct val="90000"/>
              </a:lnSpc>
              <a:spcBef>
                <a:spcPts val="800"/>
              </a:spcBef>
              <a:spcAft>
                <a:spcPts val="0"/>
              </a:spcAft>
              <a:buClr>
                <a:schemeClr val="dk1"/>
              </a:buClr>
              <a:buSzPts val="1500"/>
              <a:buFont typeface="Arial"/>
              <a:buNone/>
            </a:pPr>
            <a:r>
              <a:t/>
            </a:r>
            <a:endParaRPr sz="1500">
              <a:solidFill>
                <a:schemeClr val="dk1"/>
              </a:solidFill>
              <a:latin typeface="Calibri"/>
              <a:ea typeface="Calibri"/>
              <a:cs typeface="Calibri"/>
              <a:sym typeface="Calibri"/>
            </a:endParaRPr>
          </a:p>
          <a:p>
            <a:pPr indent="95250" lvl="0" marL="0" marR="0" rtl="0" algn="l">
              <a:lnSpc>
                <a:spcPct val="90000"/>
              </a:lnSpc>
              <a:spcBef>
                <a:spcPts val="800"/>
              </a:spcBef>
              <a:spcAft>
                <a:spcPts val="0"/>
              </a:spcAft>
              <a:buClr>
                <a:schemeClr val="dk1"/>
              </a:buClr>
              <a:buSzPts val="1500"/>
              <a:buFont typeface="Arial"/>
              <a:buNone/>
            </a:pPr>
            <a:r>
              <a:t/>
            </a:r>
            <a:endParaRPr sz="1500">
              <a:solidFill>
                <a:schemeClr val="dk1"/>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sp>
        <p:nvSpPr>
          <p:cNvPr id="197" name="Google Shape;197;p15"/>
          <p:cNvSpPr txBox="1"/>
          <p:nvPr>
            <p:ph type="title"/>
          </p:nvPr>
        </p:nvSpPr>
        <p:spPr>
          <a:xfrm>
            <a:off x="838200" y="523701"/>
            <a:ext cx="10515600" cy="123028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1"/>
              </a:buClr>
              <a:buSzPts val="4400"/>
              <a:buFont typeface="Calibri"/>
              <a:buNone/>
            </a:pPr>
            <a:r>
              <a:rPr b="1" lang="en-US">
                <a:solidFill>
                  <a:schemeClr val="accent1"/>
                </a:solidFill>
              </a:rPr>
              <a:t>Mobilising Research &amp; Fostering Innovation</a:t>
            </a:r>
            <a:endParaRPr b="1">
              <a:solidFill>
                <a:schemeClr val="accent1"/>
              </a:solidFill>
            </a:endParaRPr>
          </a:p>
        </p:txBody>
      </p:sp>
      <p:sp>
        <p:nvSpPr>
          <p:cNvPr id="198" name="Google Shape;198;p15"/>
          <p:cNvSpPr txBox="1"/>
          <p:nvPr>
            <p:ph idx="1" type="body"/>
          </p:nvPr>
        </p:nvSpPr>
        <p:spPr>
          <a:xfrm>
            <a:off x="476250" y="1597025"/>
            <a:ext cx="5688789" cy="4351338"/>
          </a:xfrm>
          <a:prstGeom prst="rect">
            <a:avLst/>
          </a:prstGeom>
          <a:noFill/>
          <a:ln>
            <a:noFill/>
          </a:ln>
        </p:spPr>
        <p:txBody>
          <a:bodyPr anchorCtr="0" anchor="t" bIns="45700" lIns="91425" spcFirstLastPara="1" rIns="91425" wrap="square" tIns="45700">
            <a:normAutofit fontScale="55000" lnSpcReduction="20000"/>
          </a:bodyPr>
          <a:lstStyle/>
          <a:p>
            <a:pPr indent="-514350" lvl="0" marL="514350" rtl="0" algn="l">
              <a:lnSpc>
                <a:spcPct val="90000"/>
              </a:lnSpc>
              <a:spcBef>
                <a:spcPts val="0"/>
              </a:spcBef>
              <a:spcAft>
                <a:spcPts val="0"/>
              </a:spcAft>
              <a:buClr>
                <a:schemeClr val="dk1"/>
              </a:buClr>
              <a:buSzPct val="100000"/>
              <a:buFont typeface="Calibri"/>
              <a:buAutoNum type="arabicPeriod"/>
            </a:pPr>
            <a:r>
              <a:rPr lang="en-US" sz="4200"/>
              <a:t>New wave of EU Research and Innovation Partnerships funded</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en-US" sz="4200"/>
              <a:t>EU Missions are a new way to bring concrete solutions to some of our greatest challenges</a:t>
            </a:r>
            <a:endParaRPr/>
          </a:p>
          <a:p>
            <a:pPr indent="0" lvl="0" marL="0" rtl="0" algn="l">
              <a:lnSpc>
                <a:spcPct val="90000"/>
              </a:lnSpc>
              <a:spcBef>
                <a:spcPts val="1000"/>
              </a:spcBef>
              <a:spcAft>
                <a:spcPts val="0"/>
              </a:spcAft>
              <a:buClr>
                <a:schemeClr val="dk1"/>
              </a:buClr>
              <a:buSzPct val="100000"/>
              <a:buNone/>
            </a:pPr>
            <a:r>
              <a:t/>
            </a:r>
            <a:endParaRPr sz="4200"/>
          </a:p>
          <a:p>
            <a:pPr indent="0" lvl="0" marL="0" rtl="0" algn="l">
              <a:lnSpc>
                <a:spcPct val="90000"/>
              </a:lnSpc>
              <a:spcBef>
                <a:spcPts val="1000"/>
              </a:spcBef>
              <a:spcAft>
                <a:spcPts val="0"/>
              </a:spcAft>
              <a:buClr>
                <a:schemeClr val="dk1"/>
              </a:buClr>
              <a:buSzPct val="100000"/>
              <a:buNone/>
            </a:pPr>
            <a:r>
              <a:rPr lang="en-US" sz="4200"/>
              <a:t>Research and innovation will play a central role in:</a:t>
            </a:r>
            <a:endParaRPr/>
          </a:p>
          <a:p>
            <a:pPr indent="-228600" lvl="0" marL="228600" rtl="0" algn="l">
              <a:lnSpc>
                <a:spcPct val="90000"/>
              </a:lnSpc>
              <a:spcBef>
                <a:spcPts val="1000"/>
              </a:spcBef>
              <a:spcAft>
                <a:spcPts val="0"/>
              </a:spcAft>
              <a:buClr>
                <a:schemeClr val="dk1"/>
              </a:buClr>
              <a:buSzPct val="100000"/>
              <a:buChar char="•"/>
            </a:pPr>
            <a:r>
              <a:rPr lang="en-US" sz="4200"/>
              <a:t>accelerating and navigating the necessary transitions</a:t>
            </a:r>
            <a:endParaRPr/>
          </a:p>
          <a:p>
            <a:pPr indent="-228600" lvl="0" marL="228600" rtl="0" algn="l">
              <a:lnSpc>
                <a:spcPct val="90000"/>
              </a:lnSpc>
              <a:spcBef>
                <a:spcPts val="1000"/>
              </a:spcBef>
              <a:spcAft>
                <a:spcPts val="0"/>
              </a:spcAft>
              <a:buClr>
                <a:schemeClr val="dk1"/>
              </a:buClr>
              <a:buSzPct val="100000"/>
              <a:buChar char="•"/>
            </a:pPr>
            <a:r>
              <a:rPr lang="en-US" sz="4200"/>
              <a:t>deploying, demonstrating and de-risking solutions</a:t>
            </a:r>
            <a:endParaRPr/>
          </a:p>
          <a:p>
            <a:pPr indent="-228600" lvl="0" marL="228600" rtl="0" algn="l">
              <a:lnSpc>
                <a:spcPct val="90000"/>
              </a:lnSpc>
              <a:spcBef>
                <a:spcPts val="1000"/>
              </a:spcBef>
              <a:spcAft>
                <a:spcPts val="0"/>
              </a:spcAft>
              <a:buClr>
                <a:schemeClr val="dk1"/>
              </a:buClr>
              <a:buSzPct val="100000"/>
              <a:buChar char="•"/>
            </a:pPr>
            <a:r>
              <a:rPr lang="en-US" sz="4200"/>
              <a:t>engaging citizens in social innovate solutions</a:t>
            </a:r>
            <a:endParaRPr/>
          </a:p>
          <a:p>
            <a:pPr indent="-130810" lvl="0" marL="228600" rtl="0" algn="l">
              <a:lnSpc>
                <a:spcPct val="90000"/>
              </a:lnSpc>
              <a:spcBef>
                <a:spcPts val="1000"/>
              </a:spcBef>
              <a:spcAft>
                <a:spcPts val="0"/>
              </a:spcAft>
              <a:buClr>
                <a:schemeClr val="dk1"/>
              </a:buClr>
              <a:buSzPct val="100000"/>
              <a:buNone/>
            </a:pPr>
            <a:r>
              <a:t/>
            </a:r>
            <a:endParaRPr/>
          </a:p>
        </p:txBody>
      </p:sp>
      <p:pic>
        <p:nvPicPr>
          <p:cNvPr descr="A picture containing wooden, wood, close&#10;&#10;Description automatically generated" id="199" name="Google Shape;199;p15"/>
          <p:cNvPicPr preferRelativeResize="0"/>
          <p:nvPr/>
        </p:nvPicPr>
        <p:blipFill rotWithShape="1">
          <a:blip r:embed="rId3">
            <a:alphaModFix/>
          </a:blip>
          <a:srcRect b="0" l="0" r="0" t="0"/>
          <a:stretch/>
        </p:blipFill>
        <p:spPr>
          <a:xfrm>
            <a:off x="6427011" y="1392033"/>
            <a:ext cx="5688789" cy="4751591"/>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sp>
        <p:nvSpPr>
          <p:cNvPr id="205" name="Google Shape;205;p16"/>
          <p:cNvSpPr txBox="1"/>
          <p:nvPr>
            <p:ph type="title"/>
          </p:nvPr>
        </p:nvSpPr>
        <p:spPr>
          <a:xfrm>
            <a:off x="838200" y="523701"/>
            <a:ext cx="10515600" cy="123028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1"/>
              </a:buClr>
              <a:buSzPts val="4400"/>
              <a:buFont typeface="Calibri"/>
              <a:buNone/>
            </a:pPr>
            <a:r>
              <a:rPr b="1" lang="en-US">
                <a:solidFill>
                  <a:schemeClr val="accent1"/>
                </a:solidFill>
              </a:rPr>
              <a:t>Mobilising Research &amp; Fostering Innovation</a:t>
            </a:r>
            <a:endParaRPr b="1">
              <a:solidFill>
                <a:schemeClr val="accent1"/>
              </a:solidFill>
            </a:endParaRPr>
          </a:p>
        </p:txBody>
      </p:sp>
      <p:sp>
        <p:nvSpPr>
          <p:cNvPr id="206" name="Google Shape;206;p16"/>
          <p:cNvSpPr txBox="1"/>
          <p:nvPr>
            <p:ph idx="1" type="body"/>
          </p:nvPr>
        </p:nvSpPr>
        <p:spPr>
          <a:xfrm>
            <a:off x="409575" y="1542823"/>
            <a:ext cx="5505450" cy="4562499"/>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None/>
            </a:pPr>
            <a:r>
              <a:t/>
            </a:r>
            <a:endParaRPr/>
          </a:p>
          <a:p>
            <a:pPr indent="0" lvl="0" marL="0" rtl="0" algn="l">
              <a:lnSpc>
                <a:spcPct val="90000"/>
              </a:lnSpc>
              <a:spcBef>
                <a:spcPts val="1000"/>
              </a:spcBef>
              <a:spcAft>
                <a:spcPts val="0"/>
              </a:spcAft>
              <a:buClr>
                <a:schemeClr val="dk1"/>
              </a:buClr>
              <a:buSzPts val="2800"/>
              <a:buNone/>
            </a:pPr>
            <a:r>
              <a:rPr lang="en-US"/>
              <a:t>Research and innovation into topics such as:</a:t>
            </a:r>
            <a:endParaRPr/>
          </a:p>
          <a:p>
            <a:pPr indent="-228600" lvl="0" marL="228600" rtl="0" algn="l">
              <a:lnSpc>
                <a:spcPct val="90000"/>
              </a:lnSpc>
              <a:spcBef>
                <a:spcPts val="1000"/>
              </a:spcBef>
              <a:spcAft>
                <a:spcPts val="0"/>
              </a:spcAft>
              <a:buClr>
                <a:schemeClr val="dk1"/>
              </a:buClr>
              <a:buSzPts val="2800"/>
              <a:buChar char="•"/>
            </a:pPr>
            <a:r>
              <a:rPr lang="en-US">
                <a:latin typeface="Calibri"/>
                <a:ea typeface="Calibri"/>
                <a:cs typeface="Calibri"/>
                <a:sym typeface="Calibri"/>
              </a:rPr>
              <a:t>Healthy soils and forests</a:t>
            </a:r>
            <a:endParaRPr>
              <a:latin typeface="Calibri"/>
              <a:ea typeface="Calibri"/>
              <a:cs typeface="Calibri"/>
              <a:sym typeface="Calibri"/>
            </a:endParaRPr>
          </a:p>
          <a:p>
            <a:pPr indent="-228600" lvl="0" marL="228600" rtl="0" algn="l">
              <a:lnSpc>
                <a:spcPct val="90000"/>
              </a:lnSpc>
              <a:spcBef>
                <a:spcPts val="1000"/>
              </a:spcBef>
              <a:spcAft>
                <a:spcPts val="0"/>
              </a:spcAft>
              <a:buClr>
                <a:schemeClr val="dk1"/>
              </a:buClr>
              <a:buSzPts val="2800"/>
              <a:buChar char="•"/>
            </a:pPr>
            <a:r>
              <a:rPr lang="en-US">
                <a:latin typeface="Calibri"/>
                <a:ea typeface="Calibri"/>
                <a:cs typeface="Calibri"/>
                <a:sym typeface="Calibri"/>
              </a:rPr>
              <a:t>Driving the climate impact</a:t>
            </a:r>
            <a:endParaRPr>
              <a:latin typeface="Calibri"/>
              <a:ea typeface="Calibri"/>
              <a:cs typeface="Calibri"/>
              <a:sym typeface="Calibri"/>
            </a:endParaRPr>
          </a:p>
          <a:p>
            <a:pPr indent="-228600" lvl="0" marL="228600" rtl="0" algn="l">
              <a:lnSpc>
                <a:spcPct val="90000"/>
              </a:lnSpc>
              <a:spcBef>
                <a:spcPts val="1000"/>
              </a:spcBef>
              <a:spcAft>
                <a:spcPts val="0"/>
              </a:spcAft>
              <a:buClr>
                <a:schemeClr val="dk1"/>
              </a:buClr>
              <a:buSzPts val="2800"/>
              <a:buChar char="•"/>
            </a:pPr>
            <a:r>
              <a:rPr lang="en-US">
                <a:latin typeface="Calibri"/>
                <a:ea typeface="Calibri"/>
                <a:cs typeface="Calibri"/>
                <a:sym typeface="Calibri"/>
              </a:rPr>
              <a:t>Sustainable batteries</a:t>
            </a:r>
            <a:endParaRPr>
              <a:latin typeface="Calibri"/>
              <a:ea typeface="Calibri"/>
              <a:cs typeface="Calibri"/>
              <a:sym typeface="Calibri"/>
            </a:endParaRPr>
          </a:p>
          <a:p>
            <a:pPr indent="-228600" lvl="0" marL="228600" rtl="0" algn="l">
              <a:lnSpc>
                <a:spcPct val="90000"/>
              </a:lnSpc>
              <a:spcBef>
                <a:spcPts val="1000"/>
              </a:spcBef>
              <a:spcAft>
                <a:spcPts val="0"/>
              </a:spcAft>
              <a:buClr>
                <a:schemeClr val="dk1"/>
              </a:buClr>
              <a:buSzPts val="2800"/>
              <a:buChar char="•"/>
            </a:pPr>
            <a:r>
              <a:rPr lang="en-US">
                <a:latin typeface="Calibri"/>
                <a:ea typeface="Calibri"/>
                <a:cs typeface="Calibri"/>
                <a:sym typeface="Calibri"/>
              </a:rPr>
              <a:t>Efficient and Green mobility</a:t>
            </a:r>
            <a:endParaRPr/>
          </a:p>
        </p:txBody>
      </p:sp>
      <p:pic>
        <p:nvPicPr>
          <p:cNvPr descr="A blackboard with writing on it&#10;&#10;Description automatically generated with low confidence" id="207" name="Google Shape;207;p16"/>
          <p:cNvPicPr preferRelativeResize="0"/>
          <p:nvPr/>
        </p:nvPicPr>
        <p:blipFill rotWithShape="1">
          <a:blip r:embed="rId3">
            <a:alphaModFix/>
          </a:blip>
          <a:srcRect b="0" l="0" r="0" t="0"/>
          <a:stretch/>
        </p:blipFill>
        <p:spPr>
          <a:xfrm>
            <a:off x="6172200" y="1419804"/>
            <a:ext cx="5885955" cy="4562499"/>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sp>
        <p:nvSpPr>
          <p:cNvPr id="213" name="Google Shape;213;p17"/>
          <p:cNvSpPr txBox="1"/>
          <p:nvPr>
            <p:ph type="title"/>
          </p:nvPr>
        </p:nvSpPr>
        <p:spPr>
          <a:xfrm>
            <a:off x="831850" y="697736"/>
            <a:ext cx="10515600" cy="777774"/>
          </a:xfrm>
          <a:prstGeom prst="rect">
            <a:avLst/>
          </a:prstGeom>
          <a:noFill/>
          <a:ln>
            <a:noFill/>
          </a:ln>
        </p:spPr>
        <p:txBody>
          <a:bodyPr anchorCtr="0" anchor="b" bIns="45700" lIns="91425" spcFirstLastPara="1" rIns="91425" wrap="square" tIns="45700">
            <a:normAutofit fontScale="90000"/>
          </a:bodyPr>
          <a:lstStyle/>
          <a:p>
            <a:pPr indent="0" lvl="0" marL="0" rtl="0" algn="ctr">
              <a:lnSpc>
                <a:spcPct val="90000"/>
              </a:lnSpc>
              <a:spcBef>
                <a:spcPts val="0"/>
              </a:spcBef>
              <a:spcAft>
                <a:spcPts val="0"/>
              </a:spcAft>
              <a:buClr>
                <a:schemeClr val="accent1"/>
              </a:buClr>
              <a:buSzPct val="100000"/>
              <a:buFont typeface="Calibri"/>
              <a:buNone/>
            </a:pPr>
            <a:r>
              <a:rPr b="1" lang="en-US" cap="small">
                <a:solidFill>
                  <a:schemeClr val="accent1"/>
                </a:solidFill>
              </a:rPr>
              <a:t>Circular Economy</a:t>
            </a:r>
            <a:endParaRPr b="1" cap="small">
              <a:solidFill>
                <a:schemeClr val="accent1"/>
              </a:solidFill>
            </a:endParaRPr>
          </a:p>
        </p:txBody>
      </p:sp>
      <p:sp>
        <p:nvSpPr>
          <p:cNvPr id="214" name="Google Shape;214;p17"/>
          <p:cNvSpPr txBox="1"/>
          <p:nvPr>
            <p:ph idx="1" type="body"/>
          </p:nvPr>
        </p:nvSpPr>
        <p:spPr>
          <a:xfrm>
            <a:off x="347806" y="1596737"/>
            <a:ext cx="5180157" cy="4135380"/>
          </a:xfrm>
          <a:prstGeom prst="rect">
            <a:avLst/>
          </a:prstGeom>
          <a:noFill/>
          <a:ln>
            <a:noFill/>
          </a:ln>
        </p:spPr>
        <p:txBody>
          <a:bodyPr anchorCtr="0" anchor="t" bIns="45700" lIns="91425" spcFirstLastPara="1" rIns="91425" wrap="square" tIns="45700">
            <a:normAutofit lnSpcReduction="10000"/>
          </a:bodyPr>
          <a:lstStyle/>
          <a:p>
            <a:pPr indent="-342900" lvl="0" marL="342900" rtl="0" algn="l">
              <a:lnSpc>
                <a:spcPct val="90000"/>
              </a:lnSpc>
              <a:spcBef>
                <a:spcPts val="0"/>
              </a:spcBef>
              <a:spcAft>
                <a:spcPts val="0"/>
              </a:spcAft>
              <a:buClr>
                <a:schemeClr val="dk1"/>
              </a:buClr>
              <a:buSzPts val="2400"/>
              <a:buFont typeface="Arial"/>
              <a:buChar char="•"/>
            </a:pPr>
            <a:r>
              <a:rPr lang="en-US">
                <a:solidFill>
                  <a:schemeClr val="dk1"/>
                </a:solidFill>
              </a:rPr>
              <a:t>Circular Economy refers to extending product lifetimes and relocating waste from the end of the supply chain to the beginning as a means of creating more value and prosperity – in other words, using resources more efficiently by reusing them. </a:t>
            </a:r>
            <a:endParaRPr/>
          </a:p>
          <a:p>
            <a:pPr indent="-342900" lvl="0" marL="342900" rtl="0" algn="l">
              <a:lnSpc>
                <a:spcPct val="90000"/>
              </a:lnSpc>
              <a:spcBef>
                <a:spcPts val="1000"/>
              </a:spcBef>
              <a:spcAft>
                <a:spcPts val="0"/>
              </a:spcAft>
              <a:buClr>
                <a:schemeClr val="dk1"/>
              </a:buClr>
              <a:buSzPts val="2400"/>
              <a:buFont typeface="Arial"/>
              <a:buChar char="•"/>
            </a:pPr>
            <a:r>
              <a:rPr lang="en-US">
                <a:solidFill>
                  <a:schemeClr val="dk1"/>
                </a:solidFill>
              </a:rPr>
              <a:t>Everything is reused, re-manufactured or, as a last resort, recycled back into a raw material or used as a source of energy as much as possible.</a:t>
            </a:r>
            <a:endParaRPr>
              <a:solidFill>
                <a:schemeClr val="dk1"/>
              </a:solidFill>
            </a:endParaRPr>
          </a:p>
        </p:txBody>
      </p:sp>
      <p:pic>
        <p:nvPicPr>
          <p:cNvPr descr="Diagram&#10;&#10;Description automatically generated" id="215" name="Google Shape;215;p17"/>
          <p:cNvPicPr preferRelativeResize="0"/>
          <p:nvPr/>
        </p:nvPicPr>
        <p:blipFill rotWithShape="1">
          <a:blip r:embed="rId3">
            <a:alphaModFix/>
          </a:blip>
          <a:srcRect b="0" l="0" r="0" t="0"/>
          <a:stretch/>
        </p:blipFill>
        <p:spPr>
          <a:xfrm>
            <a:off x="5728854" y="1596737"/>
            <a:ext cx="6223173" cy="413538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sp>
        <p:nvSpPr>
          <p:cNvPr id="220" name="Google Shape;220;p18"/>
          <p:cNvSpPr txBox="1"/>
          <p:nvPr>
            <p:ph type="title"/>
          </p:nvPr>
        </p:nvSpPr>
        <p:spPr>
          <a:xfrm>
            <a:off x="831850" y="697736"/>
            <a:ext cx="10515600" cy="110249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accent1"/>
              </a:buClr>
              <a:buSzPts val="6000"/>
              <a:buFont typeface="Calibri"/>
              <a:buNone/>
            </a:pPr>
            <a:r>
              <a:rPr b="1" lang="en-US" cap="small">
                <a:solidFill>
                  <a:schemeClr val="accent1"/>
                </a:solidFill>
              </a:rPr>
              <a:t>Supplementary Material</a:t>
            </a:r>
            <a:endParaRPr b="1" cap="small">
              <a:solidFill>
                <a:schemeClr val="accent1"/>
              </a:solidFill>
            </a:endParaRPr>
          </a:p>
        </p:txBody>
      </p:sp>
      <p:sp>
        <p:nvSpPr>
          <p:cNvPr id="221" name="Google Shape;221;p18"/>
          <p:cNvSpPr txBox="1"/>
          <p:nvPr>
            <p:ph idx="1" type="body"/>
          </p:nvPr>
        </p:nvSpPr>
        <p:spPr>
          <a:xfrm>
            <a:off x="612775" y="2400301"/>
            <a:ext cx="10515600" cy="2657474"/>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400"/>
              <a:buNone/>
            </a:pPr>
            <a:r>
              <a:rPr lang="en-US" u="sng">
                <a:solidFill>
                  <a:schemeClr val="dk1"/>
                </a:solidFill>
                <a:hlinkClick r:id="rId3">
                  <a:extLst>
                    <a:ext uri="{A12FA001-AC4F-418D-AE19-62706E023703}">
                      <ahyp:hlinkClr val="tx"/>
                    </a:ext>
                  </a:extLst>
                </a:hlinkClick>
              </a:rPr>
              <a:t>WeForum. </a:t>
            </a:r>
            <a:r>
              <a:rPr i="1" lang="en-US" sz="1800">
                <a:solidFill>
                  <a:schemeClr val="dk1"/>
                </a:solidFill>
              </a:rPr>
              <a:t>4 industry leaders on what it takes to go circular. Available at:</a:t>
            </a:r>
            <a:endParaRPr i="1" sz="1800">
              <a:solidFill>
                <a:schemeClr val="dk1"/>
              </a:solidFill>
            </a:endParaRPr>
          </a:p>
          <a:p>
            <a:pPr indent="0" lvl="0" marL="0" rtl="0" algn="l">
              <a:lnSpc>
                <a:spcPct val="90000"/>
              </a:lnSpc>
              <a:spcBef>
                <a:spcPts val="1000"/>
              </a:spcBef>
              <a:spcAft>
                <a:spcPts val="0"/>
              </a:spcAft>
              <a:buClr>
                <a:schemeClr val="dk1"/>
              </a:buClr>
              <a:buSzPts val="2400"/>
              <a:buNone/>
            </a:pPr>
            <a:r>
              <a:rPr lang="en-US" u="sng">
                <a:solidFill>
                  <a:schemeClr val="dk1"/>
                </a:solidFill>
                <a:hlinkClick r:id="rId4">
                  <a:extLst>
                    <a:ext uri="{A12FA001-AC4F-418D-AE19-62706E023703}">
                      <ahyp:hlinkClr val="tx"/>
                    </a:ext>
                  </a:extLst>
                </a:hlinkClick>
              </a:rPr>
              <a:t>https://www.weforum.org/agenda/2021/09/4-industry-leaders-on-what-it-takes-to-go-circular-economy-circularity-sdis-2021/</a:t>
            </a:r>
            <a:endParaRPr>
              <a:solidFill>
                <a:schemeClr val="dk1"/>
              </a:solidFill>
            </a:endParaRPr>
          </a:p>
          <a:p>
            <a:pPr indent="0" lvl="0" marL="0" rtl="0" algn="l">
              <a:lnSpc>
                <a:spcPct val="90000"/>
              </a:lnSpc>
              <a:spcBef>
                <a:spcPts val="1000"/>
              </a:spcBef>
              <a:spcAft>
                <a:spcPts val="0"/>
              </a:spcAft>
              <a:buClr>
                <a:srgbClr val="888888"/>
              </a:buClr>
              <a:buSzPts val="2400"/>
              <a:buNone/>
            </a:pPr>
            <a:r>
              <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sp>
        <p:nvSpPr>
          <p:cNvPr id="226" name="Google Shape;226;p19"/>
          <p:cNvSpPr txBox="1"/>
          <p:nvPr>
            <p:ph type="title"/>
          </p:nvPr>
        </p:nvSpPr>
        <p:spPr>
          <a:xfrm>
            <a:off x="831850" y="697735"/>
            <a:ext cx="10515600" cy="2891617"/>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en-US" cap="small"/>
              <a:t>case studies</a:t>
            </a:r>
            <a:endParaRPr b="1" cap="small"/>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p2"/>
          <p:cNvSpPr txBox="1"/>
          <p:nvPr>
            <p:ph type="title"/>
          </p:nvPr>
        </p:nvSpPr>
        <p:spPr>
          <a:xfrm>
            <a:off x="831850" y="697735"/>
            <a:ext cx="10515600" cy="1264415"/>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en-US" cap="small"/>
              <a:t>General Information </a:t>
            </a:r>
            <a:endParaRPr/>
          </a:p>
        </p:txBody>
      </p:sp>
      <p:sp>
        <p:nvSpPr>
          <p:cNvPr id="97" name="Google Shape;97;p2"/>
          <p:cNvSpPr txBox="1"/>
          <p:nvPr>
            <p:ph idx="1" type="body"/>
          </p:nvPr>
        </p:nvSpPr>
        <p:spPr>
          <a:xfrm>
            <a:off x="549256" y="2167371"/>
            <a:ext cx="10798194" cy="2962274"/>
          </a:xfrm>
          <a:prstGeom prst="rect">
            <a:avLst/>
          </a:prstGeom>
          <a:noFill/>
          <a:ln>
            <a:noFill/>
          </a:ln>
        </p:spPr>
        <p:txBody>
          <a:bodyPr anchorCtr="0" anchor="t" bIns="45700" lIns="91425" spcFirstLastPara="1" rIns="91425" wrap="square" tIns="45700">
            <a:normAutofit/>
          </a:bodyPr>
          <a:lstStyle/>
          <a:p>
            <a:pPr indent="-342900" lvl="0" marL="342900" rtl="0" algn="l">
              <a:lnSpc>
                <a:spcPct val="90000"/>
              </a:lnSpc>
              <a:spcBef>
                <a:spcPts val="0"/>
              </a:spcBef>
              <a:spcAft>
                <a:spcPts val="0"/>
              </a:spcAft>
              <a:buClr>
                <a:schemeClr val="dk1"/>
              </a:buClr>
              <a:buSzPts val="2400"/>
              <a:buFont typeface="Arial"/>
              <a:buChar char="•"/>
            </a:pPr>
            <a:r>
              <a:rPr b="1" lang="en-US">
                <a:solidFill>
                  <a:schemeClr val="dk1"/>
                </a:solidFill>
              </a:rPr>
              <a:t>Duration of module</a:t>
            </a:r>
            <a:r>
              <a:rPr lang="en-US">
                <a:solidFill>
                  <a:schemeClr val="dk1"/>
                </a:solidFill>
              </a:rPr>
              <a:t>: 2 hours</a:t>
            </a:r>
            <a:endParaRPr/>
          </a:p>
          <a:p>
            <a:pPr indent="-190500" lvl="0" marL="342900" rtl="0" algn="l">
              <a:lnSpc>
                <a:spcPct val="90000"/>
              </a:lnSpc>
              <a:spcBef>
                <a:spcPts val="1000"/>
              </a:spcBef>
              <a:spcAft>
                <a:spcPts val="0"/>
              </a:spcAft>
              <a:buClr>
                <a:srgbClr val="888888"/>
              </a:buClr>
              <a:buSzPts val="2400"/>
              <a:buFont typeface="Arial"/>
              <a:buNone/>
            </a:pPr>
            <a:r>
              <a:t/>
            </a:r>
            <a:endParaRPr>
              <a:solidFill>
                <a:schemeClr val="dk1"/>
              </a:solidFill>
            </a:endParaRPr>
          </a:p>
          <a:p>
            <a:pPr indent="-342900" lvl="0" marL="342900" rtl="0" algn="l">
              <a:lnSpc>
                <a:spcPct val="90000"/>
              </a:lnSpc>
              <a:spcBef>
                <a:spcPts val="1000"/>
              </a:spcBef>
              <a:spcAft>
                <a:spcPts val="0"/>
              </a:spcAft>
              <a:buClr>
                <a:schemeClr val="dk1"/>
              </a:buClr>
              <a:buSzPts val="2400"/>
              <a:buFont typeface="Arial"/>
              <a:buChar char="•"/>
            </a:pPr>
            <a:r>
              <a:rPr b="1" lang="en-US">
                <a:solidFill>
                  <a:schemeClr val="dk1"/>
                </a:solidFill>
              </a:rPr>
              <a:t>Module structure: </a:t>
            </a:r>
            <a:r>
              <a:rPr lang="en-US">
                <a:solidFill>
                  <a:schemeClr val="dk1"/>
                </a:solidFill>
              </a:rPr>
              <a:t>Each module should contain five types of materials: informative, teaching, consolidating, activating, checking</a:t>
            </a:r>
            <a:endParaRPr/>
          </a:p>
          <a:p>
            <a:pPr indent="-190500" lvl="0" marL="342900" rtl="0" algn="l">
              <a:lnSpc>
                <a:spcPct val="90000"/>
              </a:lnSpc>
              <a:spcBef>
                <a:spcPts val="1000"/>
              </a:spcBef>
              <a:spcAft>
                <a:spcPts val="0"/>
              </a:spcAft>
              <a:buClr>
                <a:srgbClr val="888888"/>
              </a:buClr>
              <a:buSzPts val="2400"/>
              <a:buFont typeface="Arial"/>
              <a:buNone/>
            </a:pPr>
            <a:r>
              <a:t/>
            </a:r>
            <a:endParaRPr>
              <a:solidFill>
                <a:schemeClr val="dk1"/>
              </a:solidFill>
            </a:endParaRPr>
          </a:p>
          <a:p>
            <a:pPr indent="-342900" lvl="0" marL="342900" rtl="0" algn="l">
              <a:lnSpc>
                <a:spcPct val="90000"/>
              </a:lnSpc>
              <a:spcBef>
                <a:spcPts val="1000"/>
              </a:spcBef>
              <a:spcAft>
                <a:spcPts val="0"/>
              </a:spcAft>
              <a:buClr>
                <a:schemeClr val="dk1"/>
              </a:buClr>
              <a:buSzPts val="2400"/>
              <a:buFont typeface="Arial"/>
              <a:buChar char="•"/>
            </a:pPr>
            <a:r>
              <a:rPr b="1" lang="en-US">
                <a:solidFill>
                  <a:schemeClr val="dk1"/>
                </a:solidFill>
              </a:rPr>
              <a:t>Teaching method: </a:t>
            </a:r>
            <a:r>
              <a:rPr lang="en-US">
                <a:solidFill>
                  <a:schemeClr val="dk1"/>
                </a:solidFill>
              </a:rPr>
              <a:t>Direct Instruction</a:t>
            </a:r>
            <a:endParaRPr/>
          </a:p>
          <a:p>
            <a:pPr indent="0" lvl="0" marL="0" rtl="0" algn="l">
              <a:lnSpc>
                <a:spcPct val="90000"/>
              </a:lnSpc>
              <a:spcBef>
                <a:spcPts val="1000"/>
              </a:spcBef>
              <a:spcAft>
                <a:spcPts val="0"/>
              </a:spcAft>
              <a:buClr>
                <a:srgbClr val="888888"/>
              </a:buClr>
              <a:buSzPts val="2400"/>
              <a:buNone/>
            </a:pPr>
            <a:r>
              <a:t/>
            </a:r>
            <a:endParaRPr>
              <a:solidFill>
                <a:schemeClr val="dk1"/>
              </a:solidFill>
            </a:endParaRPr>
          </a:p>
          <a:p>
            <a:pPr indent="0" lvl="0" marL="0" rtl="0" algn="l">
              <a:lnSpc>
                <a:spcPct val="90000"/>
              </a:lnSpc>
              <a:spcBef>
                <a:spcPts val="1000"/>
              </a:spcBef>
              <a:spcAft>
                <a:spcPts val="0"/>
              </a:spcAft>
              <a:buClr>
                <a:srgbClr val="888888"/>
              </a:buClr>
              <a:buSzPts val="2400"/>
              <a:buNone/>
            </a:pPr>
            <a:r>
              <a:t/>
            </a:r>
            <a:endParaRPr>
              <a:solidFill>
                <a:schemeClr val="dk1"/>
              </a:solidFill>
            </a:endParaRPr>
          </a:p>
          <a:p>
            <a:pPr indent="0" lvl="0" marL="0" rtl="0" algn="l">
              <a:lnSpc>
                <a:spcPct val="90000"/>
              </a:lnSpc>
              <a:spcBef>
                <a:spcPts val="1000"/>
              </a:spcBef>
              <a:spcAft>
                <a:spcPts val="0"/>
              </a:spcAft>
              <a:buClr>
                <a:srgbClr val="888888"/>
              </a:buClr>
              <a:buSzPts val="2400"/>
              <a:buNone/>
            </a:pPr>
            <a:r>
              <a:t/>
            </a:r>
            <a:endParaRPr>
              <a:solidFill>
                <a:schemeClr val="dk1"/>
              </a:solidFill>
            </a:endParaRPr>
          </a:p>
          <a:p>
            <a:pPr indent="0" lvl="0" marL="0" rtl="0" algn="l">
              <a:lnSpc>
                <a:spcPct val="90000"/>
              </a:lnSpc>
              <a:spcBef>
                <a:spcPts val="1000"/>
              </a:spcBef>
              <a:spcAft>
                <a:spcPts val="0"/>
              </a:spcAft>
              <a:buClr>
                <a:srgbClr val="888888"/>
              </a:buClr>
              <a:buSzPts val="2400"/>
              <a:buNone/>
            </a:pPr>
            <a:r>
              <a:t/>
            </a:r>
            <a:endParaRPr>
              <a:solidFill>
                <a:schemeClr val="dk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20"/>
          <p:cNvSpPr txBox="1"/>
          <p:nvPr>
            <p:ph type="title"/>
          </p:nvPr>
        </p:nvSpPr>
        <p:spPr>
          <a:xfrm>
            <a:off x="838200" y="523701"/>
            <a:ext cx="10515600" cy="123028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b="1" lang="en-US"/>
              <a:t>Case Study 1: E-FERRY Ellen</a:t>
            </a:r>
            <a:endParaRPr b="1"/>
          </a:p>
        </p:txBody>
      </p:sp>
      <p:pic>
        <p:nvPicPr>
          <p:cNvPr id="233" name="Google Shape;233;p20" title="E-ferry Ellen Evaluation Video"/>
          <p:cNvPicPr preferRelativeResize="0"/>
          <p:nvPr>
            <p:ph idx="1" type="body"/>
          </p:nvPr>
        </p:nvPicPr>
        <p:blipFill rotWithShape="1">
          <a:blip r:embed="rId3">
            <a:alphaModFix/>
          </a:blip>
          <a:srcRect b="0" l="0" r="0" t="0"/>
          <a:stretch/>
        </p:blipFill>
        <p:spPr>
          <a:xfrm>
            <a:off x="6794499" y="1893387"/>
            <a:ext cx="5124451" cy="3884149"/>
          </a:xfrm>
          <a:prstGeom prst="rect">
            <a:avLst/>
          </a:prstGeom>
          <a:noFill/>
          <a:ln>
            <a:noFill/>
          </a:ln>
        </p:spPr>
      </p:pic>
      <p:sp>
        <p:nvSpPr>
          <p:cNvPr id="234" name="Google Shape;234;p20"/>
          <p:cNvSpPr txBox="1"/>
          <p:nvPr/>
        </p:nvSpPr>
        <p:spPr>
          <a:xfrm>
            <a:off x="457200" y="1819524"/>
            <a:ext cx="5638800" cy="403187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3200">
                <a:solidFill>
                  <a:schemeClr val="dk1"/>
                </a:solidFill>
                <a:latin typeface="Calibri"/>
                <a:ea typeface="Calibri"/>
                <a:cs typeface="Calibri"/>
                <a:sym typeface="Calibri"/>
              </a:rPr>
              <a:t>Introduction: </a:t>
            </a:r>
            <a:r>
              <a:rPr lang="en-US" sz="3200">
                <a:solidFill>
                  <a:schemeClr val="dk1"/>
                </a:solidFill>
                <a:latin typeface="Calibri"/>
                <a:ea typeface="Calibri"/>
                <a:cs typeface="Calibri"/>
                <a:sym typeface="Calibri"/>
              </a:rPr>
              <a:t>E-FERRY is a 100% electric battery-powered ferry, running on surplus energy from wind turbines.</a:t>
            </a:r>
            <a:endParaRPr/>
          </a:p>
          <a:p>
            <a:pPr indent="-457200" lvl="0" marL="457200" marR="0" rtl="0" algn="l">
              <a:spcBef>
                <a:spcPts val="0"/>
              </a:spcBef>
              <a:spcAft>
                <a:spcPts val="0"/>
              </a:spcAft>
              <a:buClr>
                <a:schemeClr val="dk1"/>
              </a:buClr>
              <a:buSzPts val="3200"/>
              <a:buFont typeface="Arial"/>
              <a:buChar char="•"/>
            </a:pPr>
            <a:r>
              <a:rPr lang="en-US" sz="3200">
                <a:solidFill>
                  <a:schemeClr val="dk1"/>
                </a:solidFill>
                <a:latin typeface="Calibri"/>
                <a:ea typeface="Calibri"/>
                <a:cs typeface="Calibri"/>
                <a:sym typeface="Calibri"/>
              </a:rPr>
              <a:t>Only 4-8 years before higher investment cost of new e-ferry turns into savings by low operational costs.</a:t>
            </a:r>
            <a:endParaRPr sz="3200">
              <a:solidFill>
                <a:schemeClr val="dk1"/>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3"/>
                                        </p:tgtEl>
                                        <p:attrNameLst>
                                          <p:attrName>style.visibility</p:attrName>
                                        </p:attrNameLst>
                                      </p:cBhvr>
                                      <p:to>
                                        <p:strVal val="visible"/>
                                      </p:to>
                                    </p:set>
                                    <p:animEffect filter="fade" transition="in">
                                      <p:cBhvr>
                                        <p:cTn dur="1"/>
                                        <p:tgtEl>
                                          <p:spTgt spid="23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9" name="Shape 239"/>
        <p:cNvGrpSpPr/>
        <p:nvPr/>
      </p:nvGrpSpPr>
      <p:grpSpPr>
        <a:xfrm>
          <a:off x="0" y="0"/>
          <a:ext cx="0" cy="0"/>
          <a:chOff x="0" y="0"/>
          <a:chExt cx="0" cy="0"/>
        </a:xfrm>
      </p:grpSpPr>
      <p:sp>
        <p:nvSpPr>
          <p:cNvPr id="240" name="Google Shape;240;p21"/>
          <p:cNvSpPr txBox="1"/>
          <p:nvPr>
            <p:ph type="title"/>
          </p:nvPr>
        </p:nvSpPr>
        <p:spPr>
          <a:xfrm>
            <a:off x="838200" y="523701"/>
            <a:ext cx="10515600" cy="123028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b="1" lang="en-US"/>
              <a:t>Case Study 1: E-FERRY Ellen</a:t>
            </a:r>
            <a:endParaRPr b="1"/>
          </a:p>
        </p:txBody>
      </p:sp>
      <p:sp>
        <p:nvSpPr>
          <p:cNvPr id="241" name="Google Shape;241;p21"/>
          <p:cNvSpPr txBox="1"/>
          <p:nvPr>
            <p:ph idx="1" type="body"/>
          </p:nvPr>
        </p:nvSpPr>
        <p:spPr>
          <a:xfrm>
            <a:off x="377843" y="1828801"/>
            <a:ext cx="5718157" cy="4171950"/>
          </a:xfrm>
          <a:prstGeom prst="rect">
            <a:avLst/>
          </a:prstGeom>
          <a:noFill/>
          <a:ln>
            <a:noFill/>
          </a:ln>
        </p:spPr>
        <p:txBody>
          <a:bodyPr anchorCtr="0" anchor="t" bIns="45700" lIns="91425" spcFirstLastPara="1" rIns="91425" wrap="square" tIns="45700">
            <a:normAutofit fontScale="92500" lnSpcReduction="10000"/>
          </a:bodyPr>
          <a:lstStyle/>
          <a:p>
            <a:pPr indent="0" lvl="0" marL="0" marR="0" rtl="0" algn="l">
              <a:lnSpc>
                <a:spcPct val="90000"/>
              </a:lnSpc>
              <a:spcBef>
                <a:spcPts val="0"/>
              </a:spcBef>
              <a:spcAft>
                <a:spcPts val="0"/>
              </a:spcAft>
              <a:buClr>
                <a:srgbClr val="000000"/>
              </a:buClr>
              <a:buSzPct val="100000"/>
              <a:buFont typeface="Arial"/>
              <a:buNone/>
            </a:pPr>
            <a:r>
              <a:rPr b="1" i="0" lang="en-US" sz="3200" u="none" cap="none" strike="noStrike">
                <a:solidFill>
                  <a:srgbClr val="000000"/>
                </a:solidFill>
                <a:latin typeface="Calibri"/>
                <a:ea typeface="Calibri"/>
                <a:cs typeface="Calibri"/>
                <a:sym typeface="Calibri"/>
              </a:rPr>
              <a:t>Why is it important? </a:t>
            </a:r>
            <a:endParaRPr/>
          </a:p>
          <a:p>
            <a:pPr indent="0" lvl="0" marL="0" marR="0" rtl="0" algn="l">
              <a:lnSpc>
                <a:spcPct val="90000"/>
              </a:lnSpc>
              <a:spcBef>
                <a:spcPts val="1000"/>
              </a:spcBef>
              <a:spcAft>
                <a:spcPts val="0"/>
              </a:spcAft>
              <a:buClr>
                <a:srgbClr val="000000"/>
              </a:buClr>
              <a:buSzPct val="100000"/>
              <a:buFont typeface="Arial"/>
              <a:buNone/>
            </a:pPr>
            <a:r>
              <a:rPr b="0" i="0" lang="en-US" sz="3200" u="none" cap="none" strike="noStrike">
                <a:solidFill>
                  <a:srgbClr val="000000"/>
                </a:solidFill>
                <a:latin typeface="Calibri"/>
                <a:ea typeface="Calibri"/>
                <a:cs typeface="Calibri"/>
                <a:sym typeface="Calibri"/>
              </a:rPr>
              <a:t>Ferries are often the biggest polluters in coastal areas. Electric ferries could contribute to cleaner air and lower pollution.</a:t>
            </a:r>
            <a:endParaRPr/>
          </a:p>
          <a:p>
            <a:pPr indent="0" lvl="0" marL="0" rtl="0" algn="l">
              <a:lnSpc>
                <a:spcPct val="90000"/>
              </a:lnSpc>
              <a:spcBef>
                <a:spcPts val="1000"/>
              </a:spcBef>
              <a:spcAft>
                <a:spcPts val="0"/>
              </a:spcAft>
              <a:buClr>
                <a:schemeClr val="dk1"/>
              </a:buClr>
              <a:buSzPct val="100000"/>
              <a:buNone/>
            </a:pPr>
            <a:r>
              <a:t/>
            </a:r>
            <a:endParaRPr sz="3200"/>
          </a:p>
          <a:p>
            <a:pPr indent="0" lvl="0" marL="0" rtl="0" algn="l">
              <a:lnSpc>
                <a:spcPct val="90000"/>
              </a:lnSpc>
              <a:spcBef>
                <a:spcPts val="1000"/>
              </a:spcBef>
              <a:spcAft>
                <a:spcPts val="0"/>
              </a:spcAft>
              <a:buClr>
                <a:schemeClr val="dk1"/>
              </a:buClr>
              <a:buSzPct val="100000"/>
              <a:buNone/>
            </a:pPr>
            <a:r>
              <a:rPr lang="en-US" sz="3200"/>
              <a:t>In Europe, about 80% of ferry travel can be covered within a 40km range. Ellen can sail 40km between each charge. </a:t>
            </a:r>
            <a:endParaRPr/>
          </a:p>
          <a:p>
            <a:pPr indent="-64135" lvl="0" marL="228600" rtl="0" algn="l">
              <a:lnSpc>
                <a:spcPct val="90000"/>
              </a:lnSpc>
              <a:spcBef>
                <a:spcPts val="1000"/>
              </a:spcBef>
              <a:spcAft>
                <a:spcPts val="0"/>
              </a:spcAft>
              <a:buClr>
                <a:schemeClr val="dk1"/>
              </a:buClr>
              <a:buSzPct val="100000"/>
              <a:buNone/>
            </a:pPr>
            <a:r>
              <a:t/>
            </a:r>
            <a:endParaRPr/>
          </a:p>
        </p:txBody>
      </p:sp>
      <p:pic>
        <p:nvPicPr>
          <p:cNvPr descr="A ship in the water&#10;&#10;Description automatically generated with low confidence" id="242" name="Google Shape;242;p21"/>
          <p:cNvPicPr preferRelativeResize="0"/>
          <p:nvPr/>
        </p:nvPicPr>
        <p:blipFill rotWithShape="1">
          <a:blip r:embed="rId3">
            <a:alphaModFix/>
          </a:blip>
          <a:srcRect b="0" l="0" r="0" t="0"/>
          <a:stretch/>
        </p:blipFill>
        <p:spPr>
          <a:xfrm>
            <a:off x="6362094" y="1385887"/>
            <a:ext cx="5452063" cy="4614863"/>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7" name="Shape 247"/>
        <p:cNvGrpSpPr/>
        <p:nvPr/>
      </p:nvGrpSpPr>
      <p:grpSpPr>
        <a:xfrm>
          <a:off x="0" y="0"/>
          <a:ext cx="0" cy="0"/>
          <a:chOff x="0" y="0"/>
          <a:chExt cx="0" cy="0"/>
        </a:xfrm>
      </p:grpSpPr>
      <p:sp>
        <p:nvSpPr>
          <p:cNvPr id="248" name="Google Shape;248;p22"/>
          <p:cNvSpPr txBox="1"/>
          <p:nvPr>
            <p:ph type="title"/>
          </p:nvPr>
        </p:nvSpPr>
        <p:spPr>
          <a:xfrm>
            <a:off x="838200" y="523701"/>
            <a:ext cx="10515600" cy="123028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b="1" lang="en-US"/>
              <a:t>Case Study 1: E-FERRY Ellen</a:t>
            </a:r>
            <a:endParaRPr b="1"/>
          </a:p>
        </p:txBody>
      </p:sp>
      <p:sp>
        <p:nvSpPr>
          <p:cNvPr id="249" name="Google Shape;249;p22"/>
          <p:cNvSpPr txBox="1"/>
          <p:nvPr>
            <p:ph idx="1" type="body"/>
          </p:nvPr>
        </p:nvSpPr>
        <p:spPr>
          <a:xfrm>
            <a:off x="838200" y="1825625"/>
            <a:ext cx="5143500" cy="43513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None/>
            </a:pPr>
            <a:r>
              <a:t/>
            </a:r>
            <a:endParaRPr/>
          </a:p>
          <a:p>
            <a:pPr indent="0" lvl="0" marL="0" rtl="0" algn="l">
              <a:lnSpc>
                <a:spcPct val="90000"/>
              </a:lnSpc>
              <a:spcBef>
                <a:spcPts val="1000"/>
              </a:spcBef>
              <a:spcAft>
                <a:spcPts val="0"/>
              </a:spcAft>
              <a:buClr>
                <a:schemeClr val="dk1"/>
              </a:buClr>
              <a:buSzPts val="3200"/>
              <a:buNone/>
            </a:pPr>
            <a:r>
              <a:rPr b="1" lang="en-US" sz="3200"/>
              <a:t>Impact Achieved: </a:t>
            </a:r>
            <a:endParaRPr/>
          </a:p>
          <a:p>
            <a:pPr indent="0" lvl="0" marL="0" rtl="0" algn="l">
              <a:lnSpc>
                <a:spcPct val="90000"/>
              </a:lnSpc>
              <a:spcBef>
                <a:spcPts val="1000"/>
              </a:spcBef>
              <a:spcAft>
                <a:spcPts val="0"/>
              </a:spcAft>
              <a:buClr>
                <a:schemeClr val="dk1"/>
              </a:buClr>
              <a:buSzPts val="3200"/>
              <a:buNone/>
            </a:pPr>
            <a:r>
              <a:rPr lang="en-US" sz="3200"/>
              <a:t>Ellen is saving 2000 tonnes of CO2 per year compared to  a boat powered by non-renewable energy. </a:t>
            </a:r>
            <a:endParaRPr/>
          </a:p>
          <a:p>
            <a:pPr indent="-50800" lvl="0" marL="228600" rtl="0" algn="l">
              <a:lnSpc>
                <a:spcPct val="90000"/>
              </a:lnSpc>
              <a:spcBef>
                <a:spcPts val="1000"/>
              </a:spcBef>
              <a:spcAft>
                <a:spcPts val="0"/>
              </a:spcAft>
              <a:buClr>
                <a:schemeClr val="dk1"/>
              </a:buClr>
              <a:buSzPts val="2800"/>
              <a:buNone/>
            </a:pPr>
            <a:r>
              <a:t/>
            </a:r>
            <a:endParaRPr/>
          </a:p>
        </p:txBody>
      </p:sp>
      <p:pic>
        <p:nvPicPr>
          <p:cNvPr descr="A ship in the water&#10;&#10;Description automatically generated with low confidence" id="250" name="Google Shape;250;p22"/>
          <p:cNvPicPr preferRelativeResize="0"/>
          <p:nvPr/>
        </p:nvPicPr>
        <p:blipFill rotWithShape="1">
          <a:blip r:embed="rId3">
            <a:alphaModFix/>
          </a:blip>
          <a:srcRect b="0" l="0" r="0" t="0"/>
          <a:stretch/>
        </p:blipFill>
        <p:spPr>
          <a:xfrm>
            <a:off x="6362094" y="1385887"/>
            <a:ext cx="5452063" cy="4614863"/>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p23"/>
          <p:cNvSpPr txBox="1"/>
          <p:nvPr>
            <p:ph type="title"/>
          </p:nvPr>
        </p:nvSpPr>
        <p:spPr>
          <a:xfrm>
            <a:off x="838200" y="523701"/>
            <a:ext cx="4495800" cy="1230283"/>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Calibri"/>
              <a:buNone/>
            </a:pPr>
            <a:r>
              <a:rPr b="1" lang="en-US"/>
              <a:t>Case Study 2 - EMBRACED</a:t>
            </a:r>
            <a:endParaRPr b="1"/>
          </a:p>
        </p:txBody>
      </p:sp>
      <p:pic>
        <p:nvPicPr>
          <p:cNvPr descr="Diagram, icon&#10;&#10;Description automatically generated" id="257" name="Google Shape;257;p23"/>
          <p:cNvPicPr preferRelativeResize="0"/>
          <p:nvPr>
            <p:ph idx="1" type="body"/>
          </p:nvPr>
        </p:nvPicPr>
        <p:blipFill rotWithShape="1">
          <a:blip r:embed="rId3">
            <a:alphaModFix/>
          </a:blip>
          <a:srcRect b="0" l="0" r="0" t="0"/>
          <a:stretch/>
        </p:blipFill>
        <p:spPr>
          <a:xfrm>
            <a:off x="5400675" y="484218"/>
            <a:ext cx="6791325" cy="5743749"/>
          </a:xfrm>
          <a:prstGeom prst="rect">
            <a:avLst/>
          </a:prstGeom>
          <a:noFill/>
          <a:ln>
            <a:noFill/>
          </a:ln>
        </p:spPr>
      </p:pic>
      <p:sp>
        <p:nvSpPr>
          <p:cNvPr id="258" name="Google Shape;258;p23"/>
          <p:cNvSpPr txBox="1"/>
          <p:nvPr/>
        </p:nvSpPr>
        <p:spPr>
          <a:xfrm>
            <a:off x="476249" y="2028825"/>
            <a:ext cx="4181476" cy="4031873"/>
          </a:xfrm>
          <a:prstGeom prst="rect">
            <a:avLst/>
          </a:prstGeom>
          <a:noFill/>
          <a:ln>
            <a:noFill/>
          </a:ln>
        </p:spPr>
        <p:txBody>
          <a:bodyPr anchorCtr="0" anchor="t" bIns="45700" lIns="91425" spcFirstLastPara="1" rIns="91425" wrap="square" tIns="45700">
            <a:spAutoFit/>
          </a:bodyPr>
          <a:lstStyle/>
          <a:p>
            <a:pPr indent="-457200" lvl="0" marL="457200" marR="0" rtl="0" algn="l">
              <a:spcBef>
                <a:spcPts val="0"/>
              </a:spcBef>
              <a:spcAft>
                <a:spcPts val="0"/>
              </a:spcAft>
              <a:buClr>
                <a:schemeClr val="dk1"/>
              </a:buClr>
              <a:buSzPts val="3200"/>
              <a:buFont typeface="Arial"/>
              <a:buChar char="•"/>
            </a:pPr>
            <a:r>
              <a:rPr b="1" lang="en-US" sz="3200">
                <a:solidFill>
                  <a:schemeClr val="dk1"/>
                </a:solidFill>
                <a:latin typeface="Calibri"/>
                <a:ea typeface="Calibri"/>
                <a:cs typeface="Calibri"/>
                <a:sym typeface="Calibri"/>
              </a:rPr>
              <a:t>Introduction: </a:t>
            </a:r>
            <a:r>
              <a:rPr lang="en-US" sz="3200">
                <a:solidFill>
                  <a:schemeClr val="accent1"/>
                </a:solidFill>
                <a:latin typeface="Calibri"/>
                <a:ea typeface="Calibri"/>
                <a:cs typeface="Calibri"/>
                <a:sym typeface="Calibri"/>
              </a:rPr>
              <a:t>EMBRACED</a:t>
            </a:r>
            <a:r>
              <a:rPr lang="en-US" sz="3200">
                <a:solidFill>
                  <a:schemeClr val="dk1"/>
                </a:solidFill>
                <a:latin typeface="Calibri"/>
                <a:ea typeface="Calibri"/>
                <a:cs typeface="Calibri"/>
                <a:sym typeface="Calibri"/>
              </a:rPr>
              <a:t> collects and recycle used nappies and turns them into high-value new materials. </a:t>
            </a:r>
            <a:endParaRPr/>
          </a:p>
          <a:p>
            <a:pPr indent="-457200" lvl="0" marL="457200" marR="0" rtl="0" algn="l">
              <a:spcBef>
                <a:spcPts val="0"/>
              </a:spcBef>
              <a:spcAft>
                <a:spcPts val="0"/>
              </a:spcAft>
              <a:buClr>
                <a:schemeClr val="dk1"/>
              </a:buClr>
              <a:buSzPts val="3200"/>
              <a:buFont typeface="Arial"/>
              <a:buChar char="•"/>
            </a:pPr>
            <a:r>
              <a:rPr lang="en-US" sz="3200">
                <a:solidFill>
                  <a:schemeClr val="dk1"/>
                </a:solidFill>
                <a:latin typeface="Calibri"/>
                <a:ea typeface="Calibri"/>
                <a:cs typeface="Calibri"/>
                <a:sym typeface="Calibri"/>
              </a:rPr>
              <a:t>See the graphic for practical examples</a:t>
            </a:r>
            <a:endParaRPr sz="3200">
              <a:solidFill>
                <a:schemeClr val="dk1"/>
              </a:solidFill>
              <a:latin typeface="Calibri"/>
              <a:ea typeface="Calibri"/>
              <a:cs typeface="Calibri"/>
              <a:sym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sp>
        <p:nvSpPr>
          <p:cNvPr id="264" name="Google Shape;264;p24"/>
          <p:cNvSpPr txBox="1"/>
          <p:nvPr>
            <p:ph type="title"/>
          </p:nvPr>
        </p:nvSpPr>
        <p:spPr>
          <a:xfrm>
            <a:off x="838200" y="523701"/>
            <a:ext cx="7096125" cy="123028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b="1" lang="en-US"/>
              <a:t>Case Study 2 - EMBRACED</a:t>
            </a:r>
            <a:endParaRPr b="1"/>
          </a:p>
        </p:txBody>
      </p:sp>
      <p:sp>
        <p:nvSpPr>
          <p:cNvPr id="265" name="Google Shape;265;p24"/>
          <p:cNvSpPr txBox="1"/>
          <p:nvPr>
            <p:ph idx="1" type="body"/>
          </p:nvPr>
        </p:nvSpPr>
        <p:spPr>
          <a:xfrm>
            <a:off x="590550" y="1635125"/>
            <a:ext cx="6829425" cy="4351338"/>
          </a:xfrm>
          <a:prstGeom prst="rect">
            <a:avLst/>
          </a:prstGeom>
          <a:noFill/>
          <a:ln>
            <a:noFill/>
          </a:ln>
        </p:spPr>
        <p:txBody>
          <a:bodyPr anchorCtr="0" anchor="t" bIns="45700" lIns="91425" spcFirstLastPara="1" rIns="91425" wrap="square" tIns="45700">
            <a:normAutofit fontScale="92500"/>
          </a:bodyPr>
          <a:lstStyle/>
          <a:p>
            <a:pPr indent="-228600" lvl="0" marL="228600" rtl="0" algn="l">
              <a:lnSpc>
                <a:spcPct val="90000"/>
              </a:lnSpc>
              <a:spcBef>
                <a:spcPts val="0"/>
              </a:spcBef>
              <a:spcAft>
                <a:spcPts val="0"/>
              </a:spcAft>
              <a:buClr>
                <a:schemeClr val="dk1"/>
              </a:buClr>
              <a:buSzPct val="100000"/>
              <a:buChar char="•"/>
            </a:pPr>
            <a:r>
              <a:rPr lang="en-US"/>
              <a:t>Absorbent Hygiene Products (AHPs) have become essential everyday products to society and their use has increased substantially.</a:t>
            </a:r>
            <a:endParaRPr/>
          </a:p>
          <a:p>
            <a:pPr indent="0" lvl="0" marL="0" rtl="0" algn="l">
              <a:lnSpc>
                <a:spcPct val="90000"/>
              </a:lnSpc>
              <a:spcBef>
                <a:spcPts val="1000"/>
              </a:spcBef>
              <a:spcAft>
                <a:spcPts val="0"/>
              </a:spcAft>
              <a:buClr>
                <a:schemeClr val="dk1"/>
              </a:buClr>
              <a:buSzPct val="100000"/>
              <a:buNone/>
            </a:pPr>
            <a:r>
              <a:rPr b="1" lang="en-US"/>
              <a:t>Why is it important? </a:t>
            </a:r>
            <a:r>
              <a:rPr lang="en-US"/>
              <a:t>AHPs represent approx. 2-4% of the total Municipal Solid waste and it’s considered a non-recyclable fraction, which is usually incinerated or landfilled.</a:t>
            </a:r>
            <a:endParaRPr/>
          </a:p>
          <a:p>
            <a:pPr indent="0" lvl="0" marL="0" rtl="0" algn="l">
              <a:lnSpc>
                <a:spcPct val="90000"/>
              </a:lnSpc>
              <a:spcBef>
                <a:spcPts val="1000"/>
              </a:spcBef>
              <a:spcAft>
                <a:spcPts val="0"/>
              </a:spcAft>
              <a:buClr>
                <a:schemeClr val="dk1"/>
              </a:buClr>
              <a:buSzPct val="100000"/>
              <a:buNone/>
            </a:pPr>
            <a:r>
              <a:rPr b="1" lang="en-US"/>
              <a:t>Impact Achieved: </a:t>
            </a:r>
            <a:r>
              <a:rPr lang="en-US"/>
              <a:t>Project follows a circular economy approach, closing the cycle of raw materials and minimizing the use of primary resources.</a:t>
            </a:r>
            <a:endParaRPr/>
          </a:p>
          <a:p>
            <a:pPr indent="-64135" lvl="0" marL="228600" rtl="0" algn="l">
              <a:lnSpc>
                <a:spcPct val="90000"/>
              </a:lnSpc>
              <a:spcBef>
                <a:spcPts val="1000"/>
              </a:spcBef>
              <a:spcAft>
                <a:spcPts val="0"/>
              </a:spcAft>
              <a:buClr>
                <a:schemeClr val="dk1"/>
              </a:buClr>
              <a:buSzPct val="100000"/>
              <a:buNone/>
            </a:pPr>
            <a:r>
              <a:t/>
            </a:r>
            <a:endParaRPr/>
          </a:p>
        </p:txBody>
      </p:sp>
      <p:pic>
        <p:nvPicPr>
          <p:cNvPr descr="A person holding a green box&#10;&#10;Description automatically generated with medium confidence" id="266" name="Google Shape;266;p24"/>
          <p:cNvPicPr preferRelativeResize="0"/>
          <p:nvPr/>
        </p:nvPicPr>
        <p:blipFill rotWithShape="1">
          <a:blip r:embed="rId3">
            <a:alphaModFix/>
          </a:blip>
          <a:srcRect b="0" l="0" r="0" t="0"/>
          <a:stretch/>
        </p:blipFill>
        <p:spPr>
          <a:xfrm>
            <a:off x="7419975" y="523701"/>
            <a:ext cx="4803304" cy="5669137"/>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sp>
        <p:nvSpPr>
          <p:cNvPr id="271" name="Google Shape;271;p25"/>
          <p:cNvSpPr txBox="1"/>
          <p:nvPr>
            <p:ph type="title"/>
          </p:nvPr>
        </p:nvSpPr>
        <p:spPr>
          <a:xfrm>
            <a:off x="831850" y="1133963"/>
            <a:ext cx="10515600" cy="2891617"/>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en-US" cap="small"/>
              <a:t>Additional materials </a:t>
            </a:r>
            <a:br>
              <a:rPr b="1" lang="en-US" cap="small"/>
            </a:br>
            <a:r>
              <a:rPr b="1" lang="en-US" cap="small"/>
              <a:t>and sources of information</a:t>
            </a:r>
            <a:endParaRPr b="1" cap="small"/>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5" name="Shape 275"/>
        <p:cNvGrpSpPr/>
        <p:nvPr/>
      </p:nvGrpSpPr>
      <p:grpSpPr>
        <a:xfrm>
          <a:off x="0" y="0"/>
          <a:ext cx="0" cy="0"/>
          <a:chOff x="0" y="0"/>
          <a:chExt cx="0" cy="0"/>
        </a:xfrm>
      </p:grpSpPr>
      <p:sp>
        <p:nvSpPr>
          <p:cNvPr id="276" name="Google Shape;276;p26"/>
          <p:cNvSpPr txBox="1"/>
          <p:nvPr>
            <p:ph idx="1" type="body"/>
          </p:nvPr>
        </p:nvSpPr>
        <p:spPr>
          <a:xfrm>
            <a:off x="771525" y="1031081"/>
            <a:ext cx="10515600" cy="542448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3200"/>
              <a:buChar char="•"/>
            </a:pPr>
            <a:r>
              <a:rPr lang="en-US" sz="3200"/>
              <a:t>EU Horizon Magazine </a:t>
            </a:r>
            <a:r>
              <a:rPr lang="en-US" sz="3200" u="sng">
                <a:solidFill>
                  <a:schemeClr val="hlink"/>
                </a:solidFill>
                <a:hlinkClick r:id="rId3"/>
              </a:rPr>
              <a:t>https://ec.europa.eu/research-and-innovation/en/horizon-magazine</a:t>
            </a:r>
            <a:endParaRPr sz="3200"/>
          </a:p>
          <a:p>
            <a:pPr indent="-228600" lvl="0" marL="228600" rtl="0" algn="l">
              <a:lnSpc>
                <a:spcPct val="90000"/>
              </a:lnSpc>
              <a:spcBef>
                <a:spcPts val="1000"/>
              </a:spcBef>
              <a:spcAft>
                <a:spcPts val="0"/>
              </a:spcAft>
              <a:buClr>
                <a:schemeClr val="dk1"/>
              </a:buClr>
              <a:buSzPts val="3200"/>
              <a:buChar char="•"/>
            </a:pPr>
            <a:r>
              <a:rPr lang="en-US" sz="3200"/>
              <a:t>European Commission, Directorate-General for Research and Innovation, E-FERRY : ever thought about ships’ co2 emissions?, Publications Office, 2021, </a:t>
            </a:r>
            <a:r>
              <a:rPr lang="en-US" sz="3200" u="sng">
                <a:solidFill>
                  <a:schemeClr val="hlink"/>
                </a:solidFill>
                <a:hlinkClick r:id="rId4"/>
              </a:rPr>
              <a:t>https://data.europa.eu/doi/10.2777/11070</a:t>
            </a:r>
            <a:endParaRPr sz="3200"/>
          </a:p>
          <a:p>
            <a:pPr indent="-228600" lvl="0" marL="228600" rtl="0" algn="l">
              <a:lnSpc>
                <a:spcPct val="90000"/>
              </a:lnSpc>
              <a:spcBef>
                <a:spcPts val="1000"/>
              </a:spcBef>
              <a:spcAft>
                <a:spcPts val="0"/>
              </a:spcAft>
              <a:buClr>
                <a:schemeClr val="dk1"/>
              </a:buClr>
              <a:buSzPts val="3200"/>
              <a:buChar char="•"/>
            </a:pPr>
            <a:r>
              <a:rPr lang="en-US" sz="3200"/>
              <a:t>SUPEERA (2020). The European Green Deal: what role for energy research? </a:t>
            </a:r>
            <a:r>
              <a:rPr lang="en-US" sz="3200" u="sng">
                <a:solidFill>
                  <a:schemeClr val="hlink"/>
                </a:solidFill>
                <a:hlinkClick r:id="rId5"/>
              </a:rPr>
              <a:t>https://www.eera-set.eu/component/attachments/?task=download&amp;id=360:SUPEERA-Webinar_Slide-deck_final</a:t>
            </a:r>
            <a:endParaRPr sz="3200"/>
          </a:p>
          <a:p>
            <a:pPr indent="-25400" lvl="0" marL="228600" rtl="0" algn="l">
              <a:lnSpc>
                <a:spcPct val="90000"/>
              </a:lnSpc>
              <a:spcBef>
                <a:spcPts val="1000"/>
              </a:spcBef>
              <a:spcAft>
                <a:spcPts val="0"/>
              </a:spcAft>
              <a:buClr>
                <a:schemeClr val="dk1"/>
              </a:buClr>
              <a:buSzPts val="3200"/>
              <a:buNone/>
            </a:pPr>
            <a:r>
              <a:t/>
            </a:r>
            <a:endParaRPr sz="3200"/>
          </a:p>
          <a:p>
            <a:pPr indent="-25400" lvl="0" marL="228600" rtl="0" algn="l">
              <a:lnSpc>
                <a:spcPct val="90000"/>
              </a:lnSpc>
              <a:spcBef>
                <a:spcPts val="1000"/>
              </a:spcBef>
              <a:spcAft>
                <a:spcPts val="0"/>
              </a:spcAft>
              <a:buClr>
                <a:schemeClr val="dk1"/>
              </a:buClr>
              <a:buSzPts val="3200"/>
              <a:buNone/>
            </a:pPr>
            <a:r>
              <a:t/>
            </a:r>
            <a:endParaRPr sz="3200"/>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0" name="Shape 280"/>
        <p:cNvGrpSpPr/>
        <p:nvPr/>
      </p:nvGrpSpPr>
      <p:grpSpPr>
        <a:xfrm>
          <a:off x="0" y="0"/>
          <a:ext cx="0" cy="0"/>
          <a:chOff x="0" y="0"/>
          <a:chExt cx="0" cy="0"/>
        </a:xfrm>
      </p:grpSpPr>
      <p:sp>
        <p:nvSpPr>
          <p:cNvPr id="281" name="Google Shape;281;p27"/>
          <p:cNvSpPr txBox="1"/>
          <p:nvPr>
            <p:ph idx="1" type="body"/>
          </p:nvPr>
        </p:nvSpPr>
        <p:spPr>
          <a:xfrm>
            <a:off x="838200" y="13303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en-US"/>
              <a:t>Dirty Diaper Recycling Project Brings Nappies into the Circular Economy </a:t>
            </a:r>
            <a:r>
              <a:rPr lang="en-US" u="sng">
                <a:solidFill>
                  <a:schemeClr val="hlink"/>
                </a:solidFill>
                <a:hlinkClick r:id="rId3"/>
              </a:rPr>
              <a:t>https://waste-management-world.com/artikel/dirty-diaper-recycling-project-brings-nappies-into-the-circular-economy/</a:t>
            </a:r>
            <a:endParaRPr/>
          </a:p>
          <a:p>
            <a:pPr indent="-228600" lvl="0" marL="228600" rtl="0" algn="l">
              <a:lnSpc>
                <a:spcPct val="90000"/>
              </a:lnSpc>
              <a:spcBef>
                <a:spcPts val="1000"/>
              </a:spcBef>
              <a:spcAft>
                <a:spcPts val="0"/>
              </a:spcAft>
              <a:buClr>
                <a:schemeClr val="dk1"/>
              </a:buClr>
              <a:buSzPts val="2800"/>
              <a:buChar char="•"/>
            </a:pPr>
            <a:r>
              <a:rPr lang="en-US"/>
              <a:t>Sustainable nappies for eco-friendly generations </a:t>
            </a:r>
            <a:r>
              <a:rPr lang="en-US" u="sng">
                <a:solidFill>
                  <a:schemeClr val="hlink"/>
                </a:solidFill>
                <a:hlinkClick r:id="rId4"/>
              </a:rPr>
              <a:t>https://www.youris.com/bioeconomy/biotechnology/sustainable-nappies-for-eco-friendly-generations.kl</a:t>
            </a:r>
            <a:endParaRPr/>
          </a:p>
          <a:p>
            <a:pPr indent="-228600" lvl="0" marL="228600" rtl="0" algn="l">
              <a:lnSpc>
                <a:spcPct val="90000"/>
              </a:lnSpc>
              <a:spcBef>
                <a:spcPts val="1000"/>
              </a:spcBef>
              <a:spcAft>
                <a:spcPts val="0"/>
              </a:spcAft>
              <a:buClr>
                <a:schemeClr val="dk1"/>
              </a:buClr>
              <a:buSzPts val="2800"/>
              <a:buChar char="•"/>
            </a:pPr>
            <a:r>
              <a:rPr lang="en-US"/>
              <a:t>Info package on e-ferry </a:t>
            </a:r>
            <a:r>
              <a:rPr lang="en-US" u="sng">
                <a:solidFill>
                  <a:schemeClr val="hlink"/>
                </a:solidFill>
                <a:hlinkClick r:id="rId5"/>
              </a:rPr>
              <a:t>http://eferryproject.eu/Portals/0/InfoPackage/eFerry_Information_Package.pdf</a:t>
            </a:r>
            <a:endParaRPr/>
          </a:p>
          <a:p>
            <a:pPr indent="-228600" lvl="0" marL="228600" rtl="0" algn="l">
              <a:lnSpc>
                <a:spcPct val="90000"/>
              </a:lnSpc>
              <a:spcBef>
                <a:spcPts val="1000"/>
              </a:spcBef>
              <a:spcAft>
                <a:spcPts val="0"/>
              </a:spcAft>
              <a:buClr>
                <a:schemeClr val="dk1"/>
              </a:buClr>
              <a:buSzPts val="2800"/>
              <a:buChar char="•"/>
            </a:pPr>
            <a:r>
              <a:rPr lang="en-US"/>
              <a:t>E-ferry video </a:t>
            </a:r>
            <a:r>
              <a:rPr lang="en-US" u="sng">
                <a:solidFill>
                  <a:schemeClr val="hlink"/>
                </a:solidFill>
                <a:hlinkClick r:id="rId6"/>
              </a:rPr>
              <a:t>https://www.youtube.com/watch?v=Q0Gt-R_JW_E</a:t>
            </a:r>
            <a:endParaRPr/>
          </a:p>
          <a:p>
            <a:pPr indent="-50800" lvl="0" marL="228600" rtl="0" algn="l">
              <a:lnSpc>
                <a:spcPct val="90000"/>
              </a:lnSpc>
              <a:spcBef>
                <a:spcPts val="1000"/>
              </a:spcBef>
              <a:spcAft>
                <a:spcPts val="0"/>
              </a:spcAft>
              <a:buClr>
                <a:schemeClr val="dk1"/>
              </a:buClr>
              <a:buSzPts val="2800"/>
              <a:buNone/>
            </a:pPr>
            <a:r>
              <a:t/>
            </a:r>
            <a:endParaRPr/>
          </a:p>
          <a:p>
            <a:pPr indent="-50800" lvl="0" marL="228600" rtl="0" algn="l">
              <a:lnSpc>
                <a:spcPct val="90000"/>
              </a:lnSpc>
              <a:spcBef>
                <a:spcPts val="1000"/>
              </a:spcBef>
              <a:spcAft>
                <a:spcPts val="0"/>
              </a:spcAft>
              <a:buClr>
                <a:schemeClr val="dk1"/>
              </a:buClr>
              <a:buSzPts val="2800"/>
              <a:buNone/>
            </a:pPr>
            <a:r>
              <a:t/>
            </a:r>
            <a:endParaRPr/>
          </a:p>
          <a:p>
            <a:pPr indent="-50800" lvl="0" marL="228600" rtl="0" algn="l">
              <a:lnSpc>
                <a:spcPct val="90000"/>
              </a:lnSpc>
              <a:spcBef>
                <a:spcPts val="1000"/>
              </a:spcBef>
              <a:spcAft>
                <a:spcPts val="0"/>
              </a:spcAft>
              <a:buClr>
                <a:schemeClr val="dk1"/>
              </a:buClr>
              <a:buSzPts val="2800"/>
              <a:buNone/>
            </a:pPr>
            <a:r>
              <a:t/>
            </a:r>
            <a:endParaRPr/>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 name="Shape 285"/>
        <p:cNvGrpSpPr/>
        <p:nvPr/>
      </p:nvGrpSpPr>
      <p:grpSpPr>
        <a:xfrm>
          <a:off x="0" y="0"/>
          <a:ext cx="0" cy="0"/>
          <a:chOff x="0" y="0"/>
          <a:chExt cx="0" cy="0"/>
        </a:xfrm>
      </p:grpSpPr>
      <p:sp>
        <p:nvSpPr>
          <p:cNvPr id="286" name="Google Shape;286;p28"/>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rgbClr val="333333"/>
              </a:buClr>
              <a:buSzPts val="2800"/>
              <a:buChar char="•"/>
            </a:pPr>
            <a:r>
              <a:rPr b="1" i="0" lang="en-US">
                <a:solidFill>
                  <a:srgbClr val="333333"/>
                </a:solidFill>
                <a:latin typeface="Helvetica Neue"/>
                <a:ea typeface="Helvetica Neue"/>
                <a:cs typeface="Helvetica Neue"/>
                <a:sym typeface="Helvetica Neue"/>
              </a:rPr>
              <a:t>World Economic Forum. </a:t>
            </a:r>
            <a:r>
              <a:rPr b="1" i="1" lang="en-US">
                <a:solidFill>
                  <a:srgbClr val="333333"/>
                </a:solidFill>
                <a:latin typeface="Helvetica Neue"/>
                <a:ea typeface="Helvetica Neue"/>
                <a:cs typeface="Helvetica Neue"/>
                <a:sym typeface="Helvetica Neue"/>
              </a:rPr>
              <a:t>From linear to circular—Accelerating a proven concept: </a:t>
            </a:r>
            <a:r>
              <a:rPr lang="en-US" u="sng">
                <a:solidFill>
                  <a:schemeClr val="hlink"/>
                </a:solidFill>
                <a:hlinkClick r:id="rId3"/>
              </a:rPr>
              <a:t>https://reports.weforum.org/toward-the-circular-economy-accelerating-the-scale-up-across-global-supply-chains/from-linear-to-circular-accelerating-a-proven-concept/?doing_wp_cron=1646751287.3790481090545654296875</a:t>
            </a:r>
            <a:endParaRPr/>
          </a:p>
          <a:p>
            <a:pPr indent="-228600" lvl="0" marL="228600" rtl="0" algn="l">
              <a:lnSpc>
                <a:spcPct val="90000"/>
              </a:lnSpc>
              <a:spcBef>
                <a:spcPts val="1000"/>
              </a:spcBef>
              <a:spcAft>
                <a:spcPts val="0"/>
              </a:spcAft>
              <a:buClr>
                <a:schemeClr val="dk1"/>
              </a:buClr>
              <a:buSzPts val="2800"/>
              <a:buChar char="•"/>
            </a:pPr>
            <a:r>
              <a:rPr b="1" lang="en-US"/>
              <a:t>United Nations Industrial Development Organisation. </a:t>
            </a:r>
            <a:r>
              <a:rPr b="1" i="1" lang="en-US"/>
              <a:t>Circular Economy Practices</a:t>
            </a:r>
            <a:r>
              <a:rPr b="1" lang="en-US"/>
              <a:t>: </a:t>
            </a:r>
            <a:r>
              <a:rPr lang="en-US" u="sng">
                <a:solidFill>
                  <a:schemeClr val="hlink"/>
                </a:solidFill>
                <a:hlinkClick r:id="rId4"/>
              </a:rPr>
              <a:t>https://www.unido.org/our-focus-cross-cutting-services/circular-economy</a:t>
            </a:r>
            <a:endParaRPr/>
          </a:p>
          <a:p>
            <a:pPr indent="-228600" lvl="0" marL="228600" rtl="0" algn="l">
              <a:lnSpc>
                <a:spcPct val="90000"/>
              </a:lnSpc>
              <a:spcBef>
                <a:spcPts val="1000"/>
              </a:spcBef>
              <a:spcAft>
                <a:spcPts val="0"/>
              </a:spcAft>
              <a:buClr>
                <a:schemeClr val="dk1"/>
              </a:buClr>
              <a:buSzPts val="2800"/>
              <a:buChar char="•"/>
            </a:pPr>
            <a:r>
              <a:rPr lang="en-US"/>
              <a:t> </a:t>
            </a:r>
            <a:endParaRPr/>
          </a:p>
          <a:p>
            <a:pPr indent="-50800" lvl="0" marL="228600" rtl="0" algn="l">
              <a:lnSpc>
                <a:spcPct val="90000"/>
              </a:lnSpc>
              <a:spcBef>
                <a:spcPts val="1000"/>
              </a:spcBef>
              <a:spcAft>
                <a:spcPts val="0"/>
              </a:spcAft>
              <a:buClr>
                <a:schemeClr val="dk1"/>
              </a:buClr>
              <a:buSzPts val="2800"/>
              <a:buNone/>
            </a:pPr>
            <a:r>
              <a:t/>
            </a:r>
            <a:endParaRPr/>
          </a:p>
          <a:p>
            <a:pPr indent="-50800" lvl="0" marL="228600" rtl="0" algn="l">
              <a:lnSpc>
                <a:spcPct val="90000"/>
              </a:lnSpc>
              <a:spcBef>
                <a:spcPts val="1000"/>
              </a:spcBef>
              <a:spcAft>
                <a:spcPts val="0"/>
              </a:spcAft>
              <a:buClr>
                <a:schemeClr val="dk1"/>
              </a:buClr>
              <a:buSzPts val="2800"/>
              <a:buNone/>
            </a:pPr>
            <a:r>
              <a:t/>
            </a:r>
            <a:endParaRPr/>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0" name="Shape 290"/>
        <p:cNvGrpSpPr/>
        <p:nvPr/>
      </p:nvGrpSpPr>
      <p:grpSpPr>
        <a:xfrm>
          <a:off x="0" y="0"/>
          <a:ext cx="0" cy="0"/>
          <a:chOff x="0" y="0"/>
          <a:chExt cx="0" cy="0"/>
        </a:xfrm>
      </p:grpSpPr>
      <p:sp>
        <p:nvSpPr>
          <p:cNvPr id="291" name="Google Shape;291;p29"/>
          <p:cNvSpPr txBox="1"/>
          <p:nvPr>
            <p:ph type="title"/>
          </p:nvPr>
        </p:nvSpPr>
        <p:spPr>
          <a:xfrm>
            <a:off x="831850" y="1133963"/>
            <a:ext cx="10515600" cy="2891617"/>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en-US" cap="small"/>
              <a:t>Quiz</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sp>
        <p:nvSpPr>
          <p:cNvPr id="102" name="Google Shape;102;p3"/>
          <p:cNvSpPr txBox="1"/>
          <p:nvPr>
            <p:ph type="title"/>
          </p:nvPr>
        </p:nvSpPr>
        <p:spPr>
          <a:xfrm>
            <a:off x="838200" y="523701"/>
            <a:ext cx="10515600" cy="123028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b="1" lang="en-US"/>
              <a:t>Aims and Objectives</a:t>
            </a:r>
            <a:endParaRPr b="1"/>
          </a:p>
        </p:txBody>
      </p:sp>
      <p:sp>
        <p:nvSpPr>
          <p:cNvPr id="103" name="Google Shape;103;p3"/>
          <p:cNvSpPr txBox="1"/>
          <p:nvPr>
            <p:ph idx="1" type="body"/>
          </p:nvPr>
        </p:nvSpPr>
        <p:spPr>
          <a:xfrm>
            <a:off x="443344" y="1524288"/>
            <a:ext cx="11371119" cy="43513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None/>
            </a:pPr>
            <a:r>
              <a:rPr lang="en-US"/>
              <a:t>This Module aims to provide Local Authorities’ and NGOs’ staff with:</a:t>
            </a:r>
            <a:endParaRPr/>
          </a:p>
          <a:p>
            <a:pPr indent="-228600" lvl="0" marL="228600" rtl="0" algn="l">
              <a:lnSpc>
                <a:spcPct val="90000"/>
              </a:lnSpc>
              <a:spcBef>
                <a:spcPts val="1000"/>
              </a:spcBef>
              <a:spcAft>
                <a:spcPts val="0"/>
              </a:spcAft>
              <a:buClr>
                <a:schemeClr val="dk1"/>
              </a:buClr>
              <a:buSzPts val="2800"/>
              <a:buChar char="•"/>
            </a:pPr>
            <a:r>
              <a:rPr lang="en-US"/>
              <a:t>An introduction to the EU Horizon Initiative</a:t>
            </a:r>
            <a:endParaRPr/>
          </a:p>
          <a:p>
            <a:pPr indent="-228600" lvl="0" marL="228600" rtl="0" algn="l">
              <a:lnSpc>
                <a:spcPct val="90000"/>
              </a:lnSpc>
              <a:spcBef>
                <a:spcPts val="1000"/>
              </a:spcBef>
              <a:spcAft>
                <a:spcPts val="0"/>
              </a:spcAft>
              <a:buClr>
                <a:schemeClr val="dk1"/>
              </a:buClr>
              <a:buSzPts val="2800"/>
              <a:buChar char="•"/>
            </a:pPr>
            <a:r>
              <a:rPr lang="en-US"/>
              <a:t>Basic knowledge of the European Green Deal</a:t>
            </a:r>
            <a:endParaRPr/>
          </a:p>
          <a:p>
            <a:pPr indent="-228600" lvl="0" marL="228600" rtl="0" algn="l">
              <a:lnSpc>
                <a:spcPct val="90000"/>
              </a:lnSpc>
              <a:spcBef>
                <a:spcPts val="1000"/>
              </a:spcBef>
              <a:spcAft>
                <a:spcPts val="0"/>
              </a:spcAft>
              <a:buClr>
                <a:schemeClr val="dk1"/>
              </a:buClr>
              <a:buSzPts val="2800"/>
              <a:buChar char="•"/>
            </a:pPr>
            <a:r>
              <a:rPr lang="en-US"/>
              <a:t>Knowledge of how mobilizing research and fostering innovation can achieve the EU Green Deal objectives</a:t>
            </a:r>
            <a:endParaRPr/>
          </a:p>
          <a:p>
            <a:pPr indent="-228600" lvl="0" marL="228600" rtl="0" algn="l">
              <a:lnSpc>
                <a:spcPct val="90000"/>
              </a:lnSpc>
              <a:spcBef>
                <a:spcPts val="1000"/>
              </a:spcBef>
              <a:spcAft>
                <a:spcPts val="0"/>
              </a:spcAft>
              <a:buClr>
                <a:schemeClr val="dk1"/>
              </a:buClr>
              <a:buSzPts val="2800"/>
              <a:buChar char="•"/>
            </a:pPr>
            <a:r>
              <a:rPr lang="en-US"/>
              <a:t>Relevant best practices and success stories that can be implemented on a local level</a:t>
            </a:r>
            <a:endParaRPr/>
          </a:p>
          <a:p>
            <a:pPr indent="-228600" lvl="0" marL="228600" rtl="0" algn="l">
              <a:lnSpc>
                <a:spcPct val="90000"/>
              </a:lnSpc>
              <a:spcBef>
                <a:spcPts val="1000"/>
              </a:spcBef>
              <a:spcAft>
                <a:spcPts val="0"/>
              </a:spcAft>
              <a:buClr>
                <a:schemeClr val="dk1"/>
              </a:buClr>
              <a:buSzPts val="2800"/>
              <a:buChar char="•"/>
            </a:pPr>
            <a:r>
              <a:rPr lang="en-US"/>
              <a:t>Extra material for those who wish to obtain further and deeper knowledge </a:t>
            </a:r>
            <a:endParaRPr/>
          </a:p>
          <a:p>
            <a:pPr indent="-50800" lvl="0" marL="228600" rtl="0" algn="l">
              <a:lnSpc>
                <a:spcPct val="90000"/>
              </a:lnSpc>
              <a:spcBef>
                <a:spcPts val="1000"/>
              </a:spcBef>
              <a:spcAft>
                <a:spcPts val="0"/>
              </a:spcAft>
              <a:buClr>
                <a:schemeClr val="dk1"/>
              </a:buClr>
              <a:buSzPts val="2800"/>
              <a:buNone/>
            </a:pPr>
            <a:r>
              <a:t/>
            </a:r>
            <a:endParaRPr/>
          </a:p>
          <a:p>
            <a:pPr indent="0" lvl="0" marL="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6" name="Shape 296"/>
        <p:cNvGrpSpPr/>
        <p:nvPr/>
      </p:nvGrpSpPr>
      <p:grpSpPr>
        <a:xfrm>
          <a:off x="0" y="0"/>
          <a:ext cx="0" cy="0"/>
          <a:chOff x="0" y="0"/>
          <a:chExt cx="0" cy="0"/>
        </a:xfrm>
      </p:grpSpPr>
      <p:sp>
        <p:nvSpPr>
          <p:cNvPr id="297" name="Google Shape;297;p30"/>
          <p:cNvSpPr txBox="1"/>
          <p:nvPr>
            <p:ph type="title"/>
          </p:nvPr>
        </p:nvSpPr>
        <p:spPr>
          <a:xfrm>
            <a:off x="838200" y="523701"/>
            <a:ext cx="10515600" cy="123028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b="1" lang="en-US"/>
              <a:t>Quiz</a:t>
            </a:r>
            <a:r>
              <a:rPr lang="en-US"/>
              <a:t> </a:t>
            </a:r>
            <a:endParaRPr/>
          </a:p>
        </p:txBody>
      </p:sp>
      <p:sp>
        <p:nvSpPr>
          <p:cNvPr id="298" name="Google Shape;298;p30"/>
          <p:cNvSpPr txBox="1"/>
          <p:nvPr>
            <p:ph idx="1" type="body"/>
          </p:nvPr>
        </p:nvSpPr>
        <p:spPr>
          <a:xfrm>
            <a:off x="384464" y="1825625"/>
            <a:ext cx="11481954" cy="3278392"/>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None/>
            </a:pPr>
            <a:r>
              <a:rPr b="1" lang="en-US"/>
              <a:t>Q1. What is the primary objective of the European Green Deal?</a:t>
            </a:r>
            <a:endParaRPr/>
          </a:p>
          <a:p>
            <a:pPr indent="0" lvl="0" marL="0" rtl="0" algn="l">
              <a:lnSpc>
                <a:spcPct val="90000"/>
              </a:lnSpc>
              <a:spcBef>
                <a:spcPts val="1000"/>
              </a:spcBef>
              <a:spcAft>
                <a:spcPts val="0"/>
              </a:spcAft>
              <a:buClr>
                <a:schemeClr val="dk1"/>
              </a:buClr>
              <a:buSzPts val="2800"/>
              <a:buNone/>
            </a:pPr>
            <a:r>
              <a:rPr lang="en-US"/>
              <a:t>A: to become the 1st climate neutral continent by 2030</a:t>
            </a:r>
            <a:endParaRPr/>
          </a:p>
          <a:p>
            <a:pPr indent="0" lvl="0" marL="0" rtl="0" algn="l">
              <a:lnSpc>
                <a:spcPct val="90000"/>
              </a:lnSpc>
              <a:spcBef>
                <a:spcPts val="1000"/>
              </a:spcBef>
              <a:spcAft>
                <a:spcPts val="0"/>
              </a:spcAft>
              <a:buClr>
                <a:schemeClr val="dk1"/>
              </a:buClr>
              <a:buSzPts val="2800"/>
              <a:buNone/>
            </a:pPr>
            <a:r>
              <a:rPr lang="en-US"/>
              <a:t>B: to become the 1st climate neutral continent by 2050</a:t>
            </a:r>
            <a:endParaRPr/>
          </a:p>
          <a:p>
            <a:pPr indent="0" lvl="0" marL="0" rtl="0" algn="l">
              <a:lnSpc>
                <a:spcPct val="90000"/>
              </a:lnSpc>
              <a:spcBef>
                <a:spcPts val="1000"/>
              </a:spcBef>
              <a:spcAft>
                <a:spcPts val="0"/>
              </a:spcAft>
              <a:buClr>
                <a:schemeClr val="dk1"/>
              </a:buClr>
              <a:buSzPts val="2800"/>
              <a:buNone/>
            </a:pPr>
            <a:r>
              <a:rPr lang="en-US"/>
              <a:t>C: to become the 1st climate neutral continent by 2060</a:t>
            </a:r>
            <a:endParaRPr/>
          </a:p>
          <a:p>
            <a:pPr indent="0" lvl="0" marL="0" rtl="0" algn="l">
              <a:lnSpc>
                <a:spcPct val="90000"/>
              </a:lnSpc>
              <a:spcBef>
                <a:spcPts val="1000"/>
              </a:spcBef>
              <a:spcAft>
                <a:spcPts val="0"/>
              </a:spcAft>
              <a:buClr>
                <a:schemeClr val="dk1"/>
              </a:buClr>
              <a:buSzPts val="2800"/>
              <a:buNone/>
            </a:pPr>
            <a:r>
              <a:rPr lang="en-US"/>
              <a:t>D: None of the above</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3" name="Shape 303"/>
        <p:cNvGrpSpPr/>
        <p:nvPr/>
      </p:nvGrpSpPr>
      <p:grpSpPr>
        <a:xfrm>
          <a:off x="0" y="0"/>
          <a:ext cx="0" cy="0"/>
          <a:chOff x="0" y="0"/>
          <a:chExt cx="0" cy="0"/>
        </a:xfrm>
      </p:grpSpPr>
      <p:sp>
        <p:nvSpPr>
          <p:cNvPr id="304" name="Google Shape;304;p31"/>
          <p:cNvSpPr txBox="1"/>
          <p:nvPr>
            <p:ph type="title"/>
          </p:nvPr>
        </p:nvSpPr>
        <p:spPr>
          <a:xfrm>
            <a:off x="838200" y="523702"/>
            <a:ext cx="10515600" cy="81499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b="1" lang="en-US"/>
              <a:t>Quiz</a:t>
            </a:r>
            <a:r>
              <a:rPr lang="en-US"/>
              <a:t> </a:t>
            </a:r>
            <a:endParaRPr/>
          </a:p>
        </p:txBody>
      </p:sp>
      <p:sp>
        <p:nvSpPr>
          <p:cNvPr id="305" name="Google Shape;305;p31"/>
          <p:cNvSpPr txBox="1"/>
          <p:nvPr>
            <p:ph idx="1" type="body"/>
          </p:nvPr>
        </p:nvSpPr>
        <p:spPr>
          <a:xfrm>
            <a:off x="535132" y="1338697"/>
            <a:ext cx="11121736" cy="4594514"/>
          </a:xfrm>
          <a:prstGeom prst="rect">
            <a:avLst/>
          </a:prstGeom>
          <a:noFill/>
          <a:ln>
            <a:noFill/>
          </a:ln>
        </p:spPr>
        <p:txBody>
          <a:bodyPr anchorCtr="0" anchor="t" bIns="45700" lIns="91425" spcFirstLastPara="1" rIns="91425" wrap="square" tIns="45700">
            <a:normAutofit/>
          </a:bodyPr>
          <a:lstStyle/>
          <a:p>
            <a:pPr indent="0" lvl="0" marL="0" rtl="0" algn="just">
              <a:lnSpc>
                <a:spcPct val="90000"/>
              </a:lnSpc>
              <a:spcBef>
                <a:spcPts val="0"/>
              </a:spcBef>
              <a:spcAft>
                <a:spcPts val="0"/>
              </a:spcAft>
              <a:buClr>
                <a:schemeClr val="dk1"/>
              </a:buClr>
              <a:buSzPts val="2800"/>
              <a:buNone/>
            </a:pPr>
            <a:r>
              <a:rPr b="1" lang="en-US"/>
              <a:t>Q2. True or False: The E-Ferry can travel a maximum of up to 30 kilometers in one full charge.  </a:t>
            </a:r>
            <a:endParaRPr/>
          </a:p>
          <a:p>
            <a:pPr indent="-228600" lvl="0" marL="228600" rtl="0" algn="l">
              <a:lnSpc>
                <a:spcPct val="90000"/>
              </a:lnSpc>
              <a:spcBef>
                <a:spcPts val="1000"/>
              </a:spcBef>
              <a:spcAft>
                <a:spcPts val="0"/>
              </a:spcAft>
              <a:buClr>
                <a:schemeClr val="dk1"/>
              </a:buClr>
              <a:buSzPts val="2800"/>
              <a:buChar char="•"/>
            </a:pPr>
            <a:r>
              <a:rPr lang="en-US"/>
              <a:t>A: True</a:t>
            </a:r>
            <a:endParaRPr/>
          </a:p>
          <a:p>
            <a:pPr indent="-228600" lvl="0" marL="228600" rtl="0" algn="l">
              <a:lnSpc>
                <a:spcPct val="90000"/>
              </a:lnSpc>
              <a:spcBef>
                <a:spcPts val="1000"/>
              </a:spcBef>
              <a:spcAft>
                <a:spcPts val="0"/>
              </a:spcAft>
              <a:buClr>
                <a:schemeClr val="dk1"/>
              </a:buClr>
              <a:buSzPts val="2800"/>
              <a:buChar char="•"/>
            </a:pPr>
            <a:r>
              <a:rPr lang="en-US"/>
              <a:t>B: False</a:t>
            </a:r>
            <a:endParaRPr/>
          </a:p>
          <a:p>
            <a:pPr indent="0" lvl="0" marL="0" rtl="0" algn="l">
              <a:lnSpc>
                <a:spcPct val="90000"/>
              </a:lnSpc>
              <a:spcBef>
                <a:spcPts val="1000"/>
              </a:spcBef>
              <a:spcAft>
                <a:spcPts val="0"/>
              </a:spcAft>
              <a:buClr>
                <a:schemeClr val="dk1"/>
              </a:buClr>
              <a:buSzPts val="2800"/>
              <a:buNone/>
            </a:pPr>
            <a:r>
              <a:t/>
            </a:r>
            <a:endParaRPr b="1"/>
          </a:p>
          <a:p>
            <a:pPr indent="0" lvl="0" marL="0" rtl="0" algn="l">
              <a:lnSpc>
                <a:spcPct val="90000"/>
              </a:lnSpc>
              <a:spcBef>
                <a:spcPts val="1000"/>
              </a:spcBef>
              <a:spcAft>
                <a:spcPts val="0"/>
              </a:spcAft>
              <a:buClr>
                <a:schemeClr val="dk1"/>
              </a:buClr>
              <a:buSzPts val="2800"/>
              <a:buNone/>
            </a:pPr>
            <a:r>
              <a:rPr b="1" lang="en-US"/>
              <a:t>Q3. True or False: 80% of Europe's ferry journeys can be reached within 40km.</a:t>
            </a:r>
            <a:endParaRPr/>
          </a:p>
          <a:p>
            <a:pPr indent="-228600" lvl="0" marL="228600" rtl="0" algn="l">
              <a:lnSpc>
                <a:spcPct val="90000"/>
              </a:lnSpc>
              <a:spcBef>
                <a:spcPts val="1000"/>
              </a:spcBef>
              <a:spcAft>
                <a:spcPts val="0"/>
              </a:spcAft>
              <a:buClr>
                <a:schemeClr val="dk1"/>
              </a:buClr>
              <a:buSzPts val="2800"/>
              <a:buChar char="•"/>
            </a:pPr>
            <a:r>
              <a:rPr lang="en-US"/>
              <a:t>A: True</a:t>
            </a:r>
            <a:endParaRPr/>
          </a:p>
          <a:p>
            <a:pPr indent="-228600" lvl="0" marL="228600" rtl="0" algn="l">
              <a:lnSpc>
                <a:spcPct val="90000"/>
              </a:lnSpc>
              <a:spcBef>
                <a:spcPts val="1000"/>
              </a:spcBef>
              <a:spcAft>
                <a:spcPts val="0"/>
              </a:spcAft>
              <a:buClr>
                <a:schemeClr val="dk1"/>
              </a:buClr>
              <a:buSzPts val="2800"/>
              <a:buChar char="•"/>
            </a:pPr>
            <a:r>
              <a:rPr lang="en-US"/>
              <a:t>B: False</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0" name="Shape 310"/>
        <p:cNvGrpSpPr/>
        <p:nvPr/>
      </p:nvGrpSpPr>
      <p:grpSpPr>
        <a:xfrm>
          <a:off x="0" y="0"/>
          <a:ext cx="0" cy="0"/>
          <a:chOff x="0" y="0"/>
          <a:chExt cx="0" cy="0"/>
        </a:xfrm>
      </p:grpSpPr>
      <p:sp>
        <p:nvSpPr>
          <p:cNvPr id="311" name="Google Shape;311;p32"/>
          <p:cNvSpPr txBox="1"/>
          <p:nvPr>
            <p:ph type="title"/>
          </p:nvPr>
        </p:nvSpPr>
        <p:spPr>
          <a:xfrm>
            <a:off x="838200" y="523701"/>
            <a:ext cx="10515600" cy="754381"/>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b="1" lang="en-US"/>
              <a:t>Quiz </a:t>
            </a:r>
            <a:endParaRPr b="1"/>
          </a:p>
        </p:txBody>
      </p:sp>
      <p:sp>
        <p:nvSpPr>
          <p:cNvPr id="312" name="Google Shape;312;p32"/>
          <p:cNvSpPr txBox="1"/>
          <p:nvPr>
            <p:ph idx="1" type="body"/>
          </p:nvPr>
        </p:nvSpPr>
        <p:spPr>
          <a:xfrm>
            <a:off x="327313" y="1278082"/>
            <a:ext cx="11537373" cy="4696691"/>
          </a:xfrm>
          <a:prstGeom prst="rect">
            <a:avLst/>
          </a:prstGeom>
          <a:noFill/>
          <a:ln>
            <a:noFill/>
          </a:ln>
        </p:spPr>
        <p:txBody>
          <a:bodyPr anchorCtr="0" anchor="t" bIns="45700" lIns="91425" spcFirstLastPara="1" rIns="91425" wrap="square" tIns="45700">
            <a:normAutofit lnSpcReduction="10000"/>
          </a:bodyPr>
          <a:lstStyle/>
          <a:p>
            <a:pPr indent="0" lvl="0" marL="0" rtl="0" algn="l">
              <a:lnSpc>
                <a:spcPct val="90000"/>
              </a:lnSpc>
              <a:spcBef>
                <a:spcPts val="0"/>
              </a:spcBef>
              <a:spcAft>
                <a:spcPts val="0"/>
              </a:spcAft>
              <a:buClr>
                <a:schemeClr val="dk1"/>
              </a:buClr>
              <a:buSzPts val="2800"/>
              <a:buNone/>
            </a:pPr>
            <a:r>
              <a:rPr b="1" lang="en-US"/>
              <a:t>Q4. </a:t>
            </a:r>
            <a:r>
              <a:rPr b="1" lang="en-US"/>
              <a:t>What are AHPs? </a:t>
            </a:r>
            <a:endParaRPr/>
          </a:p>
          <a:p>
            <a:pPr indent="0" lvl="0" marL="0" rtl="0" algn="l">
              <a:lnSpc>
                <a:spcPct val="90000"/>
              </a:lnSpc>
              <a:spcBef>
                <a:spcPts val="1000"/>
              </a:spcBef>
              <a:spcAft>
                <a:spcPts val="0"/>
              </a:spcAft>
              <a:buClr>
                <a:schemeClr val="dk1"/>
              </a:buClr>
              <a:buSzPts val="2800"/>
              <a:buNone/>
            </a:pPr>
            <a:r>
              <a:rPr lang="en-US"/>
              <a:t>A: Added Hygiene Products </a:t>
            </a:r>
            <a:endParaRPr/>
          </a:p>
          <a:p>
            <a:pPr indent="0" lvl="0" marL="0" rtl="0" algn="l">
              <a:lnSpc>
                <a:spcPct val="90000"/>
              </a:lnSpc>
              <a:spcBef>
                <a:spcPts val="1000"/>
              </a:spcBef>
              <a:spcAft>
                <a:spcPts val="0"/>
              </a:spcAft>
              <a:buClr>
                <a:schemeClr val="dk1"/>
              </a:buClr>
              <a:buSzPts val="2800"/>
              <a:buNone/>
            </a:pPr>
            <a:r>
              <a:rPr lang="en-US"/>
              <a:t>B: Absorbent Hydration Products </a:t>
            </a:r>
            <a:endParaRPr/>
          </a:p>
          <a:p>
            <a:pPr indent="0" lvl="0" marL="0" rtl="0" algn="l">
              <a:lnSpc>
                <a:spcPct val="90000"/>
              </a:lnSpc>
              <a:spcBef>
                <a:spcPts val="1000"/>
              </a:spcBef>
              <a:spcAft>
                <a:spcPts val="0"/>
              </a:spcAft>
              <a:buClr>
                <a:schemeClr val="dk1"/>
              </a:buClr>
              <a:buSzPts val="2800"/>
              <a:buNone/>
            </a:pPr>
            <a:r>
              <a:rPr lang="en-US"/>
              <a:t>C: Absorbent Hygiene Products </a:t>
            </a:r>
            <a:endParaRPr/>
          </a:p>
          <a:p>
            <a:pPr indent="0" lvl="0" marL="0" rtl="0" algn="l">
              <a:lnSpc>
                <a:spcPct val="90000"/>
              </a:lnSpc>
              <a:spcBef>
                <a:spcPts val="1000"/>
              </a:spcBef>
              <a:spcAft>
                <a:spcPts val="0"/>
              </a:spcAft>
              <a:buClr>
                <a:schemeClr val="dk1"/>
              </a:buClr>
              <a:buSzPts val="2800"/>
              <a:buNone/>
            </a:pPr>
            <a:r>
              <a:rPr lang="en-US"/>
              <a:t>D: None of the above</a:t>
            </a:r>
            <a:endParaRPr/>
          </a:p>
          <a:p>
            <a:pPr indent="0" lvl="0" marL="0" rtl="0" algn="l">
              <a:lnSpc>
                <a:spcPct val="90000"/>
              </a:lnSpc>
              <a:spcBef>
                <a:spcPts val="1000"/>
              </a:spcBef>
              <a:spcAft>
                <a:spcPts val="0"/>
              </a:spcAft>
              <a:buClr>
                <a:schemeClr val="dk1"/>
              </a:buClr>
              <a:buSzPts val="2800"/>
              <a:buNone/>
            </a:pPr>
            <a:r>
              <a:t/>
            </a:r>
            <a:endParaRPr b="1">
              <a:solidFill>
                <a:schemeClr val="dk1"/>
              </a:solidFill>
            </a:endParaRPr>
          </a:p>
          <a:p>
            <a:pPr indent="0" lvl="0" marL="0" rtl="0" algn="l">
              <a:lnSpc>
                <a:spcPct val="90000"/>
              </a:lnSpc>
              <a:spcBef>
                <a:spcPts val="1000"/>
              </a:spcBef>
              <a:spcAft>
                <a:spcPts val="0"/>
              </a:spcAft>
              <a:buClr>
                <a:schemeClr val="dk1"/>
              </a:buClr>
              <a:buSzPts val="2800"/>
              <a:buNone/>
            </a:pPr>
            <a:r>
              <a:rPr b="1" lang="en-US">
                <a:solidFill>
                  <a:schemeClr val="dk1"/>
                </a:solidFill>
              </a:rPr>
              <a:t>Q5. Which sentence best describes the Circular Economy? </a:t>
            </a:r>
            <a:endParaRPr/>
          </a:p>
          <a:p>
            <a:pPr indent="0" lvl="0" marL="0" rtl="0" algn="l">
              <a:lnSpc>
                <a:spcPct val="90000"/>
              </a:lnSpc>
              <a:spcBef>
                <a:spcPts val="1000"/>
              </a:spcBef>
              <a:spcAft>
                <a:spcPts val="0"/>
              </a:spcAft>
              <a:buClr>
                <a:schemeClr val="dk1"/>
              </a:buClr>
              <a:buSzPts val="2800"/>
              <a:buNone/>
            </a:pPr>
            <a:r>
              <a:rPr lang="en-US">
                <a:solidFill>
                  <a:schemeClr val="dk1"/>
                </a:solidFill>
              </a:rPr>
              <a:t>A: Using resources more efficiently by reusing products</a:t>
            </a:r>
            <a:endParaRPr/>
          </a:p>
          <a:p>
            <a:pPr indent="0" lvl="0" marL="0" rtl="0" algn="l">
              <a:lnSpc>
                <a:spcPct val="90000"/>
              </a:lnSpc>
              <a:spcBef>
                <a:spcPts val="1000"/>
              </a:spcBef>
              <a:spcAft>
                <a:spcPts val="0"/>
              </a:spcAft>
              <a:buClr>
                <a:schemeClr val="dk1"/>
              </a:buClr>
              <a:buSzPts val="2800"/>
              <a:buNone/>
            </a:pPr>
            <a:r>
              <a:rPr lang="en-US">
                <a:solidFill>
                  <a:schemeClr val="dk1"/>
                </a:solidFill>
              </a:rPr>
              <a:t>B: Using resources less efficiently by using new products</a:t>
            </a:r>
            <a:endParaRPr/>
          </a:p>
          <a:p>
            <a:pPr indent="0" lvl="0" marL="0" rtl="0" algn="l">
              <a:lnSpc>
                <a:spcPct val="90000"/>
              </a:lnSpc>
              <a:spcBef>
                <a:spcPts val="1000"/>
              </a:spcBef>
              <a:spcAft>
                <a:spcPts val="0"/>
              </a:spcAft>
              <a:buClr>
                <a:schemeClr val="dk1"/>
              </a:buClr>
              <a:buSzPts val="2800"/>
              <a:buNone/>
            </a:pPr>
            <a:r>
              <a:rPr lang="en-US">
                <a:solidFill>
                  <a:schemeClr val="dk1"/>
                </a:solidFill>
              </a:rPr>
              <a:t>C: None of the above</a:t>
            </a:r>
            <a:endParaRPr/>
          </a:p>
          <a:p>
            <a:pPr indent="0" lvl="0" marL="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7" name="Shape 317"/>
        <p:cNvGrpSpPr/>
        <p:nvPr/>
      </p:nvGrpSpPr>
      <p:grpSpPr>
        <a:xfrm>
          <a:off x="0" y="0"/>
          <a:ext cx="0" cy="0"/>
          <a:chOff x="0" y="0"/>
          <a:chExt cx="0" cy="0"/>
        </a:xfrm>
      </p:grpSpPr>
      <p:sp>
        <p:nvSpPr>
          <p:cNvPr id="318" name="Google Shape;318;p33"/>
          <p:cNvSpPr txBox="1"/>
          <p:nvPr>
            <p:ph type="title"/>
          </p:nvPr>
        </p:nvSpPr>
        <p:spPr>
          <a:xfrm>
            <a:off x="831851" y="562462"/>
            <a:ext cx="10515600" cy="866287"/>
          </a:xfrm>
          <a:prstGeom prst="rect">
            <a:avLst/>
          </a:prstGeom>
          <a:noFill/>
          <a:ln>
            <a:noFill/>
          </a:ln>
        </p:spPr>
        <p:txBody>
          <a:bodyPr anchorCtr="0" anchor="b" bIns="45700" lIns="91425" spcFirstLastPara="1" rIns="91425" wrap="square" tIns="45700">
            <a:normAutofit fontScale="90000"/>
          </a:bodyPr>
          <a:lstStyle/>
          <a:p>
            <a:pPr indent="0" lvl="0" marL="0" rtl="0" algn="ctr">
              <a:lnSpc>
                <a:spcPct val="90000"/>
              </a:lnSpc>
              <a:spcBef>
                <a:spcPts val="0"/>
              </a:spcBef>
              <a:spcAft>
                <a:spcPts val="0"/>
              </a:spcAft>
              <a:buClr>
                <a:schemeClr val="dk1"/>
              </a:buClr>
              <a:buSzPct val="100000"/>
              <a:buFont typeface="Calibri"/>
              <a:buNone/>
            </a:pPr>
            <a:r>
              <a:rPr b="1" lang="en-US" cap="small"/>
              <a:t>Quiz</a:t>
            </a:r>
            <a:endParaRPr/>
          </a:p>
        </p:txBody>
      </p:sp>
      <p:sp>
        <p:nvSpPr>
          <p:cNvPr id="319" name="Google Shape;319;p33"/>
          <p:cNvSpPr txBox="1"/>
          <p:nvPr>
            <p:ph idx="1" type="body"/>
          </p:nvPr>
        </p:nvSpPr>
        <p:spPr>
          <a:xfrm>
            <a:off x="256598" y="1658866"/>
            <a:ext cx="11678804" cy="3993789"/>
          </a:xfrm>
          <a:prstGeom prst="rect">
            <a:avLst/>
          </a:prstGeom>
          <a:noFill/>
          <a:ln>
            <a:noFill/>
          </a:ln>
        </p:spPr>
        <p:txBody>
          <a:bodyPr anchorCtr="0" anchor="t" bIns="45700" lIns="91425" spcFirstLastPara="1" rIns="91425" wrap="square" tIns="45700">
            <a:normAutofit fontScale="92500" lnSpcReduction="20000"/>
          </a:bodyPr>
          <a:lstStyle/>
          <a:p>
            <a:pPr indent="0" lvl="0" marL="0" rtl="0" algn="l">
              <a:lnSpc>
                <a:spcPct val="90000"/>
              </a:lnSpc>
              <a:spcBef>
                <a:spcPts val="0"/>
              </a:spcBef>
              <a:spcAft>
                <a:spcPts val="0"/>
              </a:spcAft>
              <a:buClr>
                <a:srgbClr val="888888"/>
              </a:buClr>
              <a:buSzPct val="100000"/>
              <a:buNone/>
            </a:pPr>
            <a:r>
              <a:t/>
            </a:r>
            <a:endParaRPr>
              <a:solidFill>
                <a:schemeClr val="dk1"/>
              </a:solidFill>
            </a:endParaRPr>
          </a:p>
          <a:p>
            <a:pPr indent="0" lvl="0" marL="0" rtl="0" algn="l">
              <a:lnSpc>
                <a:spcPct val="90000"/>
              </a:lnSpc>
              <a:spcBef>
                <a:spcPts val="1000"/>
              </a:spcBef>
              <a:spcAft>
                <a:spcPts val="0"/>
              </a:spcAft>
              <a:buClr>
                <a:schemeClr val="dk1"/>
              </a:buClr>
              <a:buSzPct val="100000"/>
              <a:buNone/>
            </a:pPr>
            <a:r>
              <a:rPr b="1" lang="en-US">
                <a:solidFill>
                  <a:schemeClr val="dk1"/>
                </a:solidFill>
              </a:rPr>
              <a:t>Q6. True or False: these are all terms linked to the Circular Economy - Repair, regenerate, recycle reduce replace, remanufacture.</a:t>
            </a:r>
            <a:endParaRPr/>
          </a:p>
          <a:p>
            <a:pPr indent="0" lvl="0" marL="0" rtl="0" algn="l">
              <a:lnSpc>
                <a:spcPct val="90000"/>
              </a:lnSpc>
              <a:spcBef>
                <a:spcPts val="1000"/>
              </a:spcBef>
              <a:spcAft>
                <a:spcPts val="0"/>
              </a:spcAft>
              <a:buClr>
                <a:schemeClr val="dk1"/>
              </a:buClr>
              <a:buSzPct val="100000"/>
              <a:buNone/>
            </a:pPr>
            <a:r>
              <a:rPr lang="en-US">
                <a:solidFill>
                  <a:schemeClr val="dk1"/>
                </a:solidFill>
              </a:rPr>
              <a:t>A: True</a:t>
            </a:r>
            <a:endParaRPr/>
          </a:p>
          <a:p>
            <a:pPr indent="0" lvl="0" marL="0" rtl="0" algn="l">
              <a:lnSpc>
                <a:spcPct val="90000"/>
              </a:lnSpc>
              <a:spcBef>
                <a:spcPts val="1000"/>
              </a:spcBef>
              <a:spcAft>
                <a:spcPts val="0"/>
              </a:spcAft>
              <a:buClr>
                <a:schemeClr val="dk1"/>
              </a:buClr>
              <a:buSzPct val="100000"/>
              <a:buNone/>
            </a:pPr>
            <a:r>
              <a:rPr lang="en-US">
                <a:solidFill>
                  <a:schemeClr val="dk1"/>
                </a:solidFill>
              </a:rPr>
              <a:t>B: false</a:t>
            </a:r>
            <a:endParaRPr/>
          </a:p>
          <a:p>
            <a:pPr indent="0" lvl="0" marL="0" rtl="0" algn="l">
              <a:lnSpc>
                <a:spcPct val="90000"/>
              </a:lnSpc>
              <a:spcBef>
                <a:spcPts val="1000"/>
              </a:spcBef>
              <a:spcAft>
                <a:spcPts val="0"/>
              </a:spcAft>
              <a:buClr>
                <a:srgbClr val="888888"/>
              </a:buClr>
              <a:buSzPct val="100000"/>
              <a:buNone/>
            </a:pPr>
            <a:r>
              <a:t/>
            </a:r>
            <a:endParaRPr>
              <a:solidFill>
                <a:schemeClr val="dk1"/>
              </a:solidFill>
            </a:endParaRPr>
          </a:p>
          <a:p>
            <a:pPr indent="0" lvl="0" marL="0" rtl="0" algn="l">
              <a:lnSpc>
                <a:spcPct val="90000"/>
              </a:lnSpc>
              <a:spcBef>
                <a:spcPts val="1000"/>
              </a:spcBef>
              <a:spcAft>
                <a:spcPts val="0"/>
              </a:spcAft>
              <a:buClr>
                <a:schemeClr val="dk1"/>
              </a:buClr>
              <a:buSzPct val="100000"/>
              <a:buNone/>
            </a:pPr>
            <a:r>
              <a:rPr b="1" lang="en-US">
                <a:solidFill>
                  <a:schemeClr val="dk1"/>
                </a:solidFill>
              </a:rPr>
              <a:t>Q7.  What % of the total Municipal Solid waste are Absorbent Hygiene Products?</a:t>
            </a:r>
            <a:endParaRPr/>
          </a:p>
          <a:p>
            <a:pPr indent="0" lvl="0" marL="0" rtl="0" algn="l">
              <a:lnSpc>
                <a:spcPct val="90000"/>
              </a:lnSpc>
              <a:spcBef>
                <a:spcPts val="1000"/>
              </a:spcBef>
              <a:spcAft>
                <a:spcPts val="0"/>
              </a:spcAft>
              <a:buClr>
                <a:schemeClr val="dk1"/>
              </a:buClr>
              <a:buSzPct val="100000"/>
              <a:buNone/>
            </a:pPr>
            <a:r>
              <a:rPr lang="en-US">
                <a:solidFill>
                  <a:schemeClr val="dk1"/>
                </a:solidFill>
              </a:rPr>
              <a:t>A: 1-2%</a:t>
            </a:r>
            <a:endParaRPr/>
          </a:p>
          <a:p>
            <a:pPr indent="0" lvl="0" marL="0" rtl="0" algn="l">
              <a:lnSpc>
                <a:spcPct val="90000"/>
              </a:lnSpc>
              <a:spcBef>
                <a:spcPts val="1000"/>
              </a:spcBef>
              <a:spcAft>
                <a:spcPts val="0"/>
              </a:spcAft>
              <a:buClr>
                <a:schemeClr val="dk1"/>
              </a:buClr>
              <a:buSzPct val="100000"/>
              <a:buNone/>
            </a:pPr>
            <a:r>
              <a:rPr lang="en-US">
                <a:solidFill>
                  <a:schemeClr val="dk1"/>
                </a:solidFill>
              </a:rPr>
              <a:t>B: 2-4%</a:t>
            </a:r>
            <a:endParaRPr/>
          </a:p>
          <a:p>
            <a:pPr indent="0" lvl="0" marL="0" rtl="0" algn="l">
              <a:lnSpc>
                <a:spcPct val="90000"/>
              </a:lnSpc>
              <a:spcBef>
                <a:spcPts val="1000"/>
              </a:spcBef>
              <a:spcAft>
                <a:spcPts val="0"/>
              </a:spcAft>
              <a:buClr>
                <a:schemeClr val="dk1"/>
              </a:buClr>
              <a:buSzPct val="100000"/>
              <a:buNone/>
            </a:pPr>
            <a:r>
              <a:rPr lang="en-US">
                <a:solidFill>
                  <a:schemeClr val="dk1"/>
                </a:solidFill>
              </a:rPr>
              <a:t>C: 10-20%</a:t>
            </a:r>
            <a:endParaRPr/>
          </a:p>
          <a:p>
            <a:pPr indent="0" lvl="0" marL="0" rtl="0" algn="l">
              <a:lnSpc>
                <a:spcPct val="90000"/>
              </a:lnSpc>
              <a:spcBef>
                <a:spcPts val="1000"/>
              </a:spcBef>
              <a:spcAft>
                <a:spcPts val="0"/>
              </a:spcAft>
              <a:buClr>
                <a:schemeClr val="dk1"/>
              </a:buClr>
              <a:buSzPct val="100000"/>
              <a:buNone/>
            </a:pPr>
            <a:r>
              <a:rPr lang="en-US">
                <a:solidFill>
                  <a:schemeClr val="dk1"/>
                </a:solidFill>
              </a:rPr>
              <a:t>D: 20-40%</a:t>
            </a:r>
            <a:endParaRPr>
              <a:solidFill>
                <a:schemeClr val="dk1"/>
              </a:solidFill>
            </a:endParaRPr>
          </a:p>
          <a:p>
            <a:pPr indent="0" lvl="0" marL="0" rtl="0" algn="l">
              <a:lnSpc>
                <a:spcPct val="90000"/>
              </a:lnSpc>
              <a:spcBef>
                <a:spcPts val="1000"/>
              </a:spcBef>
              <a:spcAft>
                <a:spcPts val="0"/>
              </a:spcAft>
              <a:buClr>
                <a:srgbClr val="888888"/>
              </a:buClr>
              <a:buSzPct val="100000"/>
              <a:buNone/>
            </a:pPr>
            <a:r>
              <a:t/>
            </a:r>
            <a:endParaRPr>
              <a:solidFill>
                <a:schemeClr val="dk1"/>
              </a:solidFill>
            </a:endParaRPr>
          </a:p>
          <a:p>
            <a:pPr indent="0" lvl="0" marL="0" rtl="0" algn="l">
              <a:lnSpc>
                <a:spcPct val="90000"/>
              </a:lnSpc>
              <a:spcBef>
                <a:spcPts val="1000"/>
              </a:spcBef>
              <a:spcAft>
                <a:spcPts val="0"/>
              </a:spcAft>
              <a:buClr>
                <a:srgbClr val="888888"/>
              </a:buClr>
              <a:buSzPct val="100000"/>
              <a:buNone/>
            </a:pPr>
            <a:r>
              <a:t/>
            </a:r>
            <a:endParaRPr>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sp>
        <p:nvSpPr>
          <p:cNvPr id="108" name="Google Shape;108;p4"/>
          <p:cNvSpPr txBox="1"/>
          <p:nvPr>
            <p:ph type="title"/>
          </p:nvPr>
        </p:nvSpPr>
        <p:spPr>
          <a:xfrm>
            <a:off x="831850" y="697735"/>
            <a:ext cx="10515600" cy="2891617"/>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en-US" cap="small"/>
              <a:t>Glossary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 name="Shape 112"/>
        <p:cNvGrpSpPr/>
        <p:nvPr/>
      </p:nvGrpSpPr>
      <p:grpSpPr>
        <a:xfrm>
          <a:off x="0" y="0"/>
          <a:ext cx="0" cy="0"/>
          <a:chOff x="0" y="0"/>
          <a:chExt cx="0" cy="0"/>
        </a:xfrm>
      </p:grpSpPr>
      <p:sp>
        <p:nvSpPr>
          <p:cNvPr id="113" name="Google Shape;113;p5"/>
          <p:cNvSpPr txBox="1"/>
          <p:nvPr>
            <p:ph idx="1" type="body"/>
          </p:nvPr>
        </p:nvSpPr>
        <p:spPr>
          <a:xfrm>
            <a:off x="453736" y="954521"/>
            <a:ext cx="11319163" cy="4583834"/>
          </a:xfrm>
          <a:prstGeom prst="rect">
            <a:avLst/>
          </a:prstGeom>
          <a:noFill/>
          <a:ln>
            <a:noFill/>
          </a:ln>
        </p:spPr>
        <p:txBody>
          <a:bodyPr anchorCtr="0" anchor="t" bIns="45700" lIns="91425" spcFirstLastPara="1" rIns="91425" wrap="square" tIns="45700">
            <a:normAutofit lnSpcReduction="10000"/>
          </a:bodyPr>
          <a:lstStyle/>
          <a:p>
            <a:pPr indent="-228600" lvl="0" marL="228600" rtl="0" algn="l">
              <a:lnSpc>
                <a:spcPct val="90000"/>
              </a:lnSpc>
              <a:spcBef>
                <a:spcPts val="0"/>
              </a:spcBef>
              <a:spcAft>
                <a:spcPts val="0"/>
              </a:spcAft>
              <a:buClr>
                <a:schemeClr val="dk1"/>
              </a:buClr>
              <a:buSzPts val="2800"/>
              <a:buChar char="•"/>
            </a:pPr>
            <a:r>
              <a:rPr b="1" lang="en-US"/>
              <a:t>Circular economy: </a:t>
            </a:r>
            <a:r>
              <a:rPr lang="en-US"/>
              <a:t>According to the </a:t>
            </a:r>
            <a:r>
              <a:rPr lang="en-US" u="sng">
                <a:solidFill>
                  <a:schemeClr val="hlink"/>
                </a:solidFill>
                <a:hlinkClick r:id="rId3"/>
              </a:rPr>
              <a:t>World Economic Forum </a:t>
            </a:r>
            <a:r>
              <a:rPr lang="en-US"/>
              <a:t>“A circular economy is an industrial system that is restorative or regenerative by intention and design. It replaces the end-of-life concept with restoration, shifts towards the use of renewable energy, eliminates the use of toxic chemicals, which impair reuse and return to the biosphere, and aims for the elimination of waste through the superior design of materials, products, systems, and business models. ”</a:t>
            </a:r>
            <a:endParaRPr/>
          </a:p>
          <a:p>
            <a:pPr indent="-50800" lvl="0" marL="228600" rtl="0" algn="l">
              <a:lnSpc>
                <a:spcPct val="90000"/>
              </a:lnSpc>
              <a:spcBef>
                <a:spcPts val="1000"/>
              </a:spcBef>
              <a:spcAft>
                <a:spcPts val="0"/>
              </a:spcAft>
              <a:buClr>
                <a:schemeClr val="dk1"/>
              </a:buClr>
              <a:buSzPts val="2800"/>
              <a:buNone/>
            </a:pPr>
            <a:r>
              <a:t/>
            </a:r>
            <a:endParaRPr b="1"/>
          </a:p>
          <a:p>
            <a:pPr indent="-228600" lvl="0" marL="228600" rtl="0" algn="l">
              <a:lnSpc>
                <a:spcPct val="90000"/>
              </a:lnSpc>
              <a:spcBef>
                <a:spcPts val="1000"/>
              </a:spcBef>
              <a:spcAft>
                <a:spcPts val="0"/>
              </a:spcAft>
              <a:buClr>
                <a:schemeClr val="dk1"/>
              </a:buClr>
              <a:buSzPts val="2800"/>
              <a:buChar char="•"/>
            </a:pPr>
            <a:r>
              <a:rPr b="1" lang="en-US"/>
              <a:t>Horizon Europe: </a:t>
            </a:r>
            <a:r>
              <a:rPr lang="en-US"/>
              <a:t>According to the </a:t>
            </a:r>
            <a:r>
              <a:rPr lang="en-US" u="sng">
                <a:solidFill>
                  <a:schemeClr val="hlink"/>
                </a:solidFill>
                <a:hlinkClick r:id="rId4"/>
              </a:rPr>
              <a:t>European Commission </a:t>
            </a:r>
            <a:r>
              <a:rPr lang="en-US"/>
              <a:t>Horizon Europe is the EU’s key funding programme for research and innovation that tackles climate change, helps to achieve the UN’s Sustainable Development Goals and boosts the EU’s competitiveness and growth.</a:t>
            </a:r>
            <a:endParaRPr/>
          </a:p>
          <a:p>
            <a:pPr indent="-50800" lvl="0" marL="228600" rtl="0" algn="l">
              <a:lnSpc>
                <a:spcPct val="90000"/>
              </a:lnSpc>
              <a:spcBef>
                <a:spcPts val="1000"/>
              </a:spcBef>
              <a:spcAft>
                <a:spcPts val="0"/>
              </a:spcAft>
              <a:buClr>
                <a:schemeClr val="dk1"/>
              </a:buClr>
              <a:buSzPts val="2800"/>
              <a:buNone/>
            </a:pPr>
            <a:r>
              <a:t/>
            </a:r>
            <a:endParaRPr b="1"/>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 name="Shape 118"/>
        <p:cNvGrpSpPr/>
        <p:nvPr/>
      </p:nvGrpSpPr>
      <p:grpSpPr>
        <a:xfrm>
          <a:off x="0" y="0"/>
          <a:ext cx="0" cy="0"/>
          <a:chOff x="0" y="0"/>
          <a:chExt cx="0" cy="0"/>
        </a:xfrm>
      </p:grpSpPr>
      <p:sp>
        <p:nvSpPr>
          <p:cNvPr id="119" name="Google Shape;119;p6"/>
          <p:cNvSpPr txBox="1"/>
          <p:nvPr>
            <p:ph idx="1" type="body"/>
          </p:nvPr>
        </p:nvSpPr>
        <p:spPr>
          <a:xfrm>
            <a:off x="432953" y="1072166"/>
            <a:ext cx="11464637" cy="4507752"/>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b="1" lang="en-US"/>
              <a:t>EU Research and Innovation Partnerships: </a:t>
            </a:r>
            <a:r>
              <a:rPr lang="en-US"/>
              <a:t>The </a:t>
            </a:r>
            <a:r>
              <a:rPr lang="en-US" u="sng">
                <a:solidFill>
                  <a:schemeClr val="hlink"/>
                </a:solidFill>
                <a:hlinkClick r:id="rId3"/>
              </a:rPr>
              <a:t>European Commission </a:t>
            </a:r>
            <a:r>
              <a:rPr lang="en-US"/>
              <a:t>defines European Partnerships bring the European Commission and private and/or public partners together to address some of Europe’s most pressing challenges through concerted research and innovation initiatives.</a:t>
            </a:r>
            <a:endParaRPr/>
          </a:p>
          <a:p>
            <a:pPr indent="-50800" lvl="0" marL="228600" rtl="0" algn="l">
              <a:lnSpc>
                <a:spcPct val="90000"/>
              </a:lnSpc>
              <a:spcBef>
                <a:spcPts val="1000"/>
              </a:spcBef>
              <a:spcAft>
                <a:spcPts val="0"/>
              </a:spcAft>
              <a:buClr>
                <a:schemeClr val="dk1"/>
              </a:buClr>
              <a:buSzPts val="2800"/>
              <a:buNone/>
            </a:pPr>
            <a:r>
              <a:t/>
            </a:r>
            <a:endParaRPr/>
          </a:p>
          <a:p>
            <a:pPr indent="-228600" lvl="0" marL="228600" rtl="0" algn="l">
              <a:lnSpc>
                <a:spcPct val="90000"/>
              </a:lnSpc>
              <a:spcBef>
                <a:spcPts val="1000"/>
              </a:spcBef>
              <a:spcAft>
                <a:spcPts val="0"/>
              </a:spcAft>
              <a:buClr>
                <a:schemeClr val="dk1"/>
              </a:buClr>
              <a:buSzPts val="2800"/>
              <a:buChar char="•"/>
            </a:pPr>
            <a:r>
              <a:rPr b="1" lang="en-US"/>
              <a:t>EU Missions: </a:t>
            </a:r>
            <a:r>
              <a:rPr lang="en-US"/>
              <a:t>EU Missions are a new way to bring concrete solutions to some of our greatest challenges by putting research and innovation into a new role, combined with new forms of governance and collaboration, as well as by engaging citizens.</a:t>
            </a:r>
            <a:endParaRPr/>
          </a:p>
          <a:p>
            <a:pPr indent="-50800" lvl="0" marL="228600" rtl="0" algn="l">
              <a:lnSpc>
                <a:spcPct val="90000"/>
              </a:lnSpc>
              <a:spcBef>
                <a:spcPts val="1000"/>
              </a:spcBef>
              <a:spcAft>
                <a:spcPts val="0"/>
              </a:spcAft>
              <a:buClr>
                <a:schemeClr val="dk1"/>
              </a:buClr>
              <a:buSzPts val="2800"/>
              <a:buNone/>
            </a:pPr>
            <a:r>
              <a:t/>
            </a:r>
            <a:endParaRPr/>
          </a:p>
          <a:p>
            <a:pPr indent="-50800" lvl="0" marL="228600" rtl="0" algn="l">
              <a:lnSpc>
                <a:spcPct val="90000"/>
              </a:lnSpc>
              <a:spcBef>
                <a:spcPts val="1000"/>
              </a:spcBef>
              <a:spcAft>
                <a:spcPts val="0"/>
              </a:spcAft>
              <a:buClr>
                <a:schemeClr val="dk1"/>
              </a:buClr>
              <a:buSzPts val="2800"/>
              <a:buNone/>
            </a:pPr>
            <a:r>
              <a:t/>
            </a:r>
            <a:endParaRPr/>
          </a:p>
          <a:p>
            <a:pPr indent="-50800" lvl="0" marL="228600" rtl="0" algn="l">
              <a:lnSpc>
                <a:spcPct val="90000"/>
              </a:lnSpc>
              <a:spcBef>
                <a:spcPts val="1000"/>
              </a:spcBef>
              <a:spcAft>
                <a:spcPts val="0"/>
              </a:spcAft>
              <a:buClr>
                <a:schemeClr val="dk1"/>
              </a:buClr>
              <a:buSzPts val="2800"/>
              <a:buNone/>
            </a:pPr>
            <a:r>
              <a:t/>
            </a:r>
            <a:endParaRPr/>
          </a:p>
          <a:p>
            <a:pPr indent="-50800" lvl="0" marL="228600" rtl="0" algn="l">
              <a:lnSpc>
                <a:spcPct val="90000"/>
              </a:lnSpc>
              <a:spcBef>
                <a:spcPts val="1000"/>
              </a:spcBef>
              <a:spcAft>
                <a:spcPts val="0"/>
              </a:spcAft>
              <a:buClr>
                <a:schemeClr val="dk1"/>
              </a:buClr>
              <a:buSzPts val="2800"/>
              <a:buNone/>
            </a:pPr>
            <a:r>
              <a:t/>
            </a:r>
            <a:endParaRPr/>
          </a:p>
          <a:p>
            <a:pPr indent="-50800" lvl="0" marL="228600" rtl="0" algn="l">
              <a:lnSpc>
                <a:spcPct val="90000"/>
              </a:lnSpc>
              <a:spcBef>
                <a:spcPts val="1000"/>
              </a:spcBef>
              <a:spcAft>
                <a:spcPts val="0"/>
              </a:spcAft>
              <a:buClr>
                <a:schemeClr val="dk1"/>
              </a:buClr>
              <a:buSzPts val="2800"/>
              <a:buNone/>
            </a:pPr>
            <a:r>
              <a:t/>
            </a:r>
            <a:endParaRPr/>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p7"/>
          <p:cNvSpPr txBox="1"/>
          <p:nvPr>
            <p:ph idx="1" type="body"/>
          </p:nvPr>
        </p:nvSpPr>
        <p:spPr>
          <a:xfrm>
            <a:off x="318653" y="999428"/>
            <a:ext cx="11620501" cy="4642835"/>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b="1" lang="en-US"/>
              <a:t>Framework: </a:t>
            </a:r>
            <a:r>
              <a:rPr lang="en-US"/>
              <a:t>a basic structure underlying a system, concept, or text.</a:t>
            </a:r>
            <a:endParaRPr/>
          </a:p>
          <a:p>
            <a:pPr indent="0" lvl="0" marL="0" rtl="0" algn="l">
              <a:lnSpc>
                <a:spcPct val="90000"/>
              </a:lnSpc>
              <a:spcBef>
                <a:spcPts val="1000"/>
              </a:spcBef>
              <a:spcAft>
                <a:spcPts val="0"/>
              </a:spcAft>
              <a:buClr>
                <a:schemeClr val="dk1"/>
              </a:buClr>
              <a:buSzPts val="2800"/>
              <a:buNone/>
            </a:pPr>
            <a:r>
              <a:t/>
            </a:r>
            <a:endParaRPr b="1"/>
          </a:p>
          <a:p>
            <a:pPr indent="-228600" lvl="0" marL="228600" rtl="0" algn="l">
              <a:lnSpc>
                <a:spcPct val="90000"/>
              </a:lnSpc>
              <a:spcBef>
                <a:spcPts val="1000"/>
              </a:spcBef>
              <a:spcAft>
                <a:spcPts val="0"/>
              </a:spcAft>
              <a:buClr>
                <a:schemeClr val="dk1"/>
              </a:buClr>
              <a:buSzPts val="2800"/>
              <a:buChar char="•"/>
            </a:pPr>
            <a:r>
              <a:rPr b="1" lang="en-US"/>
              <a:t>Absorbent Hygiene Products (AHPs): </a:t>
            </a:r>
            <a:r>
              <a:rPr lang="en-US"/>
              <a:t>According to </a:t>
            </a:r>
            <a:r>
              <a:rPr lang="en-US" u="sng">
                <a:solidFill>
                  <a:schemeClr val="hlink"/>
                </a:solidFill>
                <a:hlinkClick r:id="rId3"/>
              </a:rPr>
              <a:t>the European Commission </a:t>
            </a:r>
            <a:r>
              <a:rPr lang="en-US"/>
              <a:t>Absorbent hygiene products (AHP) is a broad category of products that includes baby nappies, sanitary protection pads, tampons, adult incontinence products and personal care wipes. </a:t>
            </a:r>
            <a:endParaRPr/>
          </a:p>
          <a:p>
            <a:pPr indent="0" lvl="0" marL="0" rtl="0" algn="l">
              <a:lnSpc>
                <a:spcPct val="90000"/>
              </a:lnSpc>
              <a:spcBef>
                <a:spcPts val="1000"/>
              </a:spcBef>
              <a:spcAft>
                <a:spcPts val="0"/>
              </a:spcAft>
              <a:buClr>
                <a:schemeClr val="dk1"/>
              </a:buClr>
              <a:buSzPts val="2800"/>
              <a:buNone/>
            </a:pPr>
            <a:r>
              <a:t/>
            </a:r>
            <a:endParaRPr/>
          </a:p>
          <a:p>
            <a:pPr indent="-228600" lvl="0" marL="228600" rtl="0" algn="l">
              <a:lnSpc>
                <a:spcPct val="90000"/>
              </a:lnSpc>
              <a:spcBef>
                <a:spcPts val="1000"/>
              </a:spcBef>
              <a:spcAft>
                <a:spcPts val="0"/>
              </a:spcAft>
              <a:buClr>
                <a:schemeClr val="dk1"/>
              </a:buClr>
              <a:buSzPts val="2800"/>
              <a:buChar char="•"/>
            </a:pPr>
            <a:r>
              <a:rPr b="1" lang="en-US"/>
              <a:t>Transformative: </a:t>
            </a:r>
            <a:r>
              <a:rPr lang="en-US"/>
              <a:t>causing a marked change in someone or something</a:t>
            </a:r>
            <a:endParaRPr/>
          </a:p>
          <a:p>
            <a:pPr indent="-50800" lvl="0" marL="228600" rtl="0" algn="l">
              <a:lnSpc>
                <a:spcPct val="90000"/>
              </a:lnSpc>
              <a:spcBef>
                <a:spcPts val="1000"/>
              </a:spcBef>
              <a:spcAft>
                <a:spcPts val="0"/>
              </a:spcAft>
              <a:buClr>
                <a:schemeClr val="dk1"/>
              </a:buClr>
              <a:buSzPts val="2800"/>
              <a:buNone/>
            </a:pPr>
            <a:r>
              <a:t/>
            </a:r>
            <a:endParaRPr b="1"/>
          </a:p>
          <a:p>
            <a:pPr indent="-50800" lvl="0" marL="228600" rtl="0" algn="l">
              <a:lnSpc>
                <a:spcPct val="90000"/>
              </a:lnSpc>
              <a:spcBef>
                <a:spcPts val="1000"/>
              </a:spcBef>
              <a:spcAft>
                <a:spcPts val="0"/>
              </a:spcAft>
              <a:buClr>
                <a:schemeClr val="dk1"/>
              </a:buClr>
              <a:buSzPts val="2800"/>
              <a:buNone/>
            </a:pPr>
            <a:r>
              <a:t/>
            </a:r>
            <a:endParaRPr/>
          </a:p>
          <a:p>
            <a:pPr indent="-50800" lvl="0" marL="228600" rtl="0" algn="l">
              <a:lnSpc>
                <a:spcPct val="90000"/>
              </a:lnSpc>
              <a:spcBef>
                <a:spcPts val="1000"/>
              </a:spcBef>
              <a:spcAft>
                <a:spcPts val="0"/>
              </a:spcAft>
              <a:buClr>
                <a:schemeClr val="dk1"/>
              </a:buClr>
              <a:buSzPts val="2800"/>
              <a:buNone/>
            </a:pPr>
            <a:r>
              <a:t/>
            </a:r>
            <a:endParaRPr/>
          </a:p>
          <a:p>
            <a:pPr indent="-50800" lvl="0" marL="228600" rtl="0" algn="l">
              <a:lnSpc>
                <a:spcPct val="90000"/>
              </a:lnSpc>
              <a:spcBef>
                <a:spcPts val="1000"/>
              </a:spcBef>
              <a:spcAft>
                <a:spcPts val="0"/>
              </a:spcAft>
              <a:buClr>
                <a:schemeClr val="dk1"/>
              </a:buClr>
              <a:buSzPts val="2800"/>
              <a:buNone/>
            </a:pPr>
            <a:r>
              <a:t/>
            </a:r>
            <a:endParaRPr/>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sp>
        <p:nvSpPr>
          <p:cNvPr id="130" name="Google Shape;130;p8"/>
          <p:cNvSpPr txBox="1"/>
          <p:nvPr>
            <p:ph type="title"/>
          </p:nvPr>
        </p:nvSpPr>
        <p:spPr>
          <a:xfrm>
            <a:off x="831850" y="697735"/>
            <a:ext cx="10515600" cy="2891617"/>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en-US" cap="small"/>
              <a:t>Teaching  materials</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sp>
        <p:nvSpPr>
          <p:cNvPr id="135" name="Google Shape;135;p9"/>
          <p:cNvSpPr txBox="1"/>
          <p:nvPr>
            <p:ph type="title"/>
          </p:nvPr>
        </p:nvSpPr>
        <p:spPr>
          <a:xfrm>
            <a:off x="295275" y="609426"/>
            <a:ext cx="11563350" cy="71454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n-US"/>
              <a:t>European Green Deal </a:t>
            </a:r>
            <a:endParaRPr b="1"/>
          </a:p>
        </p:txBody>
      </p:sp>
      <p:sp>
        <p:nvSpPr>
          <p:cNvPr id="136" name="Google Shape;136;p9"/>
          <p:cNvSpPr txBox="1"/>
          <p:nvPr>
            <p:ph idx="1" type="body"/>
          </p:nvPr>
        </p:nvSpPr>
        <p:spPr>
          <a:xfrm>
            <a:off x="219075" y="1397000"/>
            <a:ext cx="11563350" cy="4351338"/>
          </a:xfrm>
          <a:prstGeom prst="rect">
            <a:avLst/>
          </a:prstGeom>
          <a:noFill/>
          <a:ln>
            <a:noFill/>
          </a:ln>
        </p:spPr>
        <p:txBody>
          <a:bodyPr anchorCtr="0" anchor="t" bIns="45700" lIns="91425" spcFirstLastPara="1" rIns="91425" wrap="square" tIns="45700">
            <a:normAutofit/>
          </a:bodyPr>
          <a:lstStyle/>
          <a:p>
            <a:pPr indent="0" lvl="0" marL="0" rtl="0" algn="just">
              <a:lnSpc>
                <a:spcPct val="107000"/>
              </a:lnSpc>
              <a:spcBef>
                <a:spcPts val="0"/>
              </a:spcBef>
              <a:spcAft>
                <a:spcPts val="0"/>
              </a:spcAft>
              <a:buClr>
                <a:schemeClr val="dk1"/>
              </a:buClr>
              <a:buSzPts val="1800"/>
              <a:buNone/>
            </a:pPr>
            <a:r>
              <a:rPr b="1" lang="en-US" sz="1800">
                <a:latin typeface="Calibri"/>
                <a:ea typeface="Calibri"/>
                <a:cs typeface="Calibri"/>
                <a:sym typeface="Calibri"/>
              </a:rPr>
              <a:t>The European Green Deal </a:t>
            </a:r>
            <a:r>
              <a:rPr lang="en-US" sz="1800">
                <a:latin typeface="Calibri"/>
                <a:ea typeface="Calibri"/>
                <a:cs typeface="Calibri"/>
                <a:sym typeface="Calibri"/>
              </a:rPr>
              <a:t>is the roadmap for making the EU's economy sustainable, by turning climate and environmental challenges into opportunities, and making the transition just and inclusive for all. </a:t>
            </a:r>
            <a:endParaRPr>
              <a:latin typeface="Calibri"/>
              <a:ea typeface="Calibri"/>
              <a:cs typeface="Calibri"/>
              <a:sym typeface="Calibri"/>
            </a:endParaRPr>
          </a:p>
          <a:p>
            <a:pPr indent="0" lvl="0" marL="0" rtl="0" algn="just">
              <a:lnSpc>
                <a:spcPct val="107000"/>
              </a:lnSpc>
              <a:spcBef>
                <a:spcPts val="1800"/>
              </a:spcBef>
              <a:spcAft>
                <a:spcPts val="0"/>
              </a:spcAft>
              <a:buClr>
                <a:schemeClr val="dk1"/>
              </a:buClr>
              <a:buSzPts val="1800"/>
              <a:buNone/>
            </a:pPr>
            <a:r>
              <a:rPr b="1" lang="en-US" sz="1800">
                <a:latin typeface="Calibri"/>
                <a:ea typeface="Calibri"/>
                <a:cs typeface="Calibri"/>
                <a:sym typeface="Calibri"/>
              </a:rPr>
              <a:t>Recognising that climate change and environmental degradation </a:t>
            </a:r>
            <a:r>
              <a:rPr lang="en-US" sz="1800">
                <a:latin typeface="Calibri"/>
                <a:ea typeface="Calibri"/>
                <a:cs typeface="Calibri"/>
                <a:sym typeface="Calibri"/>
              </a:rPr>
              <a:t>are existential threats to Europe and the world, the EGD provides an ambitious package of measures, followed by EU Green Deal Action Plan. These measures include cutting greenhouse gas emissions, investing in cutting-edge research and innovation, and preserving Europe's natural environment.</a:t>
            </a:r>
            <a:endParaRPr sz="1800">
              <a:latin typeface="Calibri"/>
              <a:ea typeface="Calibri"/>
              <a:cs typeface="Calibri"/>
              <a:sym typeface="Calibri"/>
            </a:endParaRPr>
          </a:p>
          <a:p>
            <a:pPr indent="0" lvl="0" marL="0" rtl="0" algn="just">
              <a:lnSpc>
                <a:spcPct val="107000"/>
              </a:lnSpc>
              <a:spcBef>
                <a:spcPts val="1800"/>
              </a:spcBef>
              <a:spcAft>
                <a:spcPts val="0"/>
              </a:spcAft>
              <a:buClr>
                <a:schemeClr val="dk1"/>
              </a:buClr>
              <a:buSzPts val="1800"/>
              <a:buNone/>
            </a:pPr>
            <a:r>
              <a:rPr b="1" lang="en-US" sz="1800">
                <a:latin typeface="Calibri"/>
                <a:ea typeface="Calibri"/>
                <a:cs typeface="Calibri"/>
                <a:sym typeface="Calibri"/>
              </a:rPr>
              <a:t>Fighting climate change and achieving the transition to a climate-neutral society </a:t>
            </a:r>
            <a:r>
              <a:rPr lang="en-US" sz="1800">
                <a:latin typeface="Calibri"/>
                <a:ea typeface="Calibri"/>
                <a:cs typeface="Calibri"/>
                <a:sym typeface="Calibri"/>
              </a:rPr>
              <a:t>requires significant investments, research and innovation, new ways of producing and consuming, managing waste, and changes in how we work, use transport and live together. </a:t>
            </a:r>
            <a:endParaRPr>
              <a:latin typeface="Calibri"/>
              <a:ea typeface="Calibri"/>
              <a:cs typeface="Calibri"/>
              <a:sym typeface="Calibri"/>
            </a:endParaRPr>
          </a:p>
          <a:p>
            <a:pPr indent="0" lvl="0" marL="0" rtl="0" algn="just">
              <a:lnSpc>
                <a:spcPct val="107000"/>
              </a:lnSpc>
              <a:spcBef>
                <a:spcPts val="1800"/>
              </a:spcBef>
              <a:spcAft>
                <a:spcPts val="0"/>
              </a:spcAft>
              <a:buClr>
                <a:schemeClr val="dk1"/>
              </a:buClr>
              <a:buSzPts val="1800"/>
              <a:buNone/>
            </a:pPr>
            <a:r>
              <a:rPr lang="en-US" sz="1800">
                <a:latin typeface="Calibri"/>
                <a:ea typeface="Calibri"/>
                <a:cs typeface="Calibri"/>
                <a:sym typeface="Calibri"/>
              </a:rPr>
              <a:t>Since solid waste, wastewater, water supply, energy efficiency, air pollution – all these things affect climate change, the EGD addresses environment (waste and recycling) among the key action areas also towards being climate neutral in 2050</a:t>
            </a:r>
            <a:endParaRPr>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Motyw pakietu Office">
  <a:themeElements>
    <a:clrScheme name="Niebieski">
      <a:dk1>
        <a:srgbClr val="000000"/>
      </a:dk1>
      <a:lt1>
        <a:srgbClr val="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2021-03-17T15:35:01Z</dcterms:created>
  <dc:creator>Danuta Szpilko</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0x0101006BB1CE6E337D584EAB9F6A325E920394</vt:lpwstr>
  </property>
</Properties>
</file>