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Lst>
  <p:sldSz cy="6858000" cx="12192000"/>
  <p:notesSz cx="6858000" cy="9144000"/>
  <p:embeddedFontLst>
    <p:embeddedFont>
      <p:font typeface="Quattrocento Sans"/>
      <p:regular r:id="rId36"/>
      <p:bold r:id="rId37"/>
      <p:italic r:id="rId38"/>
      <p:boldItalic r:id="rId39"/>
    </p:embeddedFont>
    <p:embeddedFont>
      <p:font typeface="Helvetica Neue"/>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4" roundtripDataSignature="AMtx7mhe+QmSBh9siiXxh3Bk2CIzyPzFd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20" Type="http://schemas.openxmlformats.org/officeDocument/2006/relationships/slide" Target="slides/slide16.xml"/><Relationship Id="rId42" Type="http://schemas.openxmlformats.org/officeDocument/2006/relationships/font" Target="fonts/HelveticaNeue-italic.fntdata"/><Relationship Id="rId41" Type="http://schemas.openxmlformats.org/officeDocument/2006/relationships/font" Target="fonts/HelveticaNeue-bold.fntdata"/><Relationship Id="rId22" Type="http://schemas.openxmlformats.org/officeDocument/2006/relationships/slide" Target="slides/slide18.xml"/><Relationship Id="rId44" Type="http://customschemas.google.com/relationships/presentationmetadata" Target="metadata"/><Relationship Id="rId21" Type="http://schemas.openxmlformats.org/officeDocument/2006/relationships/slide" Target="slides/slide17.xml"/><Relationship Id="rId43" Type="http://schemas.openxmlformats.org/officeDocument/2006/relationships/font" Target="fonts/HelveticaNeue-boldItalic.fntdata"/><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QuattrocentoSans-bold.fntdata"/><Relationship Id="rId14" Type="http://schemas.openxmlformats.org/officeDocument/2006/relationships/slide" Target="slides/slide10.xml"/><Relationship Id="rId36" Type="http://schemas.openxmlformats.org/officeDocument/2006/relationships/font" Target="fonts/QuattrocentoSans-regular.fntdata"/><Relationship Id="rId17" Type="http://schemas.openxmlformats.org/officeDocument/2006/relationships/slide" Target="slides/slide13.xml"/><Relationship Id="rId39" Type="http://schemas.openxmlformats.org/officeDocument/2006/relationships/font" Target="fonts/QuattrocentoSans-boldItalic.fntdata"/><Relationship Id="rId16" Type="http://schemas.openxmlformats.org/officeDocument/2006/relationships/slide" Target="slides/slide12.xml"/><Relationship Id="rId38" Type="http://schemas.openxmlformats.org/officeDocument/2006/relationships/font" Target="fonts/QuattrocentoSans-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4" name="Google Shape;24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4" name="Google Shape;264;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3" name="Google Shape;303;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3" name="Google Shape;31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27" name="Google Shape;12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33" name="Google Shape;13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3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72" name="Shape 72"/>
        <p:cNvGrpSpPr/>
        <p:nvPr/>
      </p:nvGrpSpPr>
      <p:grpSpPr>
        <a:xfrm>
          <a:off x="0" y="0"/>
          <a:ext cx="0" cy="0"/>
          <a:chOff x="0" y="0"/>
          <a:chExt cx="0" cy="0"/>
        </a:xfrm>
      </p:grpSpPr>
      <p:sp>
        <p:nvSpPr>
          <p:cNvPr id="73" name="Google Shape;73;p42"/>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8" name="Shape 78"/>
        <p:cNvGrpSpPr/>
        <p:nvPr/>
      </p:nvGrpSpPr>
      <p:grpSpPr>
        <a:xfrm>
          <a:off x="0" y="0"/>
          <a:ext cx="0" cy="0"/>
          <a:chOff x="0" y="0"/>
          <a:chExt cx="0" cy="0"/>
        </a:xfrm>
      </p:grpSpPr>
      <p:sp>
        <p:nvSpPr>
          <p:cNvPr id="79" name="Google Shape;79;p43"/>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3"/>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1" name="Shape 21"/>
        <p:cNvGrpSpPr/>
        <p:nvPr/>
      </p:nvGrpSpPr>
      <p:grpSpPr>
        <a:xfrm>
          <a:off x="0" y="0"/>
          <a:ext cx="0" cy="0"/>
          <a:chOff x="0" y="0"/>
          <a:chExt cx="0" cy="0"/>
        </a:xfrm>
      </p:grpSpPr>
      <p:sp>
        <p:nvSpPr>
          <p:cNvPr id="22" name="Google Shape;22;p34"/>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4" name="Google Shape;24;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7" name="Shape 27"/>
        <p:cNvGrpSpPr/>
        <p:nvPr/>
      </p:nvGrpSpPr>
      <p:grpSpPr>
        <a:xfrm>
          <a:off x="0" y="0"/>
          <a:ext cx="0" cy="0"/>
          <a:chOff x="0" y="0"/>
          <a:chExt cx="0" cy="0"/>
        </a:xfrm>
      </p:grpSpPr>
      <p:sp>
        <p:nvSpPr>
          <p:cNvPr id="28" name="Google Shape;28;p35"/>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3" name="Shape 33"/>
        <p:cNvGrpSpPr/>
        <p:nvPr/>
      </p:nvGrpSpPr>
      <p:grpSpPr>
        <a:xfrm>
          <a:off x="0" y="0"/>
          <a:ext cx="0" cy="0"/>
          <a:chOff x="0" y="0"/>
          <a:chExt cx="0" cy="0"/>
        </a:xfrm>
      </p:grpSpPr>
      <p:sp>
        <p:nvSpPr>
          <p:cNvPr id="34" name="Google Shape;34;p36"/>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40" name="Shape 40"/>
        <p:cNvGrpSpPr/>
        <p:nvPr/>
      </p:nvGrpSpPr>
      <p:grpSpPr>
        <a:xfrm>
          <a:off x="0" y="0"/>
          <a:ext cx="0" cy="0"/>
          <a:chOff x="0" y="0"/>
          <a:chExt cx="0" cy="0"/>
        </a:xfrm>
      </p:grpSpPr>
      <p:sp>
        <p:nvSpPr>
          <p:cNvPr id="41" name="Google Shape;41;p37"/>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9" name="Shape 49"/>
        <p:cNvGrpSpPr/>
        <p:nvPr/>
      </p:nvGrpSpPr>
      <p:grpSpPr>
        <a:xfrm>
          <a:off x="0" y="0"/>
          <a:ext cx="0" cy="0"/>
          <a:chOff x="0" y="0"/>
          <a:chExt cx="0" cy="0"/>
        </a:xfrm>
      </p:grpSpPr>
      <p:sp>
        <p:nvSpPr>
          <p:cNvPr id="50" name="Google Shape;50;p38"/>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4" name="Shape 54"/>
        <p:cNvGrpSpPr/>
        <p:nvPr/>
      </p:nvGrpSpPr>
      <p:grpSpPr>
        <a:xfrm>
          <a:off x="0" y="0"/>
          <a:ext cx="0" cy="0"/>
          <a:chOff x="0" y="0"/>
          <a:chExt cx="0" cy="0"/>
        </a:xfrm>
      </p:grpSpPr>
      <p:sp>
        <p:nvSpPr>
          <p:cNvPr id="55" name="Google Shape;55;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8" name="Shape 58"/>
        <p:cNvGrpSpPr/>
        <p:nvPr/>
      </p:nvGrpSpPr>
      <p:grpSpPr>
        <a:xfrm>
          <a:off x="0" y="0"/>
          <a:ext cx="0" cy="0"/>
          <a:chOff x="0" y="0"/>
          <a:chExt cx="0" cy="0"/>
        </a:xfrm>
      </p:grpSpPr>
      <p:sp>
        <p:nvSpPr>
          <p:cNvPr id="59" name="Google Shape;59;p4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5" name="Shape 65"/>
        <p:cNvGrpSpPr/>
        <p:nvPr/>
      </p:nvGrpSpPr>
      <p:grpSpPr>
        <a:xfrm>
          <a:off x="0" y="0"/>
          <a:ext cx="0" cy="0"/>
          <a:chOff x="0" y="0"/>
          <a:chExt cx="0" cy="0"/>
        </a:xfrm>
      </p:grpSpPr>
      <p:sp>
        <p:nvSpPr>
          <p:cNvPr id="66" name="Google Shape;66;p41"/>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1"/>
          <p:cNvSpPr/>
          <p:nvPr>
            <p:ph idx="2" type="pic"/>
          </p:nvPr>
        </p:nvSpPr>
        <p:spPr>
          <a:xfrm>
            <a:off x="5183188" y="987425"/>
            <a:ext cx="6172200" cy="4873625"/>
          </a:xfrm>
          <a:prstGeom prst="rect">
            <a:avLst/>
          </a:prstGeom>
          <a:noFill/>
          <a:ln>
            <a:noFill/>
          </a:ln>
        </p:spPr>
      </p:sp>
      <p:sp>
        <p:nvSpPr>
          <p:cNvPr id="68" name="Google Shape;68;p4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32"/>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ec.europa.eu/info/strategy/priorities-2019-2024/european-green-deal/energy-and-green-deal_en" TargetMode="Externa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jpg"/><Relationship Id="rId4" Type="http://schemas.openxmlformats.org/officeDocument/2006/relationships/hyperlink" Target="https://energy.ec.europa.eu/topics/energy-efficiency/energy-efficient-buildings/renovation-wave_e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ec.europa.eu/info/strategy/priorities-2019-2024/european-green-deal_en" TargetMode="External"/><Relationship Id="rId4" Type="http://schemas.openxmlformats.org/officeDocument/2006/relationships/hyperlink" Target="https://energy.ec.europa.eu/topics/energy-efficiency/energy-efficient-buildings/renovation-wave_en" TargetMode="External"/><Relationship Id="rId5" Type="http://schemas.openxmlformats.org/officeDocument/2006/relationships/image" Target="../media/image5.png"/><Relationship Id="rId6" Type="http://schemas.openxmlformats.org/officeDocument/2006/relationships/image" Target="../media/image1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ec.europa.eu/info/sites/default/files/research_and_innovation/green_deal/gdc_stakeholder_engagement_topic_04-1_buildings.pdf" TargetMode="External"/><Relationship Id="rId4" Type="http://schemas.openxmlformats.org/officeDocument/2006/relationships/hyperlink" Target="https://setis.ec.europa.eu/system/files/2021-03/setis_magazine_2019_energy_efficiency_in_buildings.pdf" TargetMode="External"/><Relationship Id="rId5" Type="http://schemas.openxmlformats.org/officeDocument/2006/relationships/image" Target="../media/image22.jpg"/><Relationship Id="rId6" Type="http://schemas.openxmlformats.org/officeDocument/2006/relationships/image" Target="../media/image14.jpg"/></Relationships>
</file>

<file path=ppt/slides/_rels/slide14.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2.jpg"/><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europa.eu/new-european-bauhaus/index_en" TargetMode="External"/><Relationship Id="rId4" Type="http://schemas.openxmlformats.org/officeDocument/2006/relationships/hyperlink" Target="https://ec.europa.eu/info/research-and-innovation/funding/funding-opportunities/funding-programmes-and-open-calls/horizon-europe_en" TargetMode="External"/><Relationship Id="rId9" Type="http://schemas.openxmlformats.org/officeDocument/2006/relationships/image" Target="../media/image3.jpg"/><Relationship Id="rId5" Type="http://schemas.openxmlformats.org/officeDocument/2006/relationships/hyperlink" Target="https://www.buildup.eu/en" TargetMode="External"/><Relationship Id="rId6" Type="http://schemas.openxmlformats.org/officeDocument/2006/relationships/hyperlink" Target="https://www.buildup.eu/en/skills" TargetMode="External"/><Relationship Id="rId7" Type="http://schemas.openxmlformats.org/officeDocument/2006/relationships/hyperlink" Target="https://4rineu.eu/" TargetMode="External"/><Relationship Id="rId8" Type="http://schemas.openxmlformats.org/officeDocument/2006/relationships/hyperlink" Target="https://energy.ec.europa.eu/topics/energy-efficiency/energy-efficient-buildings/renovation-wave_en"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hyperlink" Target="https://ec.europa.eu/environment/archives/ecoinnovation2012/1st_forum/pdf/eio_construction_brief4.pdf"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5.png"/><Relationship Id="rId4" Type="http://schemas.openxmlformats.org/officeDocument/2006/relationships/hyperlink" Target="https://www.sustainableplaces.eu/wp-content/uploads/2020/11/6_Sustainable-Placces-2020_EGD-call-intro.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www.sustainableplaces.eu/wp-content/uploads/2020/11/6_Sustainable-Placces-2020_EGD-call-intro.pdf" TargetMode="Externa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6.jpg"/><Relationship Id="rId5" Type="http://schemas.openxmlformats.org/officeDocument/2006/relationships/image" Target="../media/image8.png"/><Relationship Id="rId6" Type="http://schemas.openxmlformats.org/officeDocument/2006/relationships/image" Target="../media/image18.png"/><Relationship Id="rId7" Type="http://schemas.openxmlformats.org/officeDocument/2006/relationships/image" Target="../media/image7.png"/><Relationship Id="rId8"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4.jpg"/><Relationship Id="rId4" Type="http://schemas.openxmlformats.org/officeDocument/2006/relationships/hyperlink" Target="https://energy-democracy.net/the-municipality-of-burgas-pioneers-energy-efficient-housing-in-bulgaria/"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mrrb.bg/en/energy-efficiency/energy-efficiency-of-multi-family-residential-buildings-national-programme/" TargetMode="External"/><Relationship Id="rId4" Type="http://schemas.openxmlformats.org/officeDocument/2006/relationships/image" Target="../media/image21.png"/><Relationship Id="rId5" Type="http://schemas.openxmlformats.org/officeDocument/2006/relationships/image" Target="../media/image23.jpg"/><Relationship Id="rId6" Type="http://schemas.openxmlformats.org/officeDocument/2006/relationships/image" Target="../media/image35.jpg"/><Relationship Id="rId7" Type="http://schemas.openxmlformats.org/officeDocument/2006/relationships/hyperlink" Target="https://energy-democracy.net/the-municipality-of-burgas-pioneers-energy-efficient-housing-in-bulgaria/"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3.jpg"/><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2.jpg"/><Relationship Id="rId4" Type="http://schemas.openxmlformats.org/officeDocument/2006/relationships/hyperlink" Target="http://www.sharingcities.eu/sharingcities/city-profiles/burgas" TargetMode="External"/><Relationship Id="rId5" Type="http://schemas.openxmlformats.org/officeDocument/2006/relationships/image" Target="../media/image27.png"/><Relationship Id="rId6" Type="http://schemas.openxmlformats.org/officeDocument/2006/relationships/image" Target="../media/image2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6.jpg"/><Relationship Id="rId4" Type="http://schemas.openxmlformats.org/officeDocument/2006/relationships/image" Target="../media/image37.jpg"/><Relationship Id="rId5" Type="http://schemas.openxmlformats.org/officeDocument/2006/relationships/image" Target="../media/image29.jpg"/><Relationship Id="rId6" Type="http://schemas.openxmlformats.org/officeDocument/2006/relationships/image" Target="../media/image28.jpg"/><Relationship Id="rId7"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1.jpg"/><Relationship Id="rId4" Type="http://schemas.openxmlformats.org/officeDocument/2006/relationships/image" Target="../media/image30.jpg"/><Relationship Id="rId5" Type="http://schemas.openxmlformats.org/officeDocument/2006/relationships/image" Target="../media/image3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0" Type="http://schemas.openxmlformats.org/officeDocument/2006/relationships/hyperlink" Target="https://ec.europa.eu/energy/topics/energy-efficiency/energy-efficient-buildings/eu-bso_en" TargetMode="External"/><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knowww.eu/nodes/5df203df52510f1918cc5b7e" TargetMode="External"/><Relationship Id="rId4" Type="http://schemas.openxmlformats.org/officeDocument/2006/relationships/hyperlink" Target="https://knowww.eu/nodes/5df2046352510fe854cc5b7f" TargetMode="External"/><Relationship Id="rId9" Type="http://schemas.openxmlformats.org/officeDocument/2006/relationships/hyperlink" Target="https://publications.jrc.ec.europa.eu/repository/handle/JRC117739" TargetMode="External"/><Relationship Id="rId5" Type="http://schemas.openxmlformats.org/officeDocument/2006/relationships/hyperlink" Target="https://knowww.eu/nodes/5df2046352510fe854cc5b7f" TargetMode="External"/><Relationship Id="rId6" Type="http://schemas.openxmlformats.org/officeDocument/2006/relationships/hyperlink" Target="https://eur-lex.europa.eu/legal-content/BG/TXT/HTML/?uri=CELEX:52020DC0662&amp;from=EN" TargetMode="External"/><Relationship Id="rId7" Type="http://schemas.openxmlformats.org/officeDocument/2006/relationships/hyperlink" Target="https://eur-lex.europa.eu/legal-content/BG/TXT/HTML/?uri=CELEX:52020DC0662&amp;from=EN" TargetMode="External"/><Relationship Id="rId8" Type="http://schemas.openxmlformats.org/officeDocument/2006/relationships/hyperlink" Target="https://eur-lex.europa.eu/legal-content/BG/TXT/HTML/?uri=CELEX:52020DC0662&amp;from=EN"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ec.europa.eu/info/strategy/priorities-2019-2024/european-green-deal/energy-and-green-deal_en" TargetMode="External"/><Relationship Id="rId4" Type="http://schemas.openxmlformats.org/officeDocument/2006/relationships/hyperlink" Target="https://energy.ec.europa.eu/topics/energy-efficiency/energy-efficient-buildings/renovation-wave_en" TargetMode="External"/><Relationship Id="rId5" Type="http://schemas.openxmlformats.org/officeDocument/2006/relationships/hyperlink" Target="https://www.sustainableplaces.eu/wp-content/uploads/2020/11/6_Sustainable-Placces-2020_EGD-call-intro.pdf" TargetMode="External"/><Relationship Id="rId6" Type="http://schemas.openxmlformats.org/officeDocument/2006/relationships/hyperlink" Target="https://ec.europa.eu/environment/archives/ecoinnovation2012/1st_forum/pdf/eio_construction_brief4.pdf"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ec.europa.eu/energy/sites/ener/files/eu_renovation_wave_strategy.pdf" TargetMode="External"/><Relationship Id="rId4" Type="http://schemas.openxmlformats.org/officeDocument/2006/relationships/hyperlink" Target="https://www.planmalaysia.gov.my/index.php/en/" TargetMode="External"/><Relationship Id="rId5" Type="http://schemas.openxmlformats.org/officeDocument/2006/relationships/hyperlink" Target="https://ec.europa.eu/info/sites/default/files/research_and_innovation/green_deal/gdc_stakeholder_engagement_topic_04-1_buildings.pdf" TargetMode="External"/><Relationship Id="rId6" Type="http://schemas.openxmlformats.org/officeDocument/2006/relationships/hyperlink" Target="https://ec.europa.eu/info/funding-tenders/opportunities/portal/screen/support/faq/14273"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US" cap="small"/>
              <a:t>Transformative Mindset Course</a:t>
            </a:r>
            <a:endParaRPr/>
          </a:p>
        </p:txBody>
      </p:sp>
      <p:sp>
        <p:nvSpPr>
          <p:cNvPr id="89" name="Google Shape;89;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Module 4. Building and renovating in an energy and resource efficient way</a:t>
            </a:r>
            <a:endParaRPr/>
          </a:p>
        </p:txBody>
      </p:sp>
      <p:pic>
        <p:nvPicPr>
          <p:cNvPr descr="Obraz zawierający tekst&#10;&#10;Opis wygenerowany automatycznie" id="90" name="Google Shape;90;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91" name="Google Shape;91;p1"/>
          <p:cNvSpPr txBox="1"/>
          <p:nvPr/>
        </p:nvSpPr>
        <p:spPr>
          <a:xfrm>
            <a:off x="7235302" y="4748169"/>
            <a:ext cx="4843446" cy="1293303"/>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Authors:</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Maria Burulyanova</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Institution:</a:t>
            </a:r>
            <a:endParaRPr/>
          </a:p>
          <a:p>
            <a:pPr indent="0" lvl="0" marL="0" marR="0" rtl="0" algn="l">
              <a:lnSpc>
                <a:spcPct val="90000"/>
              </a:lnSpc>
              <a:spcBef>
                <a:spcPts val="1000"/>
              </a:spcBef>
              <a:spcAft>
                <a:spcPts val="0"/>
              </a:spcAft>
              <a:buClr>
                <a:schemeClr val="dk1"/>
              </a:buClr>
              <a:buSzPct val="100000"/>
              <a:buFont typeface="Arial"/>
              <a:buNone/>
            </a:pPr>
            <a:r>
              <a:rPr b="0" i="0" lang="en-US" sz="2000" u="none" cap="none" strike="noStrike">
                <a:solidFill>
                  <a:schemeClr val="dk1"/>
                </a:solidFill>
                <a:latin typeface="Calibri"/>
                <a:ea typeface="Calibri"/>
                <a:cs typeface="Calibri"/>
                <a:sym typeface="Calibri"/>
              </a:rPr>
              <a:t>Burgas Municipality</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0"/>
          <p:cNvSpPr/>
          <p:nvPr/>
        </p:nvSpPr>
        <p:spPr>
          <a:xfrm>
            <a:off x="120315" y="5829671"/>
            <a:ext cx="11321717" cy="322845"/>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b="0" i="1" lang="en-US" sz="1400" u="none" cap="none" strike="noStrike">
                <a:solidFill>
                  <a:schemeClr val="dk1"/>
                </a:solidFill>
                <a:latin typeface="Calibri"/>
                <a:ea typeface="Calibri"/>
                <a:cs typeface="Calibri"/>
                <a:sym typeface="Calibri"/>
              </a:rPr>
              <a:t>Source: </a:t>
            </a:r>
            <a:r>
              <a:rPr b="0" i="1" lang="en-US" sz="1400" u="sng" cap="none" strike="noStrike">
                <a:solidFill>
                  <a:srgbClr val="0563C1"/>
                </a:solidFill>
                <a:latin typeface="Calibri"/>
                <a:ea typeface="Calibri"/>
                <a:cs typeface="Calibri"/>
                <a:sym typeface="Calibri"/>
                <a:hlinkClick r:id="rId3">
                  <a:extLst>
                    <a:ext uri="{A12FA001-AC4F-418D-AE19-62706E023703}">
                      <ahyp:hlinkClr val="tx"/>
                    </a:ext>
                  </a:extLst>
                </a:hlinkClick>
              </a:rPr>
              <a:t>https://ec.europa.eu/info/strategy/priorities-2019-2024/european-green-deal/energy-and-green-deal_en</a:t>
            </a:r>
            <a:r>
              <a:rPr b="0" i="1" lang="en-US" sz="1400" u="sng" cap="none" strike="noStrike">
                <a:solidFill>
                  <a:srgbClr val="0563C1"/>
                </a:solidFill>
                <a:latin typeface="Calibri"/>
                <a:ea typeface="Calibri"/>
                <a:cs typeface="Calibri"/>
                <a:sym typeface="Calibri"/>
              </a:rPr>
              <a:t> </a:t>
            </a:r>
            <a:endParaRPr b="0" i="1" sz="1400" u="none" cap="none" strike="noStrike">
              <a:solidFill>
                <a:schemeClr val="dk1"/>
              </a:solidFill>
              <a:latin typeface="Calibri"/>
              <a:ea typeface="Calibri"/>
              <a:cs typeface="Calibri"/>
              <a:sym typeface="Calibri"/>
            </a:endParaRPr>
          </a:p>
        </p:txBody>
      </p:sp>
      <p:sp>
        <p:nvSpPr>
          <p:cNvPr id="158" name="Google Shape;158;p10"/>
          <p:cNvSpPr/>
          <p:nvPr/>
        </p:nvSpPr>
        <p:spPr>
          <a:xfrm>
            <a:off x="279400" y="751470"/>
            <a:ext cx="11328400"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1600" u="none" cap="none" strike="noStrike">
                <a:solidFill>
                  <a:srgbClr val="404040"/>
                </a:solidFill>
                <a:latin typeface="Calibri"/>
                <a:ea typeface="Calibri"/>
                <a:cs typeface="Calibri"/>
                <a:sym typeface="Calibri"/>
              </a:rPr>
              <a:t>The production and use of energy account for </a:t>
            </a:r>
            <a:r>
              <a:rPr b="1" i="0" lang="en-US" sz="1600" u="none" cap="none" strike="noStrike">
                <a:solidFill>
                  <a:srgbClr val="404040"/>
                </a:solidFill>
                <a:latin typeface="Calibri"/>
                <a:ea typeface="Calibri"/>
                <a:cs typeface="Calibri"/>
                <a:sym typeface="Calibri"/>
              </a:rPr>
              <a:t>more than 75% of the EU’s greenhouse gas emissions. Decarbonising the EU’s energy system</a:t>
            </a:r>
            <a:r>
              <a:rPr b="0" i="0" lang="en-US" sz="1600" u="none" cap="none" strike="noStrike">
                <a:solidFill>
                  <a:srgbClr val="404040"/>
                </a:solidFill>
                <a:latin typeface="Calibri"/>
                <a:ea typeface="Calibri"/>
                <a:cs typeface="Calibri"/>
                <a:sym typeface="Calibri"/>
              </a:rPr>
              <a:t> is therefore critical to reach our 2030 climate objectives and the EU’s long-term strategy of achieving carbon neutrality by 2050.</a:t>
            </a:r>
            <a:endParaRPr b="0" i="0" sz="1600" u="none" cap="none" strike="noStrike">
              <a:solidFill>
                <a:schemeClr val="dk1"/>
              </a:solidFill>
              <a:latin typeface="Calibri"/>
              <a:ea typeface="Calibri"/>
              <a:cs typeface="Calibri"/>
              <a:sym typeface="Calibri"/>
            </a:endParaRPr>
          </a:p>
        </p:txBody>
      </p:sp>
      <p:pic>
        <p:nvPicPr>
          <p:cNvPr descr="windmills in a green field" id="159" name="Google Shape;159;p10"/>
          <p:cNvPicPr preferRelativeResize="0"/>
          <p:nvPr/>
        </p:nvPicPr>
        <p:blipFill rotWithShape="1">
          <a:blip r:embed="rId4">
            <a:alphaModFix/>
          </a:blip>
          <a:srcRect b="0" l="0" r="0" t="0"/>
          <a:stretch/>
        </p:blipFill>
        <p:spPr>
          <a:xfrm>
            <a:off x="451908" y="1972439"/>
            <a:ext cx="4461106" cy="2345267"/>
          </a:xfrm>
          <a:prstGeom prst="rect">
            <a:avLst/>
          </a:prstGeom>
          <a:noFill/>
          <a:ln>
            <a:noFill/>
          </a:ln>
        </p:spPr>
      </p:pic>
      <p:sp>
        <p:nvSpPr>
          <p:cNvPr id="160" name="Google Shape;160;p10"/>
          <p:cNvSpPr/>
          <p:nvPr/>
        </p:nvSpPr>
        <p:spPr>
          <a:xfrm>
            <a:off x="5367867" y="1972439"/>
            <a:ext cx="6333066"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400" u="none" cap="none" strike="noStrike">
                <a:solidFill>
                  <a:srgbClr val="404040"/>
                </a:solidFill>
                <a:latin typeface="Arial"/>
                <a:ea typeface="Arial"/>
                <a:cs typeface="Arial"/>
                <a:sym typeface="Arial"/>
              </a:rPr>
              <a:t>The European Green Deal focuses on 3 key principles for the clean energy transition, which will help reduce greenhouse gas emissions and enhance the quality of life of our citizens:</a:t>
            </a:r>
            <a:endParaRPr sz="1400">
              <a:solidFill>
                <a:srgbClr val="404040"/>
              </a:solidFill>
              <a:latin typeface="Arial"/>
              <a:ea typeface="Arial"/>
              <a:cs typeface="Arial"/>
              <a:sym typeface="Arial"/>
            </a:endParaRPr>
          </a:p>
          <a:p>
            <a:pPr indent="0" lvl="0" marL="0" marR="0" rtl="0" algn="l">
              <a:spcBef>
                <a:spcPts val="0"/>
              </a:spcBef>
              <a:spcAft>
                <a:spcPts val="0"/>
              </a:spcAft>
              <a:buNone/>
            </a:pPr>
            <a:r>
              <a:t/>
            </a:r>
            <a:endParaRPr sz="1400">
              <a:solidFill>
                <a:srgbClr val="404040"/>
              </a:solidFill>
              <a:latin typeface="Arial"/>
              <a:ea typeface="Arial"/>
              <a:cs typeface="Arial"/>
              <a:sym typeface="Arial"/>
            </a:endParaRPr>
          </a:p>
          <a:p>
            <a:pPr indent="-88900" lvl="0" marL="0" marR="0" rtl="0" algn="l">
              <a:spcBef>
                <a:spcPts val="0"/>
              </a:spcBef>
              <a:spcAft>
                <a:spcPts val="0"/>
              </a:spcAft>
              <a:buClr>
                <a:srgbClr val="404040"/>
              </a:buClr>
              <a:buSzPts val="1400"/>
              <a:buFont typeface="Calibri"/>
              <a:buAutoNum type="arabicPeriod"/>
            </a:pPr>
            <a:r>
              <a:rPr lang="en-US" sz="1400">
                <a:solidFill>
                  <a:srgbClr val="404040"/>
                </a:solidFill>
                <a:latin typeface="Arial"/>
                <a:ea typeface="Arial"/>
                <a:cs typeface="Arial"/>
                <a:sym typeface="Arial"/>
              </a:rPr>
              <a:t>Ensuring a </a:t>
            </a:r>
            <a:r>
              <a:rPr b="1" lang="en-US" sz="1400">
                <a:solidFill>
                  <a:srgbClr val="404040"/>
                </a:solidFill>
                <a:latin typeface="Arial"/>
                <a:ea typeface="Arial"/>
                <a:cs typeface="Arial"/>
                <a:sym typeface="Arial"/>
              </a:rPr>
              <a:t>secure</a:t>
            </a:r>
            <a:r>
              <a:rPr lang="en-US" sz="1400">
                <a:solidFill>
                  <a:srgbClr val="404040"/>
                </a:solidFill>
                <a:latin typeface="Arial"/>
                <a:ea typeface="Arial"/>
                <a:cs typeface="Arial"/>
                <a:sym typeface="Arial"/>
              </a:rPr>
              <a:t> and </a:t>
            </a:r>
            <a:r>
              <a:rPr b="1" lang="en-US" sz="1400">
                <a:solidFill>
                  <a:srgbClr val="404040"/>
                </a:solidFill>
                <a:latin typeface="Arial"/>
                <a:ea typeface="Arial"/>
                <a:cs typeface="Arial"/>
                <a:sym typeface="Arial"/>
              </a:rPr>
              <a:t>affordable EU energy supply</a:t>
            </a:r>
            <a:endParaRPr b="1" sz="1400">
              <a:solidFill>
                <a:srgbClr val="404040"/>
              </a:solidFill>
              <a:latin typeface="Arial"/>
              <a:ea typeface="Arial"/>
              <a:cs typeface="Arial"/>
              <a:sym typeface="Arial"/>
            </a:endParaRPr>
          </a:p>
          <a:p>
            <a:pPr indent="0" lvl="0" marL="0" marR="0" rtl="0" algn="l">
              <a:spcBef>
                <a:spcPts val="0"/>
              </a:spcBef>
              <a:spcAft>
                <a:spcPts val="0"/>
              </a:spcAft>
              <a:buClr>
                <a:schemeClr val="dk1"/>
              </a:buClr>
              <a:buSzPts val="1400"/>
              <a:buFont typeface="Calibri"/>
              <a:buNone/>
            </a:pPr>
            <a:r>
              <a:t/>
            </a:r>
            <a:endParaRPr sz="1400">
              <a:solidFill>
                <a:srgbClr val="404040"/>
              </a:solidFill>
              <a:latin typeface="Arial"/>
              <a:ea typeface="Arial"/>
              <a:cs typeface="Arial"/>
              <a:sym typeface="Arial"/>
            </a:endParaRPr>
          </a:p>
          <a:p>
            <a:pPr indent="-88900" lvl="0" marL="0" marR="0" rtl="0" algn="l">
              <a:spcBef>
                <a:spcPts val="0"/>
              </a:spcBef>
              <a:spcAft>
                <a:spcPts val="0"/>
              </a:spcAft>
              <a:buClr>
                <a:srgbClr val="404040"/>
              </a:buClr>
              <a:buSzPts val="1400"/>
              <a:buFont typeface="Calibri"/>
              <a:buAutoNum type="arabicPeriod"/>
            </a:pPr>
            <a:r>
              <a:rPr lang="en-US" sz="1400">
                <a:solidFill>
                  <a:srgbClr val="404040"/>
                </a:solidFill>
                <a:latin typeface="Arial"/>
                <a:ea typeface="Arial"/>
                <a:cs typeface="Arial"/>
                <a:sym typeface="Arial"/>
              </a:rPr>
              <a:t>Developing a </a:t>
            </a:r>
            <a:r>
              <a:rPr b="1" lang="en-US" sz="1400">
                <a:solidFill>
                  <a:srgbClr val="404040"/>
                </a:solidFill>
                <a:latin typeface="Arial"/>
                <a:ea typeface="Arial"/>
                <a:cs typeface="Arial"/>
                <a:sym typeface="Arial"/>
              </a:rPr>
              <a:t>fully integrated, interconnected</a:t>
            </a:r>
            <a:r>
              <a:rPr lang="en-US" sz="1400">
                <a:solidFill>
                  <a:srgbClr val="404040"/>
                </a:solidFill>
                <a:latin typeface="Arial"/>
                <a:ea typeface="Arial"/>
                <a:cs typeface="Arial"/>
                <a:sym typeface="Arial"/>
              </a:rPr>
              <a:t> and </a:t>
            </a:r>
            <a:r>
              <a:rPr b="1" lang="en-US" sz="1400">
                <a:solidFill>
                  <a:srgbClr val="404040"/>
                </a:solidFill>
                <a:latin typeface="Arial"/>
                <a:ea typeface="Arial"/>
                <a:cs typeface="Arial"/>
                <a:sym typeface="Arial"/>
              </a:rPr>
              <a:t>digitalised EU energy market</a:t>
            </a:r>
            <a:endParaRPr b="1" sz="1400">
              <a:solidFill>
                <a:srgbClr val="404040"/>
              </a:solidFill>
              <a:latin typeface="Arial"/>
              <a:ea typeface="Arial"/>
              <a:cs typeface="Arial"/>
              <a:sym typeface="Arial"/>
            </a:endParaRPr>
          </a:p>
          <a:p>
            <a:pPr indent="0" lvl="0" marL="0" marR="0" rtl="0" algn="l">
              <a:spcBef>
                <a:spcPts val="0"/>
              </a:spcBef>
              <a:spcAft>
                <a:spcPts val="0"/>
              </a:spcAft>
              <a:buClr>
                <a:schemeClr val="dk1"/>
              </a:buClr>
              <a:buSzPts val="1400"/>
              <a:buFont typeface="Calibri"/>
              <a:buNone/>
            </a:pPr>
            <a:r>
              <a:t/>
            </a:r>
            <a:endParaRPr sz="1400">
              <a:solidFill>
                <a:srgbClr val="404040"/>
              </a:solidFill>
              <a:latin typeface="Arial"/>
              <a:ea typeface="Arial"/>
              <a:cs typeface="Arial"/>
              <a:sym typeface="Arial"/>
            </a:endParaRPr>
          </a:p>
          <a:p>
            <a:pPr indent="-88900" lvl="0" marL="0" marR="0" rtl="0" algn="l">
              <a:spcBef>
                <a:spcPts val="0"/>
              </a:spcBef>
              <a:spcAft>
                <a:spcPts val="0"/>
              </a:spcAft>
              <a:buClr>
                <a:schemeClr val="dk1"/>
              </a:buClr>
              <a:buSzPts val="1400"/>
              <a:buFont typeface="Calibri"/>
              <a:buAutoNum type="arabicPeriod"/>
            </a:pPr>
            <a:r>
              <a:rPr lang="en-US" sz="1400">
                <a:solidFill>
                  <a:schemeClr val="dk1"/>
                </a:solidFill>
                <a:latin typeface="Arial"/>
                <a:ea typeface="Arial"/>
                <a:cs typeface="Arial"/>
                <a:sym typeface="Arial"/>
              </a:rPr>
              <a:t>Prioritising </a:t>
            </a:r>
            <a:r>
              <a:rPr b="1" lang="en-US" sz="1400">
                <a:solidFill>
                  <a:srgbClr val="FF0000"/>
                </a:solidFill>
                <a:latin typeface="Arial"/>
                <a:ea typeface="Arial"/>
                <a:cs typeface="Arial"/>
                <a:sym typeface="Arial"/>
              </a:rPr>
              <a:t>energy efficiency</a:t>
            </a:r>
            <a:r>
              <a:rPr lang="en-US" sz="1400">
                <a:solidFill>
                  <a:schemeClr val="dk1"/>
                </a:solidFill>
                <a:latin typeface="Arial"/>
                <a:ea typeface="Arial"/>
                <a:cs typeface="Arial"/>
                <a:sym typeface="Arial"/>
              </a:rPr>
              <a:t>, improving the </a:t>
            </a:r>
            <a:r>
              <a:rPr b="1" lang="en-US" sz="1400">
                <a:solidFill>
                  <a:srgbClr val="FF0000"/>
                </a:solidFill>
                <a:latin typeface="Arial"/>
                <a:ea typeface="Arial"/>
                <a:cs typeface="Arial"/>
                <a:sym typeface="Arial"/>
              </a:rPr>
              <a:t>energy performance of our buildings</a:t>
            </a:r>
            <a:r>
              <a:rPr lang="en-US" sz="1400">
                <a:solidFill>
                  <a:schemeClr val="dk1"/>
                </a:solidFill>
                <a:latin typeface="Arial"/>
                <a:ea typeface="Arial"/>
                <a:cs typeface="Arial"/>
                <a:sym typeface="Arial"/>
              </a:rPr>
              <a:t> and developing a power sector based largely on </a:t>
            </a:r>
            <a:r>
              <a:rPr b="1" lang="en-US" sz="1400">
                <a:solidFill>
                  <a:srgbClr val="FF0000"/>
                </a:solidFill>
                <a:latin typeface="Arial"/>
                <a:ea typeface="Arial"/>
                <a:cs typeface="Arial"/>
                <a:sym typeface="Arial"/>
              </a:rPr>
              <a:t>renewable sources</a:t>
            </a:r>
            <a:endParaRPr b="0" i="0" sz="1400">
              <a:solidFill>
                <a:srgbClr val="FF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1"/>
          <p:cNvSpPr/>
          <p:nvPr/>
        </p:nvSpPr>
        <p:spPr>
          <a:xfrm>
            <a:off x="120315" y="693367"/>
            <a:ext cx="11903243"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One of the main actions EU undertakes towards clean energy transition is the “Renovation wave” of public and private buildings, pursuing this dual ambition of energy gains and economic growth</a:t>
            </a:r>
            <a:endParaRPr/>
          </a:p>
          <a:p>
            <a:pPr indent="0" lvl="0" marL="0" marR="0" rtl="0" algn="l">
              <a:spcBef>
                <a:spcPts val="0"/>
              </a:spcBef>
              <a:spcAft>
                <a:spcPts val="0"/>
              </a:spcAft>
              <a:buNone/>
            </a:pPr>
            <a:r>
              <a:t/>
            </a:r>
            <a:endParaRPr b="1" sz="16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600">
                <a:solidFill>
                  <a:schemeClr val="dk1"/>
                </a:solidFill>
                <a:latin typeface="Calibri"/>
                <a:ea typeface="Calibri"/>
                <a:cs typeface="Calibri"/>
                <a:sym typeface="Calibri"/>
              </a:rPr>
              <a:t>Increasing the rate, quality and effectiveness of the renovation of existing buildings is the biggest challenge for the coming decades</a:t>
            </a:r>
            <a:endParaRPr b="1" sz="1600">
              <a:solidFill>
                <a:schemeClr val="dk1"/>
              </a:solidFill>
              <a:latin typeface="Calibri"/>
              <a:ea typeface="Calibri"/>
              <a:cs typeface="Calibri"/>
              <a:sym typeface="Calibri"/>
            </a:endParaRPr>
          </a:p>
        </p:txBody>
      </p:sp>
      <p:pic>
        <p:nvPicPr>
          <p:cNvPr descr="Renovation wave priorities" id="166" name="Google Shape;166;p11"/>
          <p:cNvPicPr preferRelativeResize="0"/>
          <p:nvPr/>
        </p:nvPicPr>
        <p:blipFill rotWithShape="1">
          <a:blip r:embed="rId3">
            <a:alphaModFix/>
          </a:blip>
          <a:srcRect b="0" l="0" r="0" t="0"/>
          <a:stretch/>
        </p:blipFill>
        <p:spPr>
          <a:xfrm>
            <a:off x="605802" y="1998133"/>
            <a:ext cx="10932267" cy="3833796"/>
          </a:xfrm>
          <a:prstGeom prst="rect">
            <a:avLst/>
          </a:prstGeom>
          <a:noFill/>
          <a:ln>
            <a:noFill/>
          </a:ln>
        </p:spPr>
      </p:pic>
      <p:sp>
        <p:nvSpPr>
          <p:cNvPr id="167" name="Google Shape;167;p11"/>
          <p:cNvSpPr/>
          <p:nvPr/>
        </p:nvSpPr>
        <p:spPr>
          <a:xfrm>
            <a:off x="120315" y="5939738"/>
            <a:ext cx="11321717"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 </a:t>
            </a:r>
            <a:r>
              <a:rPr i="1" lang="en-US" sz="1100" u="sng">
                <a:solidFill>
                  <a:srgbClr val="0563C1"/>
                </a:solidFill>
                <a:latin typeface="Calibri"/>
                <a:ea typeface="Calibri"/>
                <a:cs typeface="Calibri"/>
                <a:sym typeface="Calibri"/>
                <a:hlinkClick r:id="rId4">
                  <a:extLst>
                    <a:ext uri="{A12FA001-AC4F-418D-AE19-62706E023703}">
                      <ahyp:hlinkClr val="tx"/>
                    </a:ext>
                  </a:extLst>
                </a:hlinkClick>
              </a:rPr>
              <a:t>https://energy.ec.europa.eu/topics/energy-efficiency/energy-efficient-buildings/renovation-wave_en</a:t>
            </a: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p:nvPr/>
        </p:nvSpPr>
        <p:spPr>
          <a:xfrm>
            <a:off x="315048" y="953637"/>
            <a:ext cx="11013351" cy="47705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404040"/>
                </a:solidFill>
                <a:latin typeface="Calibri"/>
                <a:ea typeface="Calibri"/>
                <a:cs typeface="Calibri"/>
                <a:sym typeface="Calibri"/>
              </a:rPr>
              <a:t>Renovating both public and private buildings is an essential action, and has been singled out in the </a:t>
            </a:r>
            <a:r>
              <a:rPr lang="en-US" sz="1600" u="sng">
                <a:solidFill>
                  <a:srgbClr val="004494"/>
                </a:solidFill>
                <a:latin typeface="Calibri"/>
                <a:ea typeface="Calibri"/>
                <a:cs typeface="Calibri"/>
                <a:sym typeface="Calibri"/>
                <a:hlinkClick r:id="rId3">
                  <a:extLst>
                    <a:ext uri="{A12FA001-AC4F-418D-AE19-62706E023703}">
                      <ahyp:hlinkClr val="tx"/>
                    </a:ext>
                  </a:extLst>
                </a:hlinkClick>
              </a:rPr>
              <a:t>European Green Deal</a:t>
            </a:r>
            <a:r>
              <a:rPr lang="en-US" sz="1600">
                <a:solidFill>
                  <a:srgbClr val="404040"/>
                </a:solidFill>
                <a:latin typeface="Calibri"/>
                <a:ea typeface="Calibri"/>
                <a:cs typeface="Calibri"/>
                <a:sym typeface="Calibri"/>
              </a:rPr>
              <a:t> as a key initiative to drive energy efficiency in the sector and deliver on objectives.</a:t>
            </a:r>
            <a:endParaRPr/>
          </a:p>
          <a:p>
            <a:pPr indent="0" lvl="0" marL="0" marR="0" rtl="0" algn="l">
              <a:spcBef>
                <a:spcPts val="0"/>
              </a:spcBef>
              <a:spcAft>
                <a:spcPts val="0"/>
              </a:spcAft>
              <a:buNone/>
            </a:pPr>
            <a:r>
              <a:t/>
            </a:r>
            <a:endParaRPr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0" lvl="0" marL="0" marR="0" rtl="0" algn="l">
              <a:spcBef>
                <a:spcPts val="0"/>
              </a:spcBef>
              <a:spcAft>
                <a:spcPts val="0"/>
              </a:spcAft>
              <a:buNone/>
            </a:pPr>
            <a:r>
              <a:rPr b="1" lang="en-US" sz="1600" u="sng">
                <a:solidFill>
                  <a:schemeClr val="dk1"/>
                </a:solidFill>
                <a:latin typeface="Calibri"/>
                <a:ea typeface="Calibri"/>
                <a:cs typeface="Calibri"/>
                <a:sym typeface="Calibri"/>
              </a:rPr>
              <a:t>Action Plan:</a:t>
            </a:r>
            <a:endParaRPr/>
          </a:p>
          <a:p>
            <a:pPr indent="0" lvl="0" marL="0" marR="0" rtl="0" algn="l">
              <a:spcBef>
                <a:spcPts val="0"/>
              </a:spcBef>
              <a:spcAft>
                <a:spcPts val="0"/>
              </a:spcAft>
              <a:buNone/>
            </a:pPr>
            <a:r>
              <a:t/>
            </a:r>
            <a:endParaRPr i="1" sz="1600">
              <a:solidFill>
                <a:srgbClr val="404040"/>
              </a:solidFill>
              <a:latin typeface="Calibri"/>
              <a:ea typeface="Calibri"/>
              <a:cs typeface="Calibri"/>
              <a:sym typeface="Calibri"/>
            </a:endParaRPr>
          </a:p>
          <a:p>
            <a:pPr indent="-171450" lvl="0" marL="171450" marR="0" rtl="0" algn="l">
              <a:spcBef>
                <a:spcPts val="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Make informed choices on renovation of their buildings by seeking specialized advice;</a:t>
            </a:r>
            <a:endParaRPr/>
          </a:p>
          <a:p>
            <a:pPr indent="-171450" lvl="0" marL="171450" marR="0" rtl="0" algn="l">
              <a:spcBef>
                <a:spcPts val="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Consider reliable information sources to better understand what they can do to improve the energy efficiency of their homes and how to finance them;</a:t>
            </a:r>
            <a:endParaRPr/>
          </a:p>
          <a:p>
            <a:pPr indent="-171450" lvl="0" marL="171450" marR="0" rtl="0" algn="l">
              <a:spcBef>
                <a:spcPts val="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Integrate health, environmental and climate considerations in their decisions to renovate;</a:t>
            </a:r>
            <a:endParaRPr/>
          </a:p>
          <a:p>
            <a:pPr indent="-171450" lvl="0" marL="171450" marR="0" rtl="0" algn="l">
              <a:spcBef>
                <a:spcPts val="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Easily access finance for renovation;</a:t>
            </a:r>
            <a:endParaRPr/>
          </a:p>
          <a:p>
            <a:pPr indent="-171450" lvl="0" marL="171450" marR="0" rtl="0" algn="l">
              <a:spcBef>
                <a:spcPts val="0"/>
              </a:spcBef>
              <a:spcAft>
                <a:spcPts val="0"/>
              </a:spcAft>
              <a:buClr>
                <a:schemeClr val="dk1"/>
              </a:buClr>
              <a:buSzPts val="1600"/>
              <a:buFont typeface="Noto Sans Symbols"/>
              <a:buChar char="⮚"/>
            </a:pPr>
            <a:r>
              <a:rPr lang="en-US" sz="1600">
                <a:solidFill>
                  <a:schemeClr val="dk1"/>
                </a:solidFill>
                <a:latin typeface="Calibri"/>
                <a:ea typeface="Calibri"/>
                <a:cs typeface="Calibri"/>
                <a:sym typeface="Calibri"/>
              </a:rPr>
              <a:t>Engage with neighbors when living in a multi-apartment building to raise awareness about improved living conditions resulting from building renovation;</a:t>
            </a:r>
            <a:endParaRPr sz="1600">
              <a:solidFill>
                <a:srgbClr val="404040"/>
              </a:solidFill>
              <a:latin typeface="Calibri"/>
              <a:ea typeface="Calibri"/>
              <a:cs typeface="Calibri"/>
              <a:sym typeface="Calibri"/>
            </a:endParaRPr>
          </a:p>
        </p:txBody>
      </p:sp>
      <p:sp>
        <p:nvSpPr>
          <p:cNvPr id="173" name="Google Shape;173;p12"/>
          <p:cNvSpPr/>
          <p:nvPr/>
        </p:nvSpPr>
        <p:spPr>
          <a:xfrm>
            <a:off x="120315" y="5939738"/>
            <a:ext cx="11321717"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 </a:t>
            </a:r>
            <a:r>
              <a:rPr i="1" lang="en-US" sz="1100" u="sng">
                <a:solidFill>
                  <a:srgbClr val="0563C1"/>
                </a:solidFill>
                <a:latin typeface="Calibri"/>
                <a:ea typeface="Calibri"/>
                <a:cs typeface="Calibri"/>
                <a:sym typeface="Calibri"/>
                <a:hlinkClick r:id="rId4">
                  <a:extLst>
                    <a:ext uri="{A12FA001-AC4F-418D-AE19-62706E023703}">
                      <ahyp:hlinkClr val="tx"/>
                    </a:ext>
                  </a:extLst>
                </a:hlinkClick>
              </a:rPr>
              <a:t>https://energy.ec.europa.eu/topics/energy-efficiency/energy-efficient-buildings/renovation-wave_en</a:t>
            </a: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p:txBody>
      </p:sp>
      <p:pic>
        <p:nvPicPr>
          <p:cNvPr descr="EU Renovation Wave: an opportunity for fire safety - Modern Building  Alliance" id="174" name="Google Shape;174;p12"/>
          <p:cNvPicPr preferRelativeResize="0"/>
          <p:nvPr/>
        </p:nvPicPr>
        <p:blipFill rotWithShape="1">
          <a:blip r:embed="rId5">
            <a:alphaModFix/>
          </a:blip>
          <a:srcRect b="0" l="0" r="0" t="0"/>
          <a:stretch/>
        </p:blipFill>
        <p:spPr>
          <a:xfrm>
            <a:off x="6493934" y="1659453"/>
            <a:ext cx="3242734" cy="1811880"/>
          </a:xfrm>
          <a:prstGeom prst="rect">
            <a:avLst/>
          </a:prstGeom>
          <a:noFill/>
          <a:ln>
            <a:noFill/>
          </a:ln>
        </p:spPr>
      </p:pic>
      <p:pic>
        <p:nvPicPr>
          <p:cNvPr descr="EU's green renovations proposal 'lacking ambition', says environmental  lobby | Euronews" id="175" name="Google Shape;175;p12"/>
          <p:cNvPicPr preferRelativeResize="0"/>
          <p:nvPr/>
        </p:nvPicPr>
        <p:blipFill rotWithShape="1">
          <a:blip r:embed="rId6">
            <a:alphaModFix/>
          </a:blip>
          <a:srcRect b="0" l="0" r="0" t="0"/>
          <a:stretch/>
        </p:blipFill>
        <p:spPr>
          <a:xfrm>
            <a:off x="2197390" y="1659453"/>
            <a:ext cx="3102744" cy="181188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3"/>
          <p:cNvSpPr/>
          <p:nvPr/>
        </p:nvSpPr>
        <p:spPr>
          <a:xfrm>
            <a:off x="321733" y="742371"/>
            <a:ext cx="5342467" cy="461664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400">
                <a:solidFill>
                  <a:schemeClr val="dk1"/>
                </a:solidFill>
                <a:latin typeface="Calibri"/>
                <a:ea typeface="Calibri"/>
                <a:cs typeface="Calibri"/>
                <a:sym typeface="Calibri"/>
              </a:rPr>
              <a:t>Specific Challenge:</a:t>
            </a:r>
            <a:r>
              <a:rPr lang="en-US" sz="1400">
                <a:solidFill>
                  <a:schemeClr val="dk1"/>
                </a:solidFill>
                <a:latin typeface="Calibri"/>
                <a:ea typeface="Calibri"/>
                <a:cs typeface="Calibri"/>
                <a:sym typeface="Calibri"/>
              </a:rPr>
              <a:t> With rising focus on the building sector (e.g. the ‘renovation wave’ initiative of the European Green Deal) in view of the full decarbonisation by 2050, the built environment remains a strategic domain. The priority is the design and construction of new or retrofitting of existing buildings as zero-emission/zero-pollution, positive energy powerhouses within sustainable green neighbourhoods (districts). There are two major components of this transition. </a:t>
            </a:r>
            <a:endParaRPr/>
          </a:p>
          <a:p>
            <a:pPr indent="0" lvl="0" marL="0" marR="0" rtl="0" algn="just">
              <a:spcBef>
                <a:spcPts val="0"/>
              </a:spcBef>
              <a:spcAft>
                <a:spcPts val="0"/>
              </a:spcAft>
              <a:buNone/>
            </a:pPr>
            <a:r>
              <a:t/>
            </a:r>
            <a:endParaRPr b="1" sz="1400">
              <a:solidFill>
                <a:schemeClr val="dk1"/>
              </a:solidFill>
              <a:latin typeface="Calibri"/>
              <a:ea typeface="Calibri"/>
              <a:cs typeface="Calibri"/>
              <a:sym typeface="Calibri"/>
            </a:endParaRPr>
          </a:p>
          <a:p>
            <a:pPr indent="0" lvl="0" marL="0" marR="0" rtl="0" algn="just">
              <a:spcBef>
                <a:spcPts val="0"/>
              </a:spcBef>
              <a:spcAft>
                <a:spcPts val="0"/>
              </a:spcAft>
              <a:buNone/>
            </a:pPr>
            <a:r>
              <a:rPr b="1" lang="en-US" sz="1400">
                <a:solidFill>
                  <a:schemeClr val="dk1"/>
                </a:solidFill>
                <a:latin typeface="Calibri"/>
                <a:ea typeface="Calibri"/>
                <a:cs typeface="Calibri"/>
                <a:sym typeface="Calibri"/>
              </a:rPr>
              <a:t>Firstly</a:t>
            </a:r>
            <a:r>
              <a:rPr lang="en-US" sz="1400">
                <a:solidFill>
                  <a:schemeClr val="dk1"/>
                </a:solidFill>
                <a:latin typeface="Calibri"/>
                <a:ea typeface="Calibri"/>
                <a:cs typeface="Calibri"/>
                <a:sym typeface="Calibri"/>
              </a:rPr>
              <a:t>, a transition in design and construction of buildings to reduce their embodied emissions and to increase the energy efficiency of their operation; also the retrofitting of existing buildings to increase their efficiency. </a:t>
            </a:r>
            <a:endParaRPr/>
          </a:p>
          <a:p>
            <a:pPr indent="0" lvl="0" marL="0" marR="0" rtl="0" algn="just">
              <a:spcBef>
                <a:spcPts val="0"/>
              </a:spcBef>
              <a:spcAft>
                <a:spcPts val="0"/>
              </a:spcAft>
              <a:buNone/>
            </a:pPr>
            <a:r>
              <a:t/>
            </a:r>
            <a:endParaRPr b="1" sz="1400">
              <a:solidFill>
                <a:schemeClr val="dk1"/>
              </a:solidFill>
              <a:latin typeface="Calibri"/>
              <a:ea typeface="Calibri"/>
              <a:cs typeface="Calibri"/>
              <a:sym typeface="Calibri"/>
            </a:endParaRPr>
          </a:p>
          <a:p>
            <a:pPr indent="0" lvl="0" marL="0" marR="0" rtl="0" algn="just">
              <a:spcBef>
                <a:spcPts val="0"/>
              </a:spcBef>
              <a:spcAft>
                <a:spcPts val="0"/>
              </a:spcAft>
              <a:buNone/>
            </a:pPr>
            <a:r>
              <a:rPr b="1" lang="en-US" sz="1400">
                <a:solidFill>
                  <a:schemeClr val="dk1"/>
                </a:solidFill>
                <a:latin typeface="Calibri"/>
                <a:ea typeface="Calibri"/>
                <a:cs typeface="Calibri"/>
                <a:sym typeface="Calibri"/>
              </a:rPr>
              <a:t>Secondly</a:t>
            </a:r>
            <a:r>
              <a:rPr lang="en-US" sz="1400">
                <a:solidFill>
                  <a:schemeClr val="dk1"/>
                </a:solidFill>
                <a:latin typeface="Calibri"/>
                <a:ea typeface="Calibri"/>
                <a:cs typeface="Calibri"/>
                <a:sym typeface="Calibri"/>
              </a:rPr>
              <a:t>, a transition to energy positive buildings (producing electricity, covering their heating and cooling needs and contributing to the grid stability) with sustainable, renewable energy technologies. The multiplication of such buildings allows the creation of green neighbourhood “living labs” (including social housing and non-residential buildings such as hospitals, schools, public buildings, commercial buildings etc.) with additional urban functionalities (e.g. shared EV charging facilities). </a:t>
            </a:r>
            <a:endParaRPr sz="1400">
              <a:solidFill>
                <a:schemeClr val="dk1"/>
              </a:solidFill>
              <a:latin typeface="Calibri"/>
              <a:ea typeface="Calibri"/>
              <a:cs typeface="Calibri"/>
              <a:sym typeface="Calibri"/>
            </a:endParaRPr>
          </a:p>
        </p:txBody>
      </p:sp>
      <p:sp>
        <p:nvSpPr>
          <p:cNvPr id="181" name="Google Shape;181;p13"/>
          <p:cNvSpPr/>
          <p:nvPr/>
        </p:nvSpPr>
        <p:spPr>
          <a:xfrm>
            <a:off x="-8469" y="5817570"/>
            <a:ext cx="1231053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000">
                <a:solidFill>
                  <a:schemeClr val="dk1"/>
                </a:solidFill>
                <a:latin typeface="Calibri"/>
                <a:ea typeface="Calibri"/>
                <a:cs typeface="Calibri"/>
                <a:sym typeface="Calibri"/>
              </a:rPr>
              <a:t>Source: </a:t>
            </a:r>
            <a:r>
              <a:rPr i="1" lang="en-US" sz="1000" u="sng">
                <a:solidFill>
                  <a:schemeClr val="dk1"/>
                </a:solidFill>
                <a:latin typeface="Calibri"/>
                <a:ea typeface="Calibri"/>
                <a:cs typeface="Calibri"/>
                <a:sym typeface="Calibri"/>
                <a:hlinkClick r:id="rId3">
                  <a:extLst>
                    <a:ext uri="{A12FA001-AC4F-418D-AE19-62706E023703}">
                      <ahyp:hlinkClr val="tx"/>
                    </a:ext>
                  </a:extLst>
                </a:hlinkClick>
              </a:rPr>
              <a:t>https://ec.europa.eu/info/sites/default/files/research_and_innovation/green_deal/gdc_stakeholder_engagement_topic_04-1_buildings.pdf</a:t>
            </a:r>
            <a:r>
              <a:rPr i="1" lang="en-US" sz="1000">
                <a:solidFill>
                  <a:schemeClr val="dk1"/>
                </a:solidFill>
                <a:latin typeface="Calibri"/>
                <a:ea typeface="Calibri"/>
                <a:cs typeface="Calibri"/>
                <a:sym typeface="Calibri"/>
              </a:rPr>
              <a:t>; </a:t>
            </a:r>
            <a:r>
              <a:rPr i="1" lang="en-US" sz="1000" u="sng">
                <a:solidFill>
                  <a:schemeClr val="dk1"/>
                </a:solidFill>
                <a:latin typeface="Calibri"/>
                <a:ea typeface="Calibri"/>
                <a:cs typeface="Calibri"/>
                <a:sym typeface="Calibri"/>
                <a:hlinkClick r:id="rId4">
                  <a:extLst>
                    <a:ext uri="{A12FA001-AC4F-418D-AE19-62706E023703}">
                      <ahyp:hlinkClr val="tx"/>
                    </a:ext>
                  </a:extLst>
                </a:hlinkClick>
              </a:rPr>
              <a:t>https://setis.ec.europa.eu/system/files/2021-03/setis_magazine_2019_energy_efficiency_in_buildings.pdf</a:t>
            </a:r>
            <a:r>
              <a:rPr i="1" lang="en-US"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p:txBody>
      </p:sp>
      <p:sp>
        <p:nvSpPr>
          <p:cNvPr id="182" name="Google Shape;182;p13"/>
          <p:cNvSpPr/>
          <p:nvPr/>
        </p:nvSpPr>
        <p:spPr>
          <a:xfrm rot="-151179">
            <a:off x="6630523" y="666102"/>
            <a:ext cx="377069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500">
                <a:solidFill>
                  <a:srgbClr val="546321"/>
                </a:solidFill>
                <a:latin typeface="Calibri"/>
                <a:ea typeface="Calibri"/>
                <a:cs typeface="Calibri"/>
                <a:sym typeface="Calibri"/>
              </a:rPr>
              <a:t>“To increase the energy efficiency of buildings, the first strategy is the renovation of their envelopes”</a:t>
            </a:r>
            <a:endParaRPr i="1" sz="1500">
              <a:solidFill>
                <a:srgbClr val="546321"/>
              </a:solidFill>
              <a:latin typeface="Calibri"/>
              <a:ea typeface="Calibri"/>
              <a:cs typeface="Calibri"/>
              <a:sym typeface="Calibri"/>
            </a:endParaRPr>
          </a:p>
        </p:txBody>
      </p:sp>
      <p:sp>
        <p:nvSpPr>
          <p:cNvPr descr="For Energy Efficiency Day, here are tips to cut your consumption - The City  of Asheville" id="183" name="Google Shape;183;p13"/>
          <p:cNvSpPr/>
          <p:nvPr/>
        </p:nvSpPr>
        <p:spPr>
          <a:xfrm>
            <a:off x="7885642" y="329450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For Energy Efficiency Day, here are tips to cut your consumption - The City  of Asheville" id="184" name="Google Shape;184;p13"/>
          <p:cNvSpPr/>
          <p:nvPr/>
        </p:nvSpPr>
        <p:spPr>
          <a:xfrm>
            <a:off x="8038042" y="344690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In focus: Energy efficiency in buildings | European Commission" id="185" name="Google Shape;185;p13"/>
          <p:cNvPicPr preferRelativeResize="0"/>
          <p:nvPr/>
        </p:nvPicPr>
        <p:blipFill rotWithShape="1">
          <a:blip r:embed="rId5">
            <a:alphaModFix/>
          </a:blip>
          <a:srcRect b="0" l="0" r="0" t="0"/>
          <a:stretch/>
        </p:blipFill>
        <p:spPr>
          <a:xfrm rot="254366">
            <a:off x="6660620" y="1659597"/>
            <a:ext cx="3905780" cy="2092106"/>
          </a:xfrm>
          <a:prstGeom prst="rect">
            <a:avLst/>
          </a:prstGeom>
          <a:noFill/>
          <a:ln>
            <a:noFill/>
          </a:ln>
        </p:spPr>
      </p:pic>
      <p:pic>
        <p:nvPicPr>
          <p:cNvPr descr="A Step by Step Guide to Energy Efficiency for Green Buildings - Uponor Blog" id="186" name="Google Shape;186;p13"/>
          <p:cNvPicPr preferRelativeResize="0"/>
          <p:nvPr/>
        </p:nvPicPr>
        <p:blipFill rotWithShape="1">
          <a:blip r:embed="rId6">
            <a:alphaModFix/>
          </a:blip>
          <a:srcRect b="0" l="0" r="0" t="0"/>
          <a:stretch/>
        </p:blipFill>
        <p:spPr>
          <a:xfrm rot="-406606">
            <a:off x="6064910" y="4003636"/>
            <a:ext cx="2968947" cy="14844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4"/>
          <p:cNvSpPr/>
          <p:nvPr/>
        </p:nvSpPr>
        <p:spPr>
          <a:xfrm>
            <a:off x="321733" y="742371"/>
            <a:ext cx="6510868" cy="495520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800">
                <a:solidFill>
                  <a:schemeClr val="dk1"/>
                </a:solidFill>
                <a:latin typeface="Calibri"/>
                <a:ea typeface="Calibri"/>
                <a:cs typeface="Calibri"/>
                <a:sym typeface="Calibri"/>
              </a:rPr>
              <a:t>What the EU Commission undertakes:</a:t>
            </a:r>
            <a:endParaRPr/>
          </a:p>
          <a:p>
            <a:pPr indent="0" lvl="0" marL="0" marR="0" rtl="0" algn="just">
              <a:spcBef>
                <a:spcPts val="0"/>
              </a:spcBef>
              <a:spcAft>
                <a:spcPts val="0"/>
              </a:spcAft>
              <a:buNone/>
            </a:pPr>
            <a:r>
              <a:t/>
            </a:r>
            <a:endParaRPr b="1" sz="1800">
              <a:solidFill>
                <a:schemeClr val="dk1"/>
              </a:solidFill>
              <a:latin typeface="Calibri"/>
              <a:ea typeface="Calibri"/>
              <a:cs typeface="Calibri"/>
              <a:sym typeface="Calibri"/>
            </a:endParaRPr>
          </a:p>
          <a:p>
            <a:pPr indent="0" lvl="0" marL="0" marR="0" rtl="0" algn="just">
              <a:spcBef>
                <a:spcPts val="0"/>
              </a:spcBef>
              <a:spcAft>
                <a:spcPts val="0"/>
              </a:spcAft>
              <a:buNone/>
            </a:pPr>
            <a:r>
              <a:rPr b="1" lang="en-US" sz="1500">
                <a:solidFill>
                  <a:schemeClr val="dk1"/>
                </a:solidFill>
                <a:latin typeface="Calibri"/>
                <a:ea typeface="Calibri"/>
                <a:cs typeface="Calibri"/>
                <a:sym typeface="Calibri"/>
              </a:rPr>
              <a:t>The New European Bauhaus</a:t>
            </a:r>
            <a:endParaRPr/>
          </a:p>
          <a:p>
            <a:pPr indent="0" lvl="0" marL="0" marR="0" rtl="0" algn="just">
              <a:spcBef>
                <a:spcPts val="0"/>
              </a:spcBef>
              <a:spcAft>
                <a:spcPts val="0"/>
              </a:spcAft>
              <a:buNone/>
            </a:pPr>
            <a:r>
              <a:rPr lang="en-US" sz="1300">
                <a:solidFill>
                  <a:schemeClr val="dk1"/>
                </a:solidFill>
                <a:latin typeface="Calibri"/>
                <a:ea typeface="Calibri"/>
                <a:cs typeface="Calibri"/>
                <a:sym typeface="Calibri"/>
              </a:rPr>
              <a:t>In October 2020, the Commission also launched the </a:t>
            </a:r>
            <a:r>
              <a:rPr lang="en-US" sz="1300" u="sng">
                <a:solidFill>
                  <a:schemeClr val="dk1"/>
                </a:solidFill>
                <a:latin typeface="Calibri"/>
                <a:ea typeface="Calibri"/>
                <a:cs typeface="Calibri"/>
                <a:sym typeface="Calibri"/>
                <a:hlinkClick r:id="rId3">
                  <a:extLst>
                    <a:ext uri="{A12FA001-AC4F-418D-AE19-62706E023703}">
                      <ahyp:hlinkClr val="tx"/>
                    </a:ext>
                  </a:extLst>
                </a:hlinkClick>
              </a:rPr>
              <a:t>New European Bauhaus</a:t>
            </a:r>
            <a:r>
              <a:rPr lang="en-US" sz="1300" u="sng">
                <a:solidFill>
                  <a:schemeClr val="dk1"/>
                </a:solidFill>
                <a:latin typeface="Calibri"/>
                <a:ea typeface="Calibri"/>
                <a:cs typeface="Calibri"/>
                <a:sym typeface="Calibri"/>
              </a:rPr>
              <a:t>. </a:t>
            </a:r>
            <a:r>
              <a:rPr lang="en-US" sz="1300">
                <a:solidFill>
                  <a:schemeClr val="dk1"/>
                </a:solidFill>
                <a:latin typeface="Calibri"/>
                <a:ea typeface="Calibri"/>
                <a:cs typeface="Calibri"/>
                <a:sym typeface="Calibri"/>
              </a:rPr>
              <a:t>Search for available translations of the initiative which provides a forum where Europeans can come together to share ideas on climate-friendly architecture. The initiative comprises 3 phases: </a:t>
            </a:r>
            <a:endParaRPr/>
          </a:p>
          <a:p>
            <a:pPr indent="-285750" lvl="0" marL="285750" marR="0" rtl="0" algn="just">
              <a:spcBef>
                <a:spcPts val="0"/>
              </a:spcBef>
              <a:spcAft>
                <a:spcPts val="0"/>
              </a:spcAft>
              <a:buClr>
                <a:schemeClr val="dk1"/>
              </a:buClr>
              <a:buSzPts val="1300"/>
              <a:buFont typeface="Noto Sans Symbols"/>
              <a:buChar char="⮚"/>
            </a:pPr>
            <a:r>
              <a:rPr lang="en-US" sz="1300">
                <a:solidFill>
                  <a:schemeClr val="dk1"/>
                </a:solidFill>
                <a:latin typeface="Calibri"/>
                <a:ea typeface="Calibri"/>
                <a:cs typeface="Calibri"/>
                <a:sym typeface="Calibri"/>
              </a:rPr>
              <a:t>Co-design</a:t>
            </a:r>
            <a:endParaRPr/>
          </a:p>
          <a:p>
            <a:pPr indent="-285750" lvl="0" marL="285750" marR="0" rtl="0" algn="just">
              <a:spcBef>
                <a:spcPts val="0"/>
              </a:spcBef>
              <a:spcAft>
                <a:spcPts val="0"/>
              </a:spcAft>
              <a:buClr>
                <a:schemeClr val="dk1"/>
              </a:buClr>
              <a:buSzPts val="1300"/>
              <a:buFont typeface="Noto Sans Symbols"/>
              <a:buChar char="⮚"/>
            </a:pPr>
            <a:r>
              <a:rPr lang="en-US" sz="1300">
                <a:solidFill>
                  <a:schemeClr val="dk1"/>
                </a:solidFill>
                <a:latin typeface="Calibri"/>
                <a:ea typeface="Calibri"/>
                <a:cs typeface="Calibri"/>
                <a:sym typeface="Calibri"/>
              </a:rPr>
              <a:t>Delivery</a:t>
            </a:r>
            <a:endParaRPr/>
          </a:p>
          <a:p>
            <a:pPr indent="-285750" lvl="0" marL="285750" marR="0" rtl="0" algn="just">
              <a:spcBef>
                <a:spcPts val="0"/>
              </a:spcBef>
              <a:spcAft>
                <a:spcPts val="0"/>
              </a:spcAft>
              <a:buClr>
                <a:schemeClr val="dk1"/>
              </a:buClr>
              <a:buSzPts val="1300"/>
              <a:buFont typeface="Noto Sans Symbols"/>
              <a:buChar char="⮚"/>
            </a:pPr>
            <a:r>
              <a:rPr lang="en-US" sz="1300">
                <a:solidFill>
                  <a:schemeClr val="dk1"/>
                </a:solidFill>
                <a:latin typeface="Calibri"/>
                <a:ea typeface="Calibri"/>
                <a:cs typeface="Calibri"/>
                <a:sym typeface="Calibri"/>
              </a:rPr>
              <a:t>Dissemination</a:t>
            </a:r>
            <a:endParaRPr/>
          </a:p>
          <a:p>
            <a:pPr indent="0" lvl="0" marL="0" marR="0" rtl="0" algn="just">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just">
              <a:spcBef>
                <a:spcPts val="0"/>
              </a:spcBef>
              <a:spcAft>
                <a:spcPts val="0"/>
              </a:spcAft>
              <a:buNone/>
            </a:pPr>
            <a:r>
              <a:t/>
            </a:r>
            <a:endParaRPr sz="1300">
              <a:solidFill>
                <a:schemeClr val="dk1"/>
              </a:solidFill>
              <a:latin typeface="Calibri"/>
              <a:ea typeface="Calibri"/>
              <a:cs typeface="Calibri"/>
              <a:sym typeface="Calibri"/>
            </a:endParaRPr>
          </a:p>
          <a:p>
            <a:pPr indent="0" lvl="0" marL="0" marR="0" rtl="0" algn="just">
              <a:spcBef>
                <a:spcPts val="0"/>
              </a:spcBef>
              <a:spcAft>
                <a:spcPts val="0"/>
              </a:spcAft>
              <a:buNone/>
            </a:pPr>
            <a:r>
              <a:rPr b="1" lang="en-US" sz="1500">
                <a:solidFill>
                  <a:schemeClr val="dk1"/>
                </a:solidFill>
                <a:latin typeface="Calibri"/>
                <a:ea typeface="Calibri"/>
                <a:cs typeface="Calibri"/>
                <a:sym typeface="Calibri"/>
              </a:rPr>
              <a:t>EU building projects</a:t>
            </a:r>
            <a:endParaRPr/>
          </a:p>
          <a:p>
            <a:pPr indent="0" lvl="0" marL="0" marR="0" rtl="0" algn="just">
              <a:spcBef>
                <a:spcPts val="0"/>
              </a:spcBef>
              <a:spcAft>
                <a:spcPts val="0"/>
              </a:spcAft>
              <a:buNone/>
            </a:pPr>
            <a:r>
              <a:rPr lang="en-US" sz="1300">
                <a:solidFill>
                  <a:schemeClr val="dk1"/>
                </a:solidFill>
                <a:latin typeface="Calibri"/>
                <a:ea typeface="Calibri"/>
                <a:cs typeface="Calibri"/>
                <a:sym typeface="Calibri"/>
              </a:rPr>
              <a:t>The Commission supports many projects on building renovation, as well as research and innovation in this field, with its </a:t>
            </a:r>
            <a:r>
              <a:rPr lang="en-US" sz="1300" u="sng">
                <a:solidFill>
                  <a:schemeClr val="dk1"/>
                </a:solidFill>
                <a:latin typeface="Calibri"/>
                <a:ea typeface="Calibri"/>
                <a:cs typeface="Calibri"/>
                <a:sym typeface="Calibri"/>
                <a:hlinkClick r:id="rId4">
                  <a:extLst>
                    <a:ext uri="{A12FA001-AC4F-418D-AE19-62706E023703}">
                      <ahyp:hlinkClr val="tx"/>
                    </a:ext>
                  </a:extLst>
                </a:hlinkClick>
              </a:rPr>
              <a:t>Horizon Europe</a:t>
            </a:r>
            <a:r>
              <a:rPr lang="en-US" sz="1300">
                <a:solidFill>
                  <a:schemeClr val="dk1"/>
                </a:solidFill>
                <a:latin typeface="Calibri"/>
                <a:ea typeface="Calibri"/>
                <a:cs typeface="Calibri"/>
                <a:sym typeface="Calibri"/>
              </a:rPr>
              <a:t> research programs, such as: </a:t>
            </a:r>
            <a:endParaRPr/>
          </a:p>
          <a:p>
            <a:pPr indent="0" lvl="0" marL="0" marR="0" rtl="0" algn="just">
              <a:spcBef>
                <a:spcPts val="0"/>
              </a:spcBef>
              <a:spcAft>
                <a:spcPts val="0"/>
              </a:spcAft>
              <a:buNone/>
            </a:pPr>
            <a:r>
              <a:t/>
            </a:r>
            <a:endParaRPr sz="13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1300"/>
              <a:buFont typeface="Noto Sans Symbols"/>
              <a:buChar char="⮚"/>
            </a:pPr>
            <a:r>
              <a:rPr lang="en-US" sz="1300">
                <a:solidFill>
                  <a:schemeClr val="dk1"/>
                </a:solidFill>
                <a:latin typeface="Calibri"/>
                <a:ea typeface="Calibri"/>
                <a:cs typeface="Calibri"/>
                <a:sym typeface="Calibri"/>
              </a:rPr>
              <a:t>the </a:t>
            </a:r>
            <a:r>
              <a:rPr lang="en-US" sz="1300" u="sng">
                <a:solidFill>
                  <a:schemeClr val="dk1"/>
                </a:solidFill>
                <a:latin typeface="Calibri"/>
                <a:ea typeface="Calibri"/>
                <a:cs typeface="Calibri"/>
                <a:sym typeface="Calibri"/>
                <a:hlinkClick r:id="rId5">
                  <a:extLst>
                    <a:ext uri="{A12FA001-AC4F-418D-AE19-62706E023703}">
                      <ahyp:hlinkClr val="tx"/>
                    </a:ext>
                  </a:extLst>
                </a:hlinkClick>
              </a:rPr>
              <a:t>BUILD UP initiative</a:t>
            </a:r>
            <a:r>
              <a:rPr lang="en-US" sz="1300">
                <a:solidFill>
                  <a:schemeClr val="dk1"/>
                </a:solidFill>
                <a:latin typeface="Calibri"/>
                <a:ea typeface="Calibri"/>
                <a:cs typeface="Calibri"/>
                <a:sym typeface="Calibri"/>
              </a:rPr>
              <a:t> - A portal for sharing knowledge on how to make buildings more energy-efficient; </a:t>
            </a:r>
            <a:endParaRPr/>
          </a:p>
          <a:p>
            <a:pPr indent="-285750" lvl="0" marL="285750" marR="0" rtl="0" algn="just">
              <a:spcBef>
                <a:spcPts val="0"/>
              </a:spcBef>
              <a:spcAft>
                <a:spcPts val="0"/>
              </a:spcAft>
              <a:buClr>
                <a:schemeClr val="dk1"/>
              </a:buClr>
              <a:buSzPts val="1300"/>
              <a:buFont typeface="Noto Sans Symbols"/>
              <a:buChar char="⮚"/>
            </a:pPr>
            <a:r>
              <a:rPr lang="en-US" sz="1300">
                <a:solidFill>
                  <a:schemeClr val="dk1"/>
                </a:solidFill>
                <a:latin typeface="Calibri"/>
                <a:ea typeface="Calibri"/>
                <a:cs typeface="Calibri"/>
                <a:sym typeface="Calibri"/>
              </a:rPr>
              <a:t>the </a:t>
            </a:r>
            <a:r>
              <a:rPr lang="en-US" sz="1300" u="sng">
                <a:solidFill>
                  <a:schemeClr val="dk1"/>
                </a:solidFill>
                <a:latin typeface="Calibri"/>
                <a:ea typeface="Calibri"/>
                <a:cs typeface="Calibri"/>
                <a:sym typeface="Calibri"/>
                <a:hlinkClick r:id="rId6">
                  <a:extLst>
                    <a:ext uri="{A12FA001-AC4F-418D-AE19-62706E023703}">
                      <ahyp:hlinkClr val="tx"/>
                    </a:ext>
                  </a:extLst>
                </a:hlinkClick>
              </a:rPr>
              <a:t>BUILD UP Skills initiative</a:t>
            </a:r>
            <a:r>
              <a:rPr lang="en-US" sz="1300">
                <a:solidFill>
                  <a:schemeClr val="dk1"/>
                </a:solidFill>
                <a:latin typeface="Calibri"/>
                <a:ea typeface="Calibri"/>
                <a:cs typeface="Calibri"/>
                <a:sym typeface="Calibri"/>
              </a:rPr>
              <a:t>, which aims to increase the number of qualified building professionals across Europe who can carry out building renovations that offer high energy performance as well as construct new near zero-energy buildings; </a:t>
            </a:r>
            <a:endParaRPr/>
          </a:p>
          <a:p>
            <a:pPr indent="-285750" lvl="0" marL="285750" marR="0" rtl="0" algn="just">
              <a:spcBef>
                <a:spcPts val="0"/>
              </a:spcBef>
              <a:spcAft>
                <a:spcPts val="0"/>
              </a:spcAft>
              <a:buClr>
                <a:schemeClr val="dk1"/>
              </a:buClr>
              <a:buSzPts val="1300"/>
              <a:buFont typeface="Noto Sans Symbols"/>
              <a:buChar char="⮚"/>
            </a:pPr>
            <a:r>
              <a:rPr lang="en-US" sz="1300">
                <a:solidFill>
                  <a:schemeClr val="dk1"/>
                </a:solidFill>
                <a:latin typeface="Calibri"/>
                <a:ea typeface="Calibri"/>
                <a:cs typeface="Calibri"/>
                <a:sym typeface="Calibri"/>
              </a:rPr>
              <a:t>the </a:t>
            </a:r>
            <a:r>
              <a:rPr lang="en-US" sz="1300" u="sng">
                <a:solidFill>
                  <a:schemeClr val="dk1"/>
                </a:solidFill>
                <a:latin typeface="Calibri"/>
                <a:ea typeface="Calibri"/>
                <a:cs typeface="Calibri"/>
                <a:sym typeface="Calibri"/>
                <a:hlinkClick r:id="rId7">
                  <a:extLst>
                    <a:ext uri="{A12FA001-AC4F-418D-AE19-62706E023703}">
                      <ahyp:hlinkClr val="tx"/>
                    </a:ext>
                  </a:extLst>
                </a:hlinkClick>
              </a:rPr>
              <a:t>4RinEU</a:t>
            </a:r>
            <a:r>
              <a:rPr lang="en-US" sz="1300">
                <a:solidFill>
                  <a:schemeClr val="dk1"/>
                </a:solidFill>
                <a:latin typeface="Calibri"/>
                <a:ea typeface="Calibri"/>
                <a:cs typeface="Calibri"/>
                <a:sym typeface="Calibri"/>
              </a:rPr>
              <a:t> project, which aims to provide new tools and strategies to encourage large-scale renovation of existing buildings and promoting the use of renewable energies</a:t>
            </a:r>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p:txBody>
      </p:sp>
      <p:sp>
        <p:nvSpPr>
          <p:cNvPr id="192" name="Google Shape;192;p14"/>
          <p:cNvSpPr/>
          <p:nvPr/>
        </p:nvSpPr>
        <p:spPr>
          <a:xfrm>
            <a:off x="321732" y="5851436"/>
            <a:ext cx="8796867"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100">
                <a:solidFill>
                  <a:schemeClr val="dk1"/>
                </a:solidFill>
                <a:latin typeface="Calibri"/>
                <a:ea typeface="Calibri"/>
                <a:cs typeface="Calibri"/>
                <a:sym typeface="Calibri"/>
              </a:rPr>
              <a:t>Source: </a:t>
            </a:r>
            <a:r>
              <a:rPr i="1" lang="en-US" sz="1100" u="sng">
                <a:solidFill>
                  <a:schemeClr val="dk1"/>
                </a:solidFill>
                <a:latin typeface="Calibri"/>
                <a:ea typeface="Calibri"/>
                <a:cs typeface="Calibri"/>
                <a:sym typeface="Calibri"/>
                <a:hlinkClick r:id="rId8">
                  <a:extLst>
                    <a:ext uri="{A12FA001-AC4F-418D-AE19-62706E023703}">
                      <ahyp:hlinkClr val="tx"/>
                    </a:ext>
                  </a:extLst>
                </a:hlinkClick>
              </a:rPr>
              <a:t>https://energy.ec.europa.eu/topics/energy-efficiency/energy-efficient-buildings/renovation-wave_en</a:t>
            </a:r>
            <a:r>
              <a:rPr i="1" lang="en-US" sz="1100">
                <a:solidFill>
                  <a:schemeClr val="dk1"/>
                </a:solidFill>
                <a:latin typeface="Calibri"/>
                <a:ea typeface="Calibri"/>
                <a:cs typeface="Calibri"/>
                <a:sym typeface="Calibri"/>
              </a:rPr>
              <a:t> </a:t>
            </a:r>
            <a:endParaRPr sz="1100">
              <a:solidFill>
                <a:schemeClr val="dk1"/>
              </a:solidFill>
              <a:latin typeface="Calibri"/>
              <a:ea typeface="Calibri"/>
              <a:cs typeface="Calibri"/>
              <a:sym typeface="Calibri"/>
            </a:endParaRPr>
          </a:p>
        </p:txBody>
      </p:sp>
      <p:pic>
        <p:nvPicPr>
          <p:cNvPr descr="New European Bauhaus taking shape | Interreg Europe" id="193" name="Google Shape;193;p14"/>
          <p:cNvPicPr preferRelativeResize="0"/>
          <p:nvPr/>
        </p:nvPicPr>
        <p:blipFill rotWithShape="1">
          <a:blip r:embed="rId9">
            <a:alphaModFix/>
          </a:blip>
          <a:srcRect b="0" l="0" r="0" t="0"/>
          <a:stretch/>
        </p:blipFill>
        <p:spPr>
          <a:xfrm>
            <a:off x="7205133" y="945309"/>
            <a:ext cx="4154759" cy="2500624"/>
          </a:xfrm>
          <a:prstGeom prst="rect">
            <a:avLst/>
          </a:prstGeom>
          <a:noFill/>
          <a:ln>
            <a:noFill/>
          </a:ln>
        </p:spPr>
      </p:pic>
      <p:pic>
        <p:nvPicPr>
          <p:cNvPr descr="BUILD UP Skills Malta - Home | Facebook" id="194" name="Google Shape;194;p14"/>
          <p:cNvPicPr preferRelativeResize="0"/>
          <p:nvPr/>
        </p:nvPicPr>
        <p:blipFill rotWithShape="1">
          <a:blip r:embed="rId10">
            <a:alphaModFix/>
          </a:blip>
          <a:srcRect b="0" l="0" r="0" t="0"/>
          <a:stretch/>
        </p:blipFill>
        <p:spPr>
          <a:xfrm rot="1132789">
            <a:off x="7434203" y="3550176"/>
            <a:ext cx="1647695" cy="1513909"/>
          </a:xfrm>
          <a:prstGeom prst="rect">
            <a:avLst/>
          </a:prstGeom>
          <a:noFill/>
          <a:ln>
            <a:noFill/>
          </a:ln>
        </p:spPr>
      </p:pic>
      <p:pic>
        <p:nvPicPr>
          <p:cNvPr descr="4RinEU has a logo – 4RinEU project | Renovation of Residential buildings in  EU" id="195" name="Google Shape;195;p14"/>
          <p:cNvPicPr preferRelativeResize="0"/>
          <p:nvPr/>
        </p:nvPicPr>
        <p:blipFill rotWithShape="1">
          <a:blip r:embed="rId11">
            <a:alphaModFix/>
          </a:blip>
          <a:srcRect b="0" l="0" r="0" t="0"/>
          <a:stretch/>
        </p:blipFill>
        <p:spPr>
          <a:xfrm rot="-999715">
            <a:off x="9454944" y="3705315"/>
            <a:ext cx="2028923" cy="149988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5"/>
          <p:cNvSpPr/>
          <p:nvPr/>
        </p:nvSpPr>
        <p:spPr>
          <a:xfrm>
            <a:off x="203200" y="723900"/>
            <a:ext cx="7416800" cy="569386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400">
                <a:solidFill>
                  <a:srgbClr val="000000"/>
                </a:solidFill>
                <a:latin typeface="Calibri"/>
                <a:ea typeface="Calibri"/>
                <a:cs typeface="Calibri"/>
                <a:sym typeface="Calibri"/>
              </a:rPr>
              <a:t>Resource efficiency</a:t>
            </a:r>
            <a:r>
              <a:rPr lang="en-US" sz="1400">
                <a:solidFill>
                  <a:srgbClr val="000000"/>
                </a:solidFill>
                <a:latin typeface="Calibri"/>
                <a:ea typeface="Calibri"/>
                <a:cs typeface="Calibri"/>
                <a:sym typeface="Calibri"/>
              </a:rPr>
              <a:t> means using the Earth's limited resources in a sustainable manner while minimizing impacts on the environment. It allows us to create more with less and to deliver greater value with less input. </a:t>
            </a:r>
            <a:endParaRPr/>
          </a:p>
          <a:p>
            <a:pPr indent="0" lvl="0" marL="0" marR="0" rtl="0" algn="just">
              <a:spcBef>
                <a:spcPts val="0"/>
              </a:spcBef>
              <a:spcAft>
                <a:spcPts val="0"/>
              </a:spcAft>
              <a:buNone/>
            </a:pPr>
            <a:r>
              <a:t/>
            </a:r>
            <a:endParaRPr sz="1400">
              <a:solidFill>
                <a:srgbClr val="000000"/>
              </a:solidFill>
              <a:latin typeface="Calibri"/>
              <a:ea typeface="Calibri"/>
              <a:cs typeface="Calibri"/>
              <a:sym typeface="Calibri"/>
            </a:endParaRPr>
          </a:p>
          <a:p>
            <a:pPr indent="0" lvl="0" marL="0" marR="0" rtl="0" algn="just">
              <a:spcBef>
                <a:spcPts val="0"/>
              </a:spcBef>
              <a:spcAft>
                <a:spcPts val="0"/>
              </a:spcAft>
              <a:buNone/>
            </a:pPr>
            <a:r>
              <a:t/>
            </a:r>
            <a:endParaRPr sz="1400">
              <a:solidFill>
                <a:srgbClr val="000000"/>
              </a:solidFill>
              <a:latin typeface="Calibri"/>
              <a:ea typeface="Calibri"/>
              <a:cs typeface="Calibri"/>
              <a:sym typeface="Calibri"/>
            </a:endParaRPr>
          </a:p>
          <a:p>
            <a:pPr indent="0" lvl="0" marL="0" marR="0" rtl="0" algn="just">
              <a:spcBef>
                <a:spcPts val="0"/>
              </a:spcBef>
              <a:spcAft>
                <a:spcPts val="0"/>
              </a:spcAft>
              <a:buNone/>
            </a:pPr>
            <a:r>
              <a:t/>
            </a:r>
            <a:endParaRPr sz="1400">
              <a:solidFill>
                <a:srgbClr val="000000"/>
              </a:solidFill>
              <a:latin typeface="Calibri"/>
              <a:ea typeface="Calibri"/>
              <a:cs typeface="Calibri"/>
              <a:sym typeface="Calibri"/>
            </a:endParaRPr>
          </a:p>
          <a:p>
            <a:pPr indent="0" lvl="0" marL="0" marR="0" rtl="0" algn="just">
              <a:spcBef>
                <a:spcPts val="0"/>
              </a:spcBef>
              <a:spcAft>
                <a:spcPts val="0"/>
              </a:spcAft>
              <a:buNone/>
            </a:pPr>
            <a:r>
              <a:rPr b="1" lang="en-US" sz="1400">
                <a:solidFill>
                  <a:schemeClr val="dk1"/>
                </a:solidFill>
                <a:latin typeface="Calibri"/>
                <a:ea typeface="Calibri"/>
                <a:cs typeface="Calibri"/>
                <a:sym typeface="Calibri"/>
              </a:rPr>
              <a:t>Resource-efficient construction </a:t>
            </a:r>
            <a:r>
              <a:rPr lang="en-US" sz="1400">
                <a:solidFill>
                  <a:schemeClr val="dk1"/>
                </a:solidFill>
                <a:latin typeface="Calibri"/>
                <a:ea typeface="Calibri"/>
                <a:cs typeface="Calibri"/>
                <a:sym typeface="Calibri"/>
              </a:rPr>
              <a:t>offers a systemic approach to sustainable construction; it goes beyond zero energy, zero emissions, and zero carbon to look at the big picture—how can the existing building stock be (better) used (i.e. through renovation and urban mining) and how can new buildings be built in a more resource efficient way, i.e. with less resource-intensive materials, new technologies and new approaches to design? </a:t>
            </a:r>
            <a:endParaRPr sz="1400">
              <a:solidFill>
                <a:schemeClr val="dk1"/>
              </a:solidFill>
              <a:latin typeface="Calibri"/>
              <a:ea typeface="Calibri"/>
              <a:cs typeface="Calibri"/>
              <a:sym typeface="Calibri"/>
            </a:endParaRPr>
          </a:p>
          <a:p>
            <a:pPr indent="0" lvl="0" marL="0" marR="0" rtl="0" algn="just">
              <a:spcBef>
                <a:spcPts val="0"/>
              </a:spcBef>
              <a:spcAft>
                <a:spcPts val="0"/>
              </a:spcAft>
              <a:buNone/>
            </a:pPr>
            <a:r>
              <a:rPr lang="en-US" sz="1400">
                <a:solidFill>
                  <a:schemeClr val="dk1"/>
                </a:solidFill>
                <a:latin typeface="Calibri"/>
                <a:ea typeface="Calibri"/>
                <a:cs typeface="Calibri"/>
                <a:sym typeface="Calibri"/>
              </a:rPr>
              <a:t>It is a systems wide approach that looks at material and energy flows over the life-time of a building. Resource-efficient construction ultimately means using less material resources to build or renovate homes, buildings and infrastructures while achieving the same or better functionality.</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400">
                <a:solidFill>
                  <a:schemeClr val="dk1"/>
                </a:solidFill>
                <a:latin typeface="Calibri"/>
                <a:ea typeface="Calibri"/>
                <a:cs typeface="Calibri"/>
                <a:sym typeface="Calibri"/>
              </a:rPr>
              <a:t>Key solutions: </a:t>
            </a:r>
            <a:endParaRPr/>
          </a:p>
          <a:p>
            <a:pPr indent="0" lvl="0" marL="0" marR="0" rtl="0" algn="l">
              <a:spcBef>
                <a:spcPts val="0"/>
              </a:spcBef>
              <a:spcAft>
                <a:spcPts val="0"/>
              </a:spcAft>
              <a:buNone/>
            </a:pPr>
            <a:r>
              <a:t/>
            </a:r>
            <a:endParaRPr b="1" sz="1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400"/>
              <a:buFont typeface="Noto Sans Symbols"/>
              <a:buChar char="⮚"/>
            </a:pPr>
            <a:r>
              <a:rPr lang="en-US" sz="1400">
                <a:solidFill>
                  <a:schemeClr val="dk1"/>
                </a:solidFill>
                <a:latin typeface="Calibri"/>
                <a:ea typeface="Calibri"/>
                <a:cs typeface="Calibri"/>
                <a:sym typeface="Calibri"/>
              </a:rPr>
              <a:t>Reduce the resource intensity of construction materials </a:t>
            </a:r>
            <a:endParaRPr/>
          </a:p>
          <a:p>
            <a:pPr indent="-196850" lvl="0" marL="285750" marR="0" rtl="0" algn="l">
              <a:spcBef>
                <a:spcPts val="0"/>
              </a:spcBef>
              <a:spcAft>
                <a:spcPts val="0"/>
              </a:spcAft>
              <a:buClr>
                <a:schemeClr val="dk1"/>
              </a:buClr>
              <a:buSzPts val="1400"/>
              <a:buFont typeface="Noto Sans Symbols"/>
              <a:buNone/>
            </a:pPr>
            <a:r>
              <a:t/>
            </a:r>
            <a:endParaRPr sz="1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400"/>
              <a:buFont typeface="Noto Sans Symbols"/>
              <a:buChar char="⮚"/>
            </a:pPr>
            <a:r>
              <a:rPr lang="en-US" sz="1400">
                <a:solidFill>
                  <a:schemeClr val="dk1"/>
                </a:solidFill>
                <a:latin typeface="Calibri"/>
                <a:ea typeface="Calibri"/>
                <a:cs typeface="Calibri"/>
                <a:sym typeface="Calibri"/>
              </a:rPr>
              <a:t>Resource-light construction</a:t>
            </a:r>
            <a:endParaRPr/>
          </a:p>
          <a:p>
            <a:pPr indent="-196850" lvl="0" marL="285750" marR="0" rtl="0" algn="l">
              <a:spcBef>
                <a:spcPts val="0"/>
              </a:spcBef>
              <a:spcAft>
                <a:spcPts val="0"/>
              </a:spcAft>
              <a:buClr>
                <a:schemeClr val="dk1"/>
              </a:buClr>
              <a:buSzPts val="1400"/>
              <a:buFont typeface="Noto Sans Symbols"/>
              <a:buNone/>
            </a:pPr>
            <a:r>
              <a:t/>
            </a:r>
            <a:endParaRPr sz="1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400"/>
              <a:buFont typeface="Noto Sans Symbols"/>
              <a:buChar char="⮚"/>
            </a:pPr>
            <a:r>
              <a:rPr lang="en-US" sz="1400">
                <a:solidFill>
                  <a:schemeClr val="dk1"/>
                </a:solidFill>
                <a:latin typeface="Calibri"/>
                <a:ea typeface="Calibri"/>
                <a:cs typeface="Calibri"/>
                <a:sym typeface="Calibri"/>
              </a:rPr>
              <a:t>Use and re-use resources more effectively</a:t>
            </a:r>
            <a:endParaRPr/>
          </a:p>
          <a:p>
            <a:pPr indent="-196850" lvl="0" marL="285750" marR="0" rtl="0" algn="l">
              <a:spcBef>
                <a:spcPts val="0"/>
              </a:spcBef>
              <a:spcAft>
                <a:spcPts val="0"/>
              </a:spcAft>
              <a:buClr>
                <a:schemeClr val="dk1"/>
              </a:buClr>
              <a:buSzPts val="1400"/>
              <a:buFont typeface="Noto Sans Symbols"/>
              <a:buNone/>
            </a:pPr>
            <a:r>
              <a:t/>
            </a:r>
            <a:endParaRPr sz="1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400"/>
              <a:buFont typeface="Noto Sans Symbols"/>
              <a:buChar char="⮚"/>
            </a:pPr>
            <a:r>
              <a:rPr lang="en-US" sz="1400">
                <a:solidFill>
                  <a:schemeClr val="dk1"/>
                </a:solidFill>
                <a:latin typeface="Calibri"/>
                <a:ea typeface="Calibri"/>
                <a:cs typeface="Calibri"/>
                <a:sym typeface="Calibri"/>
              </a:rPr>
              <a:t>Build smarter to ‘save’ energy </a:t>
            </a:r>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descr="OREP" id="201" name="Google Shape;201;p15"/>
          <p:cNvPicPr preferRelativeResize="0"/>
          <p:nvPr/>
        </p:nvPicPr>
        <p:blipFill rotWithShape="1">
          <a:blip r:embed="rId3">
            <a:alphaModFix/>
          </a:blip>
          <a:srcRect b="0" l="0" r="0" t="0"/>
          <a:stretch/>
        </p:blipFill>
        <p:spPr>
          <a:xfrm>
            <a:off x="8039100" y="723900"/>
            <a:ext cx="3984625" cy="3185162"/>
          </a:xfrm>
          <a:prstGeom prst="rect">
            <a:avLst/>
          </a:prstGeom>
          <a:noFill/>
          <a:ln>
            <a:noFill/>
          </a:ln>
        </p:spPr>
      </p:pic>
      <p:sp>
        <p:nvSpPr>
          <p:cNvPr id="202" name="Google Shape;202;p15"/>
          <p:cNvSpPr/>
          <p:nvPr/>
        </p:nvSpPr>
        <p:spPr>
          <a:xfrm>
            <a:off x="93132" y="5978436"/>
            <a:ext cx="8796867"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100">
                <a:solidFill>
                  <a:schemeClr val="dk1"/>
                </a:solidFill>
                <a:latin typeface="Calibri"/>
                <a:ea typeface="Calibri"/>
                <a:cs typeface="Calibri"/>
                <a:sym typeface="Calibri"/>
              </a:rPr>
              <a:t>Source: </a:t>
            </a:r>
            <a:r>
              <a:rPr i="1" lang="en-US" sz="1100" u="sng">
                <a:solidFill>
                  <a:schemeClr val="dk1"/>
                </a:solidFill>
                <a:latin typeface="Calibri"/>
                <a:ea typeface="Calibri"/>
                <a:cs typeface="Calibri"/>
                <a:sym typeface="Calibri"/>
                <a:hlinkClick r:id="rId4">
                  <a:extLst>
                    <a:ext uri="{A12FA001-AC4F-418D-AE19-62706E023703}">
                      <ahyp:hlinkClr val="tx"/>
                    </a:ext>
                  </a:extLst>
                </a:hlinkClick>
              </a:rPr>
              <a:t>https://ec.europa.eu/environment/archives/ecoinnovation2012/1st_forum/pdf/eio_construction_brief4.pdf</a:t>
            </a:r>
            <a:r>
              <a:rPr i="1" lang="en-US" sz="1100">
                <a:solidFill>
                  <a:schemeClr val="dk1"/>
                </a:solidFill>
                <a:latin typeface="Calibri"/>
                <a:ea typeface="Calibri"/>
                <a:cs typeface="Calibri"/>
                <a:sym typeface="Calibri"/>
              </a:rPr>
              <a:t> </a:t>
            </a:r>
            <a:endParaRPr sz="11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16"/>
          <p:cNvPicPr preferRelativeResize="0"/>
          <p:nvPr/>
        </p:nvPicPr>
        <p:blipFill rotWithShape="1">
          <a:blip r:embed="rId3">
            <a:alphaModFix/>
          </a:blip>
          <a:srcRect b="8975" l="24207" r="9275" t="24565"/>
          <a:stretch/>
        </p:blipFill>
        <p:spPr>
          <a:xfrm>
            <a:off x="245534" y="525964"/>
            <a:ext cx="11946466" cy="5290635"/>
          </a:xfrm>
          <a:prstGeom prst="rect">
            <a:avLst/>
          </a:prstGeom>
          <a:noFill/>
          <a:ln>
            <a:noFill/>
          </a:ln>
        </p:spPr>
      </p:pic>
      <p:sp>
        <p:nvSpPr>
          <p:cNvPr id="208" name="Google Shape;208;p16"/>
          <p:cNvSpPr/>
          <p:nvPr/>
        </p:nvSpPr>
        <p:spPr>
          <a:xfrm>
            <a:off x="194735" y="5935132"/>
            <a:ext cx="11264900"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100">
                <a:solidFill>
                  <a:schemeClr val="dk1"/>
                </a:solidFill>
                <a:latin typeface="Calibri"/>
                <a:ea typeface="Calibri"/>
                <a:cs typeface="Calibri"/>
                <a:sym typeface="Calibri"/>
              </a:rPr>
              <a:t>Source: </a:t>
            </a:r>
            <a:r>
              <a:rPr i="1" lang="en-US" sz="1100" u="sng">
                <a:solidFill>
                  <a:schemeClr val="dk1"/>
                </a:solidFill>
                <a:latin typeface="Calibri"/>
                <a:ea typeface="Calibri"/>
                <a:cs typeface="Calibri"/>
                <a:sym typeface="Calibri"/>
                <a:hlinkClick r:id="rId4">
                  <a:extLst>
                    <a:ext uri="{A12FA001-AC4F-418D-AE19-62706E023703}">
                      <ahyp:hlinkClr val="tx"/>
                    </a:ext>
                  </a:extLst>
                </a:hlinkClick>
              </a:rPr>
              <a:t>https://www.sustainableplaces.eu/wp-content/uploads/2020/11/6_Sustainable-Placces-2020_EGD-call-intro.pdf</a:t>
            </a: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7"/>
          <p:cNvSpPr/>
          <p:nvPr/>
        </p:nvSpPr>
        <p:spPr>
          <a:xfrm>
            <a:off x="296334" y="574177"/>
            <a:ext cx="6002866" cy="473975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GOALS:</a:t>
            </a:r>
            <a:endParaRPr/>
          </a:p>
          <a:p>
            <a:pPr indent="0" lvl="0" marL="0" marR="0" rtl="0" algn="l">
              <a:spcBef>
                <a:spcPts val="0"/>
              </a:spcBef>
              <a:spcAft>
                <a:spcPts val="0"/>
              </a:spcAft>
              <a:buNone/>
            </a:pPr>
            <a:r>
              <a:t/>
            </a:r>
            <a:endParaRPr b="1" sz="18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400">
                <a:solidFill>
                  <a:schemeClr val="dk1"/>
                </a:solidFill>
                <a:latin typeface="Calibri"/>
                <a:ea typeface="Calibri"/>
                <a:cs typeface="Calibri"/>
                <a:sym typeface="Calibri"/>
              </a:rPr>
              <a:t>Manufacturing Technologies </a:t>
            </a:r>
            <a:endParaRPr b="1" sz="14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rPr lang="en-US" sz="1400">
                <a:solidFill>
                  <a:schemeClr val="dk1"/>
                </a:solidFill>
                <a:latin typeface="Calibri"/>
                <a:ea typeface="Calibri"/>
                <a:cs typeface="Calibri"/>
                <a:sym typeface="Calibri"/>
              </a:rPr>
              <a:t>Enabling a “new way to build”, for construction with lower environmental footprint, through modularisation, digital technologies, circularity and advanced materials, as well as standards and safety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400">
                <a:solidFill>
                  <a:schemeClr val="dk1"/>
                </a:solidFill>
                <a:latin typeface="Calibri"/>
                <a:ea typeface="Calibri"/>
                <a:cs typeface="Calibri"/>
                <a:sym typeface="Calibri"/>
              </a:rPr>
              <a:t>Highly energy-efficient and climate neutral EU building stock with specific focus on buildings energy performance </a:t>
            </a:r>
            <a:endParaRPr b="1" sz="1400">
              <a:solidFill>
                <a:schemeClr val="dk1"/>
              </a:solidFill>
              <a:latin typeface="Calibri"/>
              <a:ea typeface="Calibri"/>
              <a:cs typeface="Calibri"/>
              <a:sym typeface="Calibri"/>
            </a:endParaRPr>
          </a:p>
          <a:p>
            <a:pPr indent="0" lvl="0" marL="0" marR="0" rtl="0" algn="l">
              <a:spcBef>
                <a:spcPts val="0"/>
              </a:spcBef>
              <a:spcAft>
                <a:spcPts val="0"/>
              </a:spcAft>
              <a:buNone/>
            </a:pPr>
            <a:r>
              <a:rPr lang="en-US" sz="1400">
                <a:solidFill>
                  <a:schemeClr val="dk1"/>
                </a:solidFill>
                <a:latin typeface="Calibri"/>
                <a:ea typeface="Calibri"/>
                <a:cs typeface="Calibri"/>
                <a:sym typeface="Calibri"/>
              </a:rPr>
              <a:t>Cost-effective renovation and modernisation of existing buildings towards nearly zero-energy; Digital tools for design, monitoring and optimisation of energy performance of buildings; Cost-effective integration of renewables at building- and neighborhood – level, smart energy;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400">
                <a:solidFill>
                  <a:schemeClr val="dk1"/>
                </a:solidFill>
                <a:latin typeface="Calibri"/>
                <a:ea typeface="Calibri"/>
                <a:cs typeface="Calibri"/>
                <a:sym typeface="Calibri"/>
              </a:rPr>
              <a:t>Cross-cutting calls under the Partnership on People-centric, sustainable built environment (Built4People, B4P) </a:t>
            </a:r>
            <a:endParaRPr b="1" sz="14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l">
              <a:spcBef>
                <a:spcPts val="0"/>
              </a:spcBef>
              <a:spcAft>
                <a:spcPts val="0"/>
              </a:spcAft>
              <a:buNone/>
            </a:pPr>
            <a:r>
              <a:rPr lang="en-US" sz="1400">
                <a:solidFill>
                  <a:schemeClr val="dk1"/>
                </a:solidFill>
                <a:latin typeface="Calibri"/>
                <a:ea typeface="Calibri"/>
                <a:cs typeface="Calibri"/>
                <a:sym typeface="Calibri"/>
              </a:rPr>
              <a:t>Life cycle approaches integrating resource efficiency, circular economy and environmental impacts High quality architecture, heritage preservation, user-centric approach </a:t>
            </a:r>
            <a:endParaRPr sz="1400">
              <a:solidFill>
                <a:schemeClr val="dk1"/>
              </a:solidFill>
              <a:latin typeface="Calibri"/>
              <a:ea typeface="Calibri"/>
              <a:cs typeface="Calibri"/>
              <a:sym typeface="Calibri"/>
            </a:endParaRPr>
          </a:p>
        </p:txBody>
      </p:sp>
      <p:sp>
        <p:nvSpPr>
          <p:cNvPr id="214" name="Google Shape;214;p17"/>
          <p:cNvSpPr/>
          <p:nvPr/>
        </p:nvSpPr>
        <p:spPr>
          <a:xfrm>
            <a:off x="84667" y="5905269"/>
            <a:ext cx="11489267"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100">
                <a:solidFill>
                  <a:schemeClr val="dk1"/>
                </a:solidFill>
                <a:latin typeface="Calibri"/>
                <a:ea typeface="Calibri"/>
                <a:cs typeface="Calibri"/>
                <a:sym typeface="Calibri"/>
              </a:rPr>
              <a:t>Source: </a:t>
            </a:r>
            <a:r>
              <a:rPr i="1" lang="en-US" sz="1100" u="sng">
                <a:solidFill>
                  <a:schemeClr val="dk1"/>
                </a:solidFill>
                <a:latin typeface="Calibri"/>
                <a:ea typeface="Calibri"/>
                <a:cs typeface="Calibri"/>
                <a:sym typeface="Calibri"/>
                <a:hlinkClick r:id="rId3">
                  <a:extLst>
                    <a:ext uri="{A12FA001-AC4F-418D-AE19-62706E023703}">
                      <ahyp:hlinkClr val="tx"/>
                    </a:ext>
                  </a:extLst>
                </a:hlinkClick>
              </a:rPr>
              <a:t>https://www.sustainableplaces.eu/wp-content/uploads/2020/11/6_Sustainable-Placces-2020_EGD-call-intro.pdf</a:t>
            </a: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p:txBody>
      </p:sp>
      <p:pic>
        <p:nvPicPr>
          <p:cNvPr id="215" name="Google Shape;215;p17"/>
          <p:cNvPicPr preferRelativeResize="0"/>
          <p:nvPr/>
        </p:nvPicPr>
        <p:blipFill rotWithShape="1">
          <a:blip r:embed="rId4">
            <a:alphaModFix/>
          </a:blip>
          <a:srcRect b="12409" l="32259" r="32847" t="10795"/>
          <a:stretch/>
        </p:blipFill>
        <p:spPr>
          <a:xfrm>
            <a:off x="7012798" y="574177"/>
            <a:ext cx="4315602" cy="53426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8"/>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case studies</a:t>
            </a:r>
            <a:endParaRPr b="1" cap="small"/>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pic>
        <p:nvPicPr>
          <p:cNvPr descr="image001" id="225" name="Google Shape;225;p19"/>
          <p:cNvPicPr preferRelativeResize="0"/>
          <p:nvPr/>
        </p:nvPicPr>
        <p:blipFill rotWithShape="1">
          <a:blip r:embed="rId3">
            <a:alphaModFix/>
          </a:blip>
          <a:srcRect b="0" l="0" r="0" t="0"/>
          <a:stretch/>
        </p:blipFill>
        <p:spPr>
          <a:xfrm>
            <a:off x="119326" y="2158109"/>
            <a:ext cx="357187" cy="532021"/>
          </a:xfrm>
          <a:prstGeom prst="rect">
            <a:avLst/>
          </a:prstGeom>
          <a:noFill/>
          <a:ln>
            <a:noFill/>
          </a:ln>
        </p:spPr>
      </p:pic>
      <p:sp>
        <p:nvSpPr>
          <p:cNvPr id="226" name="Google Shape;226;p19"/>
          <p:cNvSpPr/>
          <p:nvPr/>
        </p:nvSpPr>
        <p:spPr>
          <a:xfrm>
            <a:off x="571851" y="2306883"/>
            <a:ext cx="287341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0B5394"/>
                </a:solidFill>
                <a:latin typeface="Arial"/>
                <a:ea typeface="Arial"/>
                <a:cs typeface="Arial"/>
                <a:sym typeface="Arial"/>
              </a:rPr>
              <a:t>BURGAS MUNICIPALITY</a:t>
            </a:r>
            <a:endParaRPr sz="1800">
              <a:solidFill>
                <a:schemeClr val="dk1"/>
              </a:solidFill>
              <a:latin typeface="Calibri"/>
              <a:ea typeface="Calibri"/>
              <a:cs typeface="Calibri"/>
              <a:sym typeface="Calibri"/>
            </a:endParaRPr>
          </a:p>
        </p:txBody>
      </p:sp>
      <p:sp>
        <p:nvSpPr>
          <p:cNvPr id="227" name="Google Shape;227;p19"/>
          <p:cNvSpPr/>
          <p:nvPr/>
        </p:nvSpPr>
        <p:spPr>
          <a:xfrm>
            <a:off x="76200" y="2827899"/>
            <a:ext cx="609600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Calibri"/>
                <a:ea typeface="Calibri"/>
                <a:cs typeface="Calibri"/>
                <a:sym typeface="Calibri"/>
              </a:rPr>
              <a:t>The city of Burgas is the fourth biggest city in Bulgaria and the second-largest city on the Bulgarian Black Sea Coast</a:t>
            </a:r>
            <a:endParaRPr sz="1500">
              <a:solidFill>
                <a:schemeClr val="dk1"/>
              </a:solidFill>
              <a:latin typeface="Calibri"/>
              <a:ea typeface="Calibri"/>
              <a:cs typeface="Calibri"/>
              <a:sym typeface="Calibri"/>
            </a:endParaRPr>
          </a:p>
        </p:txBody>
      </p:sp>
      <p:sp>
        <p:nvSpPr>
          <p:cNvPr id="228" name="Google Shape;228;p19"/>
          <p:cNvSpPr/>
          <p:nvPr/>
        </p:nvSpPr>
        <p:spPr>
          <a:xfrm>
            <a:off x="76200" y="3457151"/>
            <a:ext cx="6096000" cy="12464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500">
                <a:solidFill>
                  <a:schemeClr val="dk1"/>
                </a:solidFill>
                <a:latin typeface="Calibri"/>
                <a:ea typeface="Calibri"/>
                <a:cs typeface="Calibri"/>
                <a:sym typeface="Calibri"/>
              </a:rPr>
              <a:t>Burgas is the most important economic, logistic and tourist municipality in south-еastern Bulgaria. The city has a favorable geostrategic location and natural biodiversity assets. It is situated on a wide bay and important part of its territory is covered by three wetland comprising ecological network NATURA 2000</a:t>
            </a:r>
            <a:endParaRPr sz="1500">
              <a:solidFill>
                <a:schemeClr val="dk1"/>
              </a:solidFill>
              <a:latin typeface="Calibri"/>
              <a:ea typeface="Calibri"/>
              <a:cs typeface="Calibri"/>
              <a:sym typeface="Calibri"/>
            </a:endParaRPr>
          </a:p>
        </p:txBody>
      </p:sp>
      <p:pic>
        <p:nvPicPr>
          <p:cNvPr id="229" name="Google Shape;229;p19"/>
          <p:cNvPicPr preferRelativeResize="0"/>
          <p:nvPr/>
        </p:nvPicPr>
        <p:blipFill rotWithShape="1">
          <a:blip r:embed="rId4">
            <a:alphaModFix/>
          </a:blip>
          <a:srcRect b="0" l="0" r="0" t="0"/>
          <a:stretch/>
        </p:blipFill>
        <p:spPr>
          <a:xfrm>
            <a:off x="9699547" y="4419600"/>
            <a:ext cx="2299363" cy="1772685"/>
          </a:xfrm>
          <a:prstGeom prst="rect">
            <a:avLst/>
          </a:prstGeom>
          <a:noFill/>
          <a:ln>
            <a:noFill/>
          </a:ln>
        </p:spPr>
      </p:pic>
      <p:pic>
        <p:nvPicPr>
          <p:cNvPr id="230" name="Google Shape;230;p19"/>
          <p:cNvPicPr preferRelativeResize="0"/>
          <p:nvPr/>
        </p:nvPicPr>
        <p:blipFill rotWithShape="1">
          <a:blip r:embed="rId5">
            <a:alphaModFix/>
          </a:blip>
          <a:srcRect b="0" l="0" r="0" t="0"/>
          <a:stretch/>
        </p:blipFill>
        <p:spPr>
          <a:xfrm>
            <a:off x="0" y="551354"/>
            <a:ext cx="12193057" cy="1524132"/>
          </a:xfrm>
          <a:prstGeom prst="rect">
            <a:avLst/>
          </a:prstGeom>
          <a:noFill/>
          <a:ln>
            <a:noFill/>
          </a:ln>
        </p:spPr>
      </p:pic>
      <p:pic>
        <p:nvPicPr>
          <p:cNvPr id="231" name="Google Shape;231;p19"/>
          <p:cNvPicPr preferRelativeResize="0"/>
          <p:nvPr/>
        </p:nvPicPr>
        <p:blipFill rotWithShape="1">
          <a:blip r:embed="rId6">
            <a:alphaModFix/>
          </a:blip>
          <a:srcRect b="0" l="0" r="0" t="0"/>
          <a:stretch/>
        </p:blipFill>
        <p:spPr>
          <a:xfrm>
            <a:off x="8374402" y="2158109"/>
            <a:ext cx="3309598" cy="1727224"/>
          </a:xfrm>
          <a:prstGeom prst="rect">
            <a:avLst/>
          </a:prstGeom>
          <a:noFill/>
          <a:ln>
            <a:noFill/>
          </a:ln>
        </p:spPr>
      </p:pic>
      <p:pic>
        <p:nvPicPr>
          <p:cNvPr id="232" name="Google Shape;232;p19"/>
          <p:cNvPicPr preferRelativeResize="0"/>
          <p:nvPr/>
        </p:nvPicPr>
        <p:blipFill rotWithShape="1">
          <a:blip r:embed="rId7">
            <a:alphaModFix/>
          </a:blip>
          <a:srcRect b="0" l="0" r="0" t="0"/>
          <a:stretch/>
        </p:blipFill>
        <p:spPr>
          <a:xfrm>
            <a:off x="635000" y="4869932"/>
            <a:ext cx="4639408" cy="1263086"/>
          </a:xfrm>
          <a:prstGeom prst="rect">
            <a:avLst/>
          </a:prstGeom>
          <a:noFill/>
          <a:ln>
            <a:noFill/>
          </a:ln>
        </p:spPr>
      </p:pic>
      <p:pic>
        <p:nvPicPr>
          <p:cNvPr descr="https://smartburgas.eu/src/Frontend/Files/MediaLibrary/12/burgas.jpg" id="233" name="Google Shape;233;p19"/>
          <p:cNvPicPr preferRelativeResize="0"/>
          <p:nvPr/>
        </p:nvPicPr>
        <p:blipFill rotWithShape="1">
          <a:blip r:embed="rId8">
            <a:alphaModFix/>
          </a:blip>
          <a:srcRect b="0" l="0" r="0" t="0"/>
          <a:stretch/>
        </p:blipFill>
        <p:spPr>
          <a:xfrm>
            <a:off x="6241725" y="3965556"/>
            <a:ext cx="2893808" cy="216746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20"/>
          <p:cNvSpPr/>
          <p:nvPr/>
        </p:nvSpPr>
        <p:spPr>
          <a:xfrm>
            <a:off x="288756" y="867689"/>
            <a:ext cx="4415591" cy="280076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600">
                <a:solidFill>
                  <a:schemeClr val="dk1"/>
                </a:solidFill>
                <a:latin typeface="Calibri"/>
                <a:ea typeface="Calibri"/>
                <a:cs typeface="Calibri"/>
                <a:sym typeface="Calibri"/>
              </a:rPr>
              <a:t>Fifteen years ago, the Bulgarian town of Burgas was extremely energy inefficient, leading to very high energy costs for local authorities and citizens, as well as poor living conditions and environmental inequality.</a:t>
            </a:r>
            <a:endParaRPr/>
          </a:p>
          <a:p>
            <a:pPr indent="0" lvl="0" marL="0" marR="0" rtl="0" algn="just">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just">
              <a:spcBef>
                <a:spcPts val="0"/>
              </a:spcBef>
              <a:spcAft>
                <a:spcPts val="0"/>
              </a:spcAft>
              <a:buNone/>
            </a:pPr>
            <a:r>
              <a:rPr lang="en-US" sz="1600">
                <a:solidFill>
                  <a:schemeClr val="dk1"/>
                </a:solidFill>
                <a:latin typeface="Calibri"/>
                <a:ea typeface="Calibri"/>
                <a:cs typeface="Calibri"/>
                <a:sym typeface="Calibri"/>
              </a:rPr>
              <a:t>Today Burgas is a smart, energy efficient city implementing the most up-to-date energy approaches and measures, thereby demonstrating the power of local authorities to drive sustainable change.</a:t>
            </a:r>
            <a:endParaRPr sz="1600">
              <a:solidFill>
                <a:schemeClr val="dk1"/>
              </a:solidFill>
              <a:latin typeface="Calibri"/>
              <a:ea typeface="Calibri"/>
              <a:cs typeface="Calibri"/>
              <a:sym typeface="Calibri"/>
            </a:endParaRPr>
          </a:p>
        </p:txBody>
      </p:sp>
      <p:pic>
        <p:nvPicPr>
          <p:cNvPr descr="https://energy-democracy.net/wp-content/uploads/2020/12/burgas.jpg" id="239" name="Google Shape;239;p20"/>
          <p:cNvPicPr preferRelativeResize="0"/>
          <p:nvPr/>
        </p:nvPicPr>
        <p:blipFill rotWithShape="1">
          <a:blip r:embed="rId3">
            <a:alphaModFix/>
          </a:blip>
          <a:srcRect b="0" l="0" r="0" t="15228"/>
          <a:stretch/>
        </p:blipFill>
        <p:spPr>
          <a:xfrm>
            <a:off x="5065295" y="867690"/>
            <a:ext cx="7038473" cy="4892174"/>
          </a:xfrm>
          <a:prstGeom prst="rect">
            <a:avLst/>
          </a:prstGeom>
          <a:noFill/>
          <a:ln>
            <a:noFill/>
          </a:ln>
        </p:spPr>
      </p:pic>
      <p:sp>
        <p:nvSpPr>
          <p:cNvPr id="240" name="Google Shape;240;p20"/>
          <p:cNvSpPr/>
          <p:nvPr/>
        </p:nvSpPr>
        <p:spPr>
          <a:xfrm>
            <a:off x="191597" y="5759864"/>
            <a:ext cx="7898316"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Sources: Burgas Municipality; </a:t>
            </a:r>
            <a:r>
              <a:rPr i="1" lang="en-US" sz="1100" u="sng">
                <a:solidFill>
                  <a:schemeClr val="dk1"/>
                </a:solidFill>
                <a:latin typeface="Calibri"/>
                <a:ea typeface="Calibri"/>
                <a:cs typeface="Calibri"/>
                <a:sym typeface="Calibri"/>
                <a:hlinkClick r:id="rId4">
                  <a:extLst>
                    <a:ext uri="{A12FA001-AC4F-418D-AE19-62706E023703}">
                      <ahyp:hlinkClr val="tx"/>
                    </a:ext>
                  </a:extLst>
                </a:hlinkClick>
              </a:rPr>
              <a:t>https://energy-democracy.net/the-municipality-of-burgas-pioneers-energy-efficient-housing-in-bulgaria/</a:t>
            </a: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p:txBody>
      </p:sp>
      <p:sp>
        <p:nvSpPr>
          <p:cNvPr id="241" name="Google Shape;241;p20"/>
          <p:cNvSpPr/>
          <p:nvPr/>
        </p:nvSpPr>
        <p:spPr>
          <a:xfrm rot="-562219">
            <a:off x="155616" y="4481908"/>
            <a:ext cx="5068245"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1200">
                <a:solidFill>
                  <a:srgbClr val="0075A2"/>
                </a:solidFill>
                <a:latin typeface="Calibri"/>
                <a:ea typeface="Calibri"/>
                <a:cs typeface="Calibri"/>
                <a:sym typeface="Calibri"/>
              </a:rPr>
              <a:t>„The transition to climate neutrality also requires smart infrastructure</a:t>
            </a:r>
            <a:r>
              <a:rPr i="1" lang="en-US" sz="1200">
                <a:solidFill>
                  <a:srgbClr val="0075A2"/>
                </a:solidFill>
                <a:latin typeface="Calibri"/>
                <a:ea typeface="Calibri"/>
                <a:cs typeface="Calibri"/>
                <a:sym typeface="Calibri"/>
              </a:rPr>
              <a: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1"/>
          <p:cNvSpPr/>
          <p:nvPr/>
        </p:nvSpPr>
        <p:spPr>
          <a:xfrm>
            <a:off x="0" y="553135"/>
            <a:ext cx="87884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008B8B"/>
                </a:solidFill>
                <a:latin typeface="Helvetica Neue"/>
                <a:ea typeface="Helvetica Neue"/>
                <a:cs typeface="Helvetica Neue"/>
                <a:sym typeface="Helvetica Neue"/>
              </a:rPr>
              <a:t>Upgrading public and residential buildings for a greener future</a:t>
            </a:r>
            <a:endParaRPr b="0" i="0" sz="1800">
              <a:solidFill>
                <a:srgbClr val="008B8B"/>
              </a:solidFill>
              <a:latin typeface="Helvetica Neue"/>
              <a:ea typeface="Helvetica Neue"/>
              <a:cs typeface="Helvetica Neue"/>
              <a:sym typeface="Helvetica Neue"/>
            </a:endParaRPr>
          </a:p>
        </p:txBody>
      </p:sp>
      <p:sp>
        <p:nvSpPr>
          <p:cNvPr id="247" name="Google Shape;247;p21"/>
          <p:cNvSpPr/>
          <p:nvPr/>
        </p:nvSpPr>
        <p:spPr>
          <a:xfrm>
            <a:off x="0" y="922467"/>
            <a:ext cx="12192000" cy="101566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500">
                <a:solidFill>
                  <a:srgbClr val="222222"/>
                </a:solidFill>
                <a:latin typeface="Calibri"/>
                <a:ea typeface="Calibri"/>
                <a:cs typeface="Calibri"/>
                <a:sym typeface="Calibri"/>
              </a:rPr>
              <a:t>One of the first and largest tasks that the municipality undertook was the retrofitting of all public and an impressive number of  residential buildings in the city: By the end of 2019, all publicly owned buildings in Burgas as well as more than 250 privately owned ones had been retrofitted with the support of EU funds, its own budget and Bulgaria’s </a:t>
            </a:r>
            <a:r>
              <a:rPr lang="en-US" sz="1500" u="sng">
                <a:solidFill>
                  <a:srgbClr val="008B8B"/>
                </a:solidFill>
                <a:latin typeface="Calibri"/>
                <a:ea typeface="Calibri"/>
                <a:cs typeface="Calibri"/>
                <a:sym typeface="Calibri"/>
                <a:hlinkClick r:id="rId3">
                  <a:extLst>
                    <a:ext uri="{A12FA001-AC4F-418D-AE19-62706E023703}">
                      <ahyp:hlinkClr val="tx"/>
                    </a:ext>
                  </a:extLst>
                </a:hlinkClick>
              </a:rPr>
              <a:t>Energy Efficiency of Multi-Family Residential Buildings National Programme</a:t>
            </a:r>
            <a:r>
              <a:rPr lang="en-US" sz="1500">
                <a:solidFill>
                  <a:srgbClr val="222222"/>
                </a:solidFill>
                <a:latin typeface="Calibri"/>
                <a:ea typeface="Calibri"/>
                <a:cs typeface="Calibri"/>
                <a:sym typeface="Calibri"/>
              </a:rPr>
              <a:t>, which has been running for five years. This national programme enabled many of Burgas’s lower-income residents to participate in the project, enjoying maximum benefits.</a:t>
            </a:r>
            <a:endParaRPr sz="1500">
              <a:solidFill>
                <a:schemeClr val="dk1"/>
              </a:solidFill>
              <a:latin typeface="Calibri"/>
              <a:ea typeface="Calibri"/>
              <a:cs typeface="Calibri"/>
              <a:sym typeface="Calibri"/>
            </a:endParaRPr>
          </a:p>
        </p:txBody>
      </p:sp>
      <p:pic>
        <p:nvPicPr>
          <p:cNvPr descr="https://energy-democracy.net/wp-content/uploads/2020/12/beforeafter.png" id="248" name="Google Shape;248;p21"/>
          <p:cNvPicPr preferRelativeResize="0"/>
          <p:nvPr/>
        </p:nvPicPr>
        <p:blipFill rotWithShape="1">
          <a:blip r:embed="rId4">
            <a:alphaModFix/>
          </a:blip>
          <a:srcRect b="0" l="0" r="0" t="0"/>
          <a:stretch/>
        </p:blipFill>
        <p:spPr>
          <a:xfrm>
            <a:off x="415924" y="2169704"/>
            <a:ext cx="3605743" cy="2297467"/>
          </a:xfrm>
          <a:prstGeom prst="rect">
            <a:avLst/>
          </a:prstGeom>
          <a:noFill/>
          <a:ln>
            <a:noFill/>
          </a:ln>
        </p:spPr>
      </p:pic>
      <p:sp>
        <p:nvSpPr>
          <p:cNvPr id="249" name="Google Shape;249;p21"/>
          <p:cNvSpPr/>
          <p:nvPr/>
        </p:nvSpPr>
        <p:spPr>
          <a:xfrm>
            <a:off x="0" y="4543373"/>
            <a:ext cx="12017375" cy="12464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500">
                <a:solidFill>
                  <a:srgbClr val="222222"/>
                </a:solidFill>
                <a:latin typeface="Calibri"/>
                <a:ea typeface="Calibri"/>
                <a:cs typeface="Calibri"/>
                <a:sym typeface="Calibri"/>
              </a:rPr>
              <a:t>The retrofitted buildings are now much more energy efficient, which decreased emissions and reductions of up to 30% in residents’ energy bills. Furthermore, smart energy meters have been installed in private and public buildings to monitor energy use and find potential for further reduction. In an area of Bulgaria where energy poverty is a considerable problem, this is a significant improvement for citizens and contributes to the municipality’s aim of implementing inclusive sustainability measures. It is planned to integrate a </a:t>
            </a:r>
            <a:r>
              <a:rPr b="1" lang="en-US" sz="1500">
                <a:solidFill>
                  <a:srgbClr val="222222"/>
                </a:solidFill>
                <a:latin typeface="Calibri"/>
                <a:ea typeface="Calibri"/>
                <a:cs typeface="Calibri"/>
                <a:sym typeface="Calibri"/>
              </a:rPr>
              <a:t>Sustainable Energy Management System </a:t>
            </a:r>
            <a:r>
              <a:rPr lang="en-US" sz="1500">
                <a:solidFill>
                  <a:srgbClr val="222222"/>
                </a:solidFill>
                <a:latin typeface="Calibri"/>
                <a:ea typeface="Calibri"/>
                <a:cs typeface="Calibri"/>
                <a:sym typeface="Calibri"/>
              </a:rPr>
              <a:t>across the newly renovated buildings to collect data with a view to improving the buildings’ energy efficiency even further.</a:t>
            </a:r>
            <a:endParaRPr sz="1500">
              <a:solidFill>
                <a:schemeClr val="dk1"/>
              </a:solidFill>
              <a:latin typeface="Calibri"/>
              <a:ea typeface="Calibri"/>
              <a:cs typeface="Calibri"/>
              <a:sym typeface="Calibri"/>
            </a:endParaRPr>
          </a:p>
        </p:txBody>
      </p:sp>
      <p:pic>
        <p:nvPicPr>
          <p:cNvPr descr="Бургаска област с най-много санирани блокове през 2018 година | Грамофона -  новини от Бургас, България и света." id="250" name="Google Shape;250;p21"/>
          <p:cNvPicPr preferRelativeResize="0"/>
          <p:nvPr/>
        </p:nvPicPr>
        <p:blipFill rotWithShape="1">
          <a:blip r:embed="rId5">
            <a:alphaModFix/>
          </a:blip>
          <a:srcRect b="0" l="0" r="0" t="0"/>
          <a:stretch/>
        </p:blipFill>
        <p:spPr>
          <a:xfrm>
            <a:off x="7753264" y="2169705"/>
            <a:ext cx="3712830" cy="2297467"/>
          </a:xfrm>
          <a:prstGeom prst="rect">
            <a:avLst/>
          </a:prstGeom>
          <a:noFill/>
          <a:ln>
            <a:noFill/>
          </a:ln>
        </p:spPr>
      </p:pic>
      <p:pic>
        <p:nvPicPr>
          <p:cNvPr descr="https://www.technostroy.bg/imgdir/1108-800.jpg" id="251" name="Google Shape;251;p21"/>
          <p:cNvPicPr preferRelativeResize="0"/>
          <p:nvPr/>
        </p:nvPicPr>
        <p:blipFill rotWithShape="1">
          <a:blip r:embed="rId6">
            <a:alphaModFix/>
          </a:blip>
          <a:srcRect b="0" l="0" r="0" t="0"/>
          <a:stretch/>
        </p:blipFill>
        <p:spPr>
          <a:xfrm>
            <a:off x="4685198" y="2169704"/>
            <a:ext cx="2404534" cy="2297467"/>
          </a:xfrm>
          <a:prstGeom prst="rect">
            <a:avLst/>
          </a:prstGeom>
          <a:noFill/>
          <a:ln>
            <a:noFill/>
          </a:ln>
        </p:spPr>
      </p:pic>
      <p:sp>
        <p:nvSpPr>
          <p:cNvPr id="252" name="Google Shape;252;p21"/>
          <p:cNvSpPr/>
          <p:nvPr/>
        </p:nvSpPr>
        <p:spPr>
          <a:xfrm>
            <a:off x="0" y="5935489"/>
            <a:ext cx="8983133" cy="273473"/>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Sources: Burgas Municipality; </a:t>
            </a:r>
            <a:r>
              <a:rPr i="1" lang="en-US" sz="1100" u="sng">
                <a:solidFill>
                  <a:schemeClr val="dk1"/>
                </a:solidFill>
                <a:latin typeface="Calibri"/>
                <a:ea typeface="Calibri"/>
                <a:cs typeface="Calibri"/>
                <a:sym typeface="Calibri"/>
                <a:hlinkClick r:id="rId7">
                  <a:extLst>
                    <a:ext uri="{A12FA001-AC4F-418D-AE19-62706E023703}">
                      <ahyp:hlinkClr val="tx"/>
                    </a:ext>
                  </a:extLst>
                </a:hlinkClick>
              </a:rPr>
              <a:t>https://energy-democracy.net/the-municipality-of-burgas-pioneers-energy-efficient-housing-in-bulgaria/</a:t>
            </a: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2"/>
          <p:cNvSpPr/>
          <p:nvPr/>
        </p:nvSpPr>
        <p:spPr>
          <a:xfrm>
            <a:off x="274037" y="553135"/>
            <a:ext cx="11743337"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Apart from residential housing stock, the municipality is also retrofitting all of its municipal buildings, including educational, cultural and sports buildings, to improve their energy efficiency. Children, young people and teachers have benefitted from the retrofitting of 98% of kindergartens and schools, and local businesses have benefitted from investments in energy efficiency and renewable energy sources, which in turn has helped them to develop and grow.</a:t>
            </a:r>
            <a:endParaRPr b="0" i="0" sz="1600">
              <a:solidFill>
                <a:srgbClr val="008B8B"/>
              </a:solidFill>
              <a:latin typeface="Helvetica Neue"/>
              <a:ea typeface="Helvetica Neue"/>
              <a:cs typeface="Helvetica Neue"/>
              <a:sym typeface="Helvetica Neue"/>
            </a:endParaRPr>
          </a:p>
        </p:txBody>
      </p:sp>
      <p:pic>
        <p:nvPicPr>
          <p:cNvPr descr="https://stroiinfo.com/wp-content/uploads/2020/12/kulturniat-dom-v-burgas-s-nova-arhitektura-9.jpg" id="258" name="Google Shape;258;p22"/>
          <p:cNvPicPr preferRelativeResize="0"/>
          <p:nvPr/>
        </p:nvPicPr>
        <p:blipFill rotWithShape="1">
          <a:blip r:embed="rId3">
            <a:alphaModFix/>
          </a:blip>
          <a:srcRect b="4709" l="207" r="988" t="17931"/>
          <a:stretch/>
        </p:blipFill>
        <p:spPr>
          <a:xfrm>
            <a:off x="274037" y="1957273"/>
            <a:ext cx="5507434" cy="3234059"/>
          </a:xfrm>
          <a:prstGeom prst="rect">
            <a:avLst/>
          </a:prstGeom>
          <a:noFill/>
          <a:ln>
            <a:noFill/>
          </a:ln>
        </p:spPr>
      </p:pic>
      <p:sp>
        <p:nvSpPr>
          <p:cNvPr id="259" name="Google Shape;259;p22"/>
          <p:cNvSpPr/>
          <p:nvPr/>
        </p:nvSpPr>
        <p:spPr>
          <a:xfrm>
            <a:off x="876300" y="5323904"/>
            <a:ext cx="10909300" cy="388696"/>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lang="en-US" sz="1800">
                <a:solidFill>
                  <a:schemeClr val="dk1"/>
                </a:solidFill>
                <a:latin typeface="Calibri"/>
                <a:ea typeface="Calibri"/>
                <a:cs typeface="Calibri"/>
                <a:sym typeface="Calibri"/>
              </a:rPr>
              <a:t>Burgas Culture Center -  Before                                                                  Burgas Culture Center -  Now</a:t>
            </a:r>
            <a:endParaRPr sz="1800">
              <a:solidFill>
                <a:schemeClr val="dk1"/>
              </a:solidFill>
              <a:latin typeface="Calibri"/>
              <a:ea typeface="Calibri"/>
              <a:cs typeface="Calibri"/>
              <a:sym typeface="Calibri"/>
            </a:endParaRPr>
          </a:p>
        </p:txBody>
      </p:sp>
      <p:pic>
        <p:nvPicPr>
          <p:cNvPr descr="https://stroiinfo.com/wp-content/uploads/2020/12/kulturniat-dom-v-burgas-s-nova-arhitektura-8.jpg" id="260" name="Google Shape;260;p22"/>
          <p:cNvPicPr preferRelativeResize="0"/>
          <p:nvPr/>
        </p:nvPicPr>
        <p:blipFill rotWithShape="1">
          <a:blip r:embed="rId4">
            <a:alphaModFix/>
          </a:blip>
          <a:srcRect b="0" l="0" r="0" t="0"/>
          <a:stretch/>
        </p:blipFill>
        <p:spPr>
          <a:xfrm>
            <a:off x="6008686" y="1957274"/>
            <a:ext cx="5776914" cy="3234059"/>
          </a:xfrm>
          <a:prstGeom prst="rect">
            <a:avLst/>
          </a:prstGeom>
          <a:noFill/>
          <a:ln>
            <a:noFill/>
          </a:ln>
        </p:spPr>
      </p:pic>
      <p:sp>
        <p:nvSpPr>
          <p:cNvPr id="261" name="Google Shape;261;p22"/>
          <p:cNvSpPr/>
          <p:nvPr/>
        </p:nvSpPr>
        <p:spPr>
          <a:xfrm>
            <a:off x="0" y="5845171"/>
            <a:ext cx="1771639"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 Burgas Municipality</a:t>
            </a:r>
            <a:endParaRPr i="1" sz="1100">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descr="ExpoCenter &amp;quot; Flora &amp;quot; - Seaside Park – Burgas - Bulgaria | Architect Magazine" id="266" name="Google Shape;266;p23"/>
          <p:cNvPicPr preferRelativeResize="0"/>
          <p:nvPr/>
        </p:nvPicPr>
        <p:blipFill rotWithShape="1">
          <a:blip r:embed="rId3">
            <a:alphaModFix/>
          </a:blip>
          <a:srcRect b="5613" l="0" r="0" t="0"/>
          <a:stretch/>
        </p:blipFill>
        <p:spPr>
          <a:xfrm>
            <a:off x="260868" y="1474293"/>
            <a:ext cx="6524942" cy="4283575"/>
          </a:xfrm>
          <a:prstGeom prst="rect">
            <a:avLst/>
          </a:prstGeom>
          <a:noFill/>
          <a:ln>
            <a:noFill/>
          </a:ln>
        </p:spPr>
      </p:pic>
      <p:sp>
        <p:nvSpPr>
          <p:cNvPr id="267" name="Google Shape;267;p23"/>
          <p:cNvSpPr/>
          <p:nvPr/>
        </p:nvSpPr>
        <p:spPr>
          <a:xfrm>
            <a:off x="4491" y="586368"/>
            <a:ext cx="10077972" cy="685059"/>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lang="en-US" sz="1800">
                <a:solidFill>
                  <a:schemeClr val="dk1"/>
                </a:solidFill>
                <a:latin typeface="Calibri"/>
                <a:ea typeface="Calibri"/>
                <a:cs typeface="Calibri"/>
                <a:sym typeface="Calibri"/>
              </a:rPr>
              <a:t>Expo Center Flora, Burgas which now has solar energy panels as well as green walls and a green roof. This building will be a </a:t>
            </a:r>
            <a:r>
              <a:rPr lang="en-US" sz="1800" u="sng">
                <a:solidFill>
                  <a:schemeClr val="dk1"/>
                </a:solidFill>
                <a:latin typeface="Calibri"/>
                <a:ea typeface="Calibri"/>
                <a:cs typeface="Calibri"/>
                <a:sym typeface="Calibri"/>
                <a:hlinkClick r:id="rId4">
                  <a:extLst>
                    <a:ext uri="{A12FA001-AC4F-418D-AE19-62706E023703}">
                      <ahyp:hlinkClr val="tx"/>
                    </a:ext>
                  </a:extLst>
                </a:hlinkClick>
              </a:rPr>
              <a:t>model for future construction</a:t>
            </a:r>
            <a:r>
              <a:rPr lang="en-U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pic>
        <p:nvPicPr>
          <p:cNvPr id="268" name="Google Shape;268;p23"/>
          <p:cNvPicPr preferRelativeResize="0"/>
          <p:nvPr/>
        </p:nvPicPr>
        <p:blipFill rotWithShape="1">
          <a:blip r:embed="rId5">
            <a:alphaModFix/>
          </a:blip>
          <a:srcRect b="0" l="0" r="0" t="0"/>
          <a:stretch/>
        </p:blipFill>
        <p:spPr>
          <a:xfrm>
            <a:off x="7143574" y="3780467"/>
            <a:ext cx="4266337" cy="2103308"/>
          </a:xfrm>
          <a:prstGeom prst="rect">
            <a:avLst/>
          </a:prstGeom>
          <a:noFill/>
          <a:ln>
            <a:noFill/>
          </a:ln>
        </p:spPr>
      </p:pic>
      <p:pic>
        <p:nvPicPr>
          <p:cNvPr descr="Експозиционен център Флора" id="269" name="Google Shape;269;p23"/>
          <p:cNvPicPr preferRelativeResize="0"/>
          <p:nvPr/>
        </p:nvPicPr>
        <p:blipFill rotWithShape="1">
          <a:blip r:embed="rId6">
            <a:alphaModFix/>
          </a:blip>
          <a:srcRect b="0" l="0" r="0" t="0"/>
          <a:stretch/>
        </p:blipFill>
        <p:spPr>
          <a:xfrm>
            <a:off x="7143574" y="1474293"/>
            <a:ext cx="4266337" cy="2103308"/>
          </a:xfrm>
          <a:prstGeom prst="rect">
            <a:avLst/>
          </a:prstGeom>
          <a:noFill/>
          <a:ln>
            <a:noFill/>
          </a:ln>
        </p:spPr>
      </p:pic>
      <p:sp>
        <p:nvSpPr>
          <p:cNvPr id="270" name="Google Shape;270;p23"/>
          <p:cNvSpPr/>
          <p:nvPr/>
        </p:nvSpPr>
        <p:spPr>
          <a:xfrm>
            <a:off x="94671" y="5883775"/>
            <a:ext cx="1771639"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 Burgas Municipality</a:t>
            </a:r>
            <a:endParaRPr i="1" sz="11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4"/>
          <p:cNvSpPr/>
          <p:nvPr/>
        </p:nvSpPr>
        <p:spPr>
          <a:xfrm>
            <a:off x="613611" y="682535"/>
            <a:ext cx="10744200" cy="180049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22222"/>
                </a:solidFill>
                <a:latin typeface="Calibri"/>
                <a:ea typeface="Calibri"/>
                <a:cs typeface="Calibri"/>
                <a:sym typeface="Calibri"/>
              </a:rPr>
              <a:t>Citizen involvement as a key municipal action strategy</a:t>
            </a:r>
            <a:endParaRPr b="1" sz="1800">
              <a:solidFill>
                <a:srgbClr val="222222"/>
              </a:solidFill>
              <a:latin typeface="Calibri"/>
              <a:ea typeface="Calibri"/>
              <a:cs typeface="Calibri"/>
              <a:sym typeface="Calibri"/>
            </a:endParaRPr>
          </a:p>
          <a:p>
            <a:pPr indent="0" lvl="0" marL="0" marR="0" rtl="0" algn="l">
              <a:spcBef>
                <a:spcPts val="0"/>
              </a:spcBef>
              <a:spcAft>
                <a:spcPts val="0"/>
              </a:spcAft>
              <a:buNone/>
            </a:pPr>
            <a:r>
              <a:t/>
            </a:r>
            <a:endParaRPr sz="1800">
              <a:solidFill>
                <a:srgbClr val="222222"/>
              </a:solidFill>
              <a:latin typeface="Calibri"/>
              <a:ea typeface="Calibri"/>
              <a:cs typeface="Calibri"/>
              <a:sym typeface="Calibri"/>
            </a:endParaRPr>
          </a:p>
          <a:p>
            <a:pPr indent="0" lvl="0" marL="0" marR="0" rtl="0" algn="just">
              <a:spcBef>
                <a:spcPts val="0"/>
              </a:spcBef>
              <a:spcAft>
                <a:spcPts val="0"/>
              </a:spcAft>
              <a:buNone/>
            </a:pPr>
            <a:r>
              <a:rPr lang="en-US" sz="1500">
                <a:solidFill>
                  <a:srgbClr val="222222"/>
                </a:solidFill>
                <a:latin typeface="Calibri"/>
                <a:ea typeface="Calibri"/>
                <a:cs typeface="Calibri"/>
                <a:sym typeface="Calibri"/>
              </a:rPr>
              <a:t>One particularly notable aspect of the energy transition in Burgas is the city’s effort to proceed in a democratic manner. The municipality values the input of citizens that are affected by the measures being implemented and regularly organises focus group discussions regarding any planned decisions. Apart from residents, participants include business, universities, NGOs, and state, regional and local public bodies, in an effort to bring all relevant stakeholders together. Focus group discussions have so far been organised about sustainable energy management, building retrofitting, mobility, smart IT street solutions and street lighting.</a:t>
            </a:r>
            <a:endParaRPr b="0" i="0" sz="1500">
              <a:solidFill>
                <a:srgbClr val="222222"/>
              </a:solidFill>
              <a:latin typeface="Calibri"/>
              <a:ea typeface="Calibri"/>
              <a:cs typeface="Calibri"/>
              <a:sym typeface="Calibri"/>
            </a:endParaRPr>
          </a:p>
        </p:txBody>
      </p:sp>
      <p:pic>
        <p:nvPicPr>
          <p:cNvPr descr="https://energy-democracy.net/wp-content/uploads/2020/12/Picture4.jpg" id="276" name="Google Shape;276;p24"/>
          <p:cNvPicPr preferRelativeResize="0"/>
          <p:nvPr/>
        </p:nvPicPr>
        <p:blipFill rotWithShape="1">
          <a:blip r:embed="rId3">
            <a:alphaModFix/>
          </a:blip>
          <a:srcRect b="0" l="0" r="0" t="0"/>
          <a:stretch/>
        </p:blipFill>
        <p:spPr>
          <a:xfrm>
            <a:off x="2733287" y="4562600"/>
            <a:ext cx="2705295" cy="1560260"/>
          </a:xfrm>
          <a:prstGeom prst="rect">
            <a:avLst/>
          </a:prstGeom>
          <a:noFill/>
          <a:ln>
            <a:noFill/>
          </a:ln>
        </p:spPr>
      </p:pic>
      <p:pic>
        <p:nvPicPr>
          <p:cNvPr descr="Иновация в парка: Пейка зарежда телефони и таблети - Последни Новини от  DNES.BG" id="277" name="Google Shape;277;p24"/>
          <p:cNvPicPr preferRelativeResize="0"/>
          <p:nvPr/>
        </p:nvPicPr>
        <p:blipFill rotWithShape="1">
          <a:blip r:embed="rId4">
            <a:alphaModFix/>
          </a:blip>
          <a:srcRect b="0" l="0" r="0" t="0"/>
          <a:stretch/>
        </p:blipFill>
        <p:spPr>
          <a:xfrm>
            <a:off x="7868056" y="2636171"/>
            <a:ext cx="2721218" cy="1805075"/>
          </a:xfrm>
          <a:prstGeom prst="rect">
            <a:avLst/>
          </a:prstGeom>
          <a:noFill/>
          <a:ln>
            <a:noFill/>
          </a:ln>
        </p:spPr>
      </p:pic>
      <p:pic>
        <p:nvPicPr>
          <p:cNvPr descr="Solar Tree – Ampera Form" id="278" name="Google Shape;278;p24"/>
          <p:cNvPicPr preferRelativeResize="0"/>
          <p:nvPr/>
        </p:nvPicPr>
        <p:blipFill rotWithShape="1">
          <a:blip r:embed="rId5">
            <a:alphaModFix/>
          </a:blip>
          <a:srcRect b="0" l="0" r="0" t="0"/>
          <a:stretch/>
        </p:blipFill>
        <p:spPr>
          <a:xfrm>
            <a:off x="4814173" y="2636170"/>
            <a:ext cx="2343076" cy="1805075"/>
          </a:xfrm>
          <a:prstGeom prst="rect">
            <a:avLst/>
          </a:prstGeom>
          <a:noFill/>
          <a:ln>
            <a:noFill/>
          </a:ln>
        </p:spPr>
      </p:pic>
      <p:pic>
        <p:nvPicPr>
          <p:cNvPr descr="ТЕХНОСЪН ООД – Solar bench" id="279" name="Google Shape;279;p24"/>
          <p:cNvPicPr preferRelativeResize="0"/>
          <p:nvPr/>
        </p:nvPicPr>
        <p:blipFill rotWithShape="1">
          <a:blip r:embed="rId6">
            <a:alphaModFix/>
          </a:blip>
          <a:srcRect b="0" l="0" r="0" t="0"/>
          <a:stretch/>
        </p:blipFill>
        <p:spPr>
          <a:xfrm>
            <a:off x="1535216" y="2636172"/>
            <a:ext cx="2698117" cy="1806178"/>
          </a:xfrm>
          <a:prstGeom prst="rect">
            <a:avLst/>
          </a:prstGeom>
          <a:noFill/>
          <a:ln>
            <a:noFill/>
          </a:ln>
        </p:spPr>
      </p:pic>
      <p:pic>
        <p:nvPicPr>
          <p:cNvPr id="280" name="Google Shape;280;p24"/>
          <p:cNvPicPr preferRelativeResize="0"/>
          <p:nvPr/>
        </p:nvPicPr>
        <p:blipFill rotWithShape="1">
          <a:blip r:embed="rId7">
            <a:alphaModFix/>
          </a:blip>
          <a:srcRect b="0" l="0" r="0" t="0"/>
          <a:stretch/>
        </p:blipFill>
        <p:spPr>
          <a:xfrm flipH="1">
            <a:off x="9023340" y="4562600"/>
            <a:ext cx="2334471" cy="1560637"/>
          </a:xfrm>
          <a:prstGeom prst="rect">
            <a:avLst/>
          </a:prstGeom>
          <a:noFill/>
          <a:ln>
            <a:noFill/>
          </a:ln>
        </p:spPr>
      </p:pic>
      <p:sp>
        <p:nvSpPr>
          <p:cNvPr id="281" name="Google Shape;281;p24"/>
          <p:cNvSpPr/>
          <p:nvPr/>
        </p:nvSpPr>
        <p:spPr>
          <a:xfrm>
            <a:off x="92967" y="5930614"/>
            <a:ext cx="1771639"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 Burgas Municipality</a:t>
            </a:r>
            <a:endParaRPr i="1" sz="11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5"/>
          <p:cNvSpPr/>
          <p:nvPr/>
        </p:nvSpPr>
        <p:spPr>
          <a:xfrm>
            <a:off x="177801" y="756995"/>
            <a:ext cx="5901266" cy="3713581"/>
          </a:xfrm>
          <a:prstGeom prst="rect">
            <a:avLst/>
          </a:prstGeom>
          <a:noFill/>
          <a:ln>
            <a:noFill/>
          </a:ln>
        </p:spPr>
        <p:txBody>
          <a:bodyPr anchorCtr="0" anchor="t" bIns="45700" lIns="91425" spcFirstLastPara="1" rIns="91425" wrap="square" tIns="45700">
            <a:spAutoFit/>
          </a:bodyPr>
          <a:lstStyle/>
          <a:p>
            <a:pPr indent="0" lvl="0" marL="0" marR="0" rtl="0" algn="just">
              <a:lnSpc>
                <a:spcPct val="107000"/>
              </a:lnSpc>
              <a:spcBef>
                <a:spcPts val="0"/>
              </a:spcBef>
              <a:spcAft>
                <a:spcPts val="0"/>
              </a:spcAft>
              <a:buNone/>
            </a:pPr>
            <a:r>
              <a:rPr lang="en-US" sz="1500">
                <a:solidFill>
                  <a:schemeClr val="dk1"/>
                </a:solidFill>
                <a:latin typeface="Calibri"/>
                <a:ea typeface="Calibri"/>
                <a:cs typeface="Calibri"/>
                <a:sym typeface="Calibri"/>
              </a:rPr>
              <a:t>Burgas Municipality implements smart solutions in almost all municipal schools and kindergartens. </a:t>
            </a:r>
            <a:endParaRPr/>
          </a:p>
          <a:p>
            <a:pPr indent="0" lvl="0" marL="0" marR="0" rtl="0" algn="just">
              <a:lnSpc>
                <a:spcPct val="107000"/>
              </a:lnSpc>
              <a:spcBef>
                <a:spcPts val="800"/>
              </a:spcBef>
              <a:spcAft>
                <a:spcPts val="0"/>
              </a:spcAft>
              <a:buNone/>
            </a:pPr>
            <a:r>
              <a:t/>
            </a:r>
            <a:endParaRPr sz="15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lang="en-US" sz="1500">
                <a:solidFill>
                  <a:schemeClr val="dk1"/>
                </a:solidFill>
                <a:latin typeface="Calibri"/>
                <a:ea typeface="Calibri"/>
                <a:cs typeface="Calibri"/>
                <a:sym typeface="Calibri"/>
              </a:rPr>
              <a:t>Currently, the Municipality is implementing a project "Increasing the energy efficiency of residential and public buildings to reduce the carbon footprint of the city of Burgas". The project develops a concept for low-carbon development of the city of Burgas, and includes a series of measures and activities that will be implemented in residential and public buildings, as well as comfortable lighting.</a:t>
            </a:r>
            <a:endParaRPr/>
          </a:p>
          <a:p>
            <a:pPr indent="0" lvl="0" marL="0" marR="0" rtl="0" algn="just">
              <a:lnSpc>
                <a:spcPct val="107000"/>
              </a:lnSpc>
              <a:spcBef>
                <a:spcPts val="800"/>
              </a:spcBef>
              <a:spcAft>
                <a:spcPts val="0"/>
              </a:spcAft>
              <a:buNone/>
            </a:pPr>
            <a:r>
              <a:t/>
            </a:r>
            <a:endParaRPr sz="15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lang="en-US" sz="1500">
                <a:solidFill>
                  <a:schemeClr val="dk1"/>
                </a:solidFill>
                <a:latin typeface="Calibri"/>
                <a:ea typeface="Calibri"/>
                <a:cs typeface="Calibri"/>
                <a:sym typeface="Calibri"/>
              </a:rPr>
              <a:t>The development of the concept will allow the Municipality of Burgas to have a clear action plan for the implementation of energy efficiency measures and recovery of energy sources.   </a:t>
            </a:r>
            <a:endParaRPr sz="1500">
              <a:solidFill>
                <a:schemeClr val="dk1"/>
              </a:solidFill>
              <a:latin typeface="Calibri"/>
              <a:ea typeface="Calibri"/>
              <a:cs typeface="Calibri"/>
              <a:sym typeface="Calibri"/>
            </a:endParaRPr>
          </a:p>
        </p:txBody>
      </p:sp>
      <p:pic>
        <p:nvPicPr>
          <p:cNvPr id="287" name="Google Shape;287;p25"/>
          <p:cNvPicPr preferRelativeResize="0"/>
          <p:nvPr/>
        </p:nvPicPr>
        <p:blipFill rotWithShape="1">
          <a:blip r:embed="rId3">
            <a:alphaModFix/>
          </a:blip>
          <a:srcRect b="0" l="0" r="0" t="0"/>
          <a:stretch/>
        </p:blipFill>
        <p:spPr>
          <a:xfrm>
            <a:off x="6637865" y="756994"/>
            <a:ext cx="3073401" cy="2305051"/>
          </a:xfrm>
          <a:prstGeom prst="rect">
            <a:avLst/>
          </a:prstGeom>
          <a:noFill/>
          <a:ln>
            <a:noFill/>
          </a:ln>
        </p:spPr>
      </p:pic>
      <p:pic>
        <p:nvPicPr>
          <p:cNvPr descr="Иновативна общинска детска градина „Пинокио“, жк &amp;quot;Меден рудник&amp;quot;, Бургас |  gradat.bg" id="288" name="Google Shape;288;p25"/>
          <p:cNvPicPr preferRelativeResize="0"/>
          <p:nvPr/>
        </p:nvPicPr>
        <p:blipFill rotWithShape="1">
          <a:blip r:embed="rId4">
            <a:alphaModFix/>
          </a:blip>
          <a:srcRect b="0" l="0" r="0" t="0"/>
          <a:stretch/>
        </p:blipFill>
        <p:spPr>
          <a:xfrm>
            <a:off x="10095221" y="2104341"/>
            <a:ext cx="1746706" cy="2620059"/>
          </a:xfrm>
          <a:prstGeom prst="rect">
            <a:avLst/>
          </a:prstGeom>
          <a:noFill/>
          <a:ln>
            <a:noFill/>
          </a:ln>
        </p:spPr>
      </p:pic>
      <p:pic>
        <p:nvPicPr>
          <p:cNvPr descr="Първата Еко детска градина в България – с хидроизолация от ВИ ДЖИ ЕФ  Инженеринг – Izolacii.eu" id="289" name="Google Shape;289;p25"/>
          <p:cNvPicPr preferRelativeResize="0"/>
          <p:nvPr/>
        </p:nvPicPr>
        <p:blipFill rotWithShape="1">
          <a:blip r:embed="rId5">
            <a:alphaModFix/>
          </a:blip>
          <a:srcRect b="7883" l="11069" r="9041" t="5237"/>
          <a:stretch/>
        </p:blipFill>
        <p:spPr>
          <a:xfrm>
            <a:off x="6637864" y="3666067"/>
            <a:ext cx="3197233" cy="2116666"/>
          </a:xfrm>
          <a:prstGeom prst="rect">
            <a:avLst/>
          </a:prstGeom>
          <a:noFill/>
          <a:ln>
            <a:noFill/>
          </a:ln>
        </p:spPr>
      </p:pic>
      <p:sp>
        <p:nvSpPr>
          <p:cNvPr id="290" name="Google Shape;290;p25"/>
          <p:cNvSpPr/>
          <p:nvPr/>
        </p:nvSpPr>
        <p:spPr>
          <a:xfrm>
            <a:off x="88432" y="5884333"/>
            <a:ext cx="1771639" cy="265457"/>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i="1" lang="en-US" sz="1100">
                <a:solidFill>
                  <a:schemeClr val="dk1"/>
                </a:solidFill>
                <a:latin typeface="Calibri"/>
                <a:ea typeface="Calibri"/>
                <a:cs typeface="Calibri"/>
                <a:sym typeface="Calibri"/>
              </a:rPr>
              <a:t>Source: Burgas Municipality</a:t>
            </a:r>
            <a:endParaRPr i="1" sz="110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26"/>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Additional materials </a:t>
            </a:r>
            <a:br>
              <a:rPr b="1" lang="en-US" cap="small"/>
            </a:br>
            <a:r>
              <a:rPr b="1" lang="en-US" cap="small"/>
              <a:t>and sources of information</a:t>
            </a:r>
            <a:endParaRPr b="1" cap="small"/>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27"/>
          <p:cNvSpPr/>
          <p:nvPr/>
        </p:nvSpPr>
        <p:spPr>
          <a:xfrm>
            <a:off x="296333" y="701302"/>
            <a:ext cx="10905067" cy="4031873"/>
          </a:xfrm>
          <a:prstGeom prst="rect">
            <a:avLst/>
          </a:prstGeom>
          <a:noFill/>
          <a:ln>
            <a:noFill/>
          </a:ln>
        </p:spPr>
        <p:txBody>
          <a:bodyPr anchorCtr="0" anchor="t" bIns="45700" lIns="91425" spcFirstLastPara="1" rIns="91425" wrap="square" tIns="45700">
            <a:spAutoFit/>
          </a:bodyPr>
          <a:lstStyle/>
          <a:p>
            <a:pPr indent="-114300" lvl="0" marL="0" marR="0" rtl="0" algn="l">
              <a:spcBef>
                <a:spcPts val="0"/>
              </a:spcBef>
              <a:spcAft>
                <a:spcPts val="0"/>
              </a:spcAft>
              <a:buClr>
                <a:schemeClr val="dk1"/>
              </a:buClr>
              <a:buSzPts val="1800"/>
              <a:buFont typeface="Arial"/>
              <a:buChar char="•"/>
            </a:pPr>
            <a:r>
              <a:rPr lang="en-US" sz="1800" u="sng">
                <a:solidFill>
                  <a:schemeClr val="dk1"/>
                </a:solidFill>
                <a:latin typeface="Quattrocento Sans"/>
                <a:ea typeface="Quattrocento Sans"/>
                <a:cs typeface="Quattrocento Sans"/>
                <a:sym typeface="Quattrocento Sans"/>
                <a:hlinkClick r:id="rId3">
                  <a:extLst>
                    <a:ext uri="{A12FA001-AC4F-418D-AE19-62706E023703}">
                      <ahyp:hlinkClr val="tx"/>
                    </a:ext>
                  </a:extLst>
                </a:hlinkClick>
              </a:rPr>
              <a:t>Increasing the EU’s climate ambition for 2030 and 2050 (Chapter 2.1.1, European Green Deal)</a:t>
            </a:r>
            <a:r>
              <a:rPr lang="en-US" sz="1800">
                <a:solidFill>
                  <a:schemeClr val="dk1"/>
                </a:solidFill>
                <a:latin typeface="Quattrocento Sans"/>
                <a:ea typeface="Quattrocento Sans"/>
                <a:cs typeface="Quattrocento Sans"/>
                <a:sym typeface="Quattrocento Sans"/>
              </a:rPr>
              <a:t> </a:t>
            </a:r>
            <a:r>
              <a:rPr lang="en-US" sz="1800">
                <a:solidFill>
                  <a:srgbClr val="428BCA"/>
                </a:solidFill>
                <a:latin typeface="Quattrocento Sans"/>
                <a:ea typeface="Quattrocento Sans"/>
                <a:cs typeface="Quattrocento Sans"/>
                <a:sym typeface="Quattrocento Sans"/>
              </a:rPr>
              <a:t>- </a:t>
            </a:r>
            <a:r>
              <a:rPr lang="en-US" sz="1500" u="sng">
                <a:solidFill>
                  <a:schemeClr val="dk1"/>
                </a:solidFill>
                <a:latin typeface="Quattrocento Sans"/>
                <a:ea typeface="Quattrocento Sans"/>
                <a:cs typeface="Quattrocento Sans"/>
                <a:sym typeface="Quattrocento Sans"/>
                <a:hlinkClick r:id="rId4">
                  <a:extLst>
                    <a:ext uri="{A12FA001-AC4F-418D-AE19-62706E023703}">
                      <ahyp:hlinkClr val="tx"/>
                    </a:ext>
                  </a:extLst>
                </a:hlinkClick>
              </a:rPr>
              <a:t>https://knowww.eu/nodes/5df2046352510fe854cc5b7f</a:t>
            </a:r>
            <a:r>
              <a:rPr lang="en-US" sz="1500">
                <a:solidFill>
                  <a:schemeClr val="dk1"/>
                </a:solidFill>
                <a:latin typeface="Quattrocento Sans"/>
                <a:ea typeface="Quattrocento Sans"/>
                <a:cs typeface="Quattrocento Sans"/>
                <a:sym typeface="Quattrocento Sans"/>
              </a:rPr>
              <a:t> </a:t>
            </a:r>
            <a:endParaRPr/>
          </a:p>
          <a:p>
            <a:pPr indent="0" lvl="0" marL="0" marR="0" rtl="0" algn="l">
              <a:spcBef>
                <a:spcPts val="0"/>
              </a:spcBef>
              <a:spcAft>
                <a:spcPts val="0"/>
              </a:spcAft>
              <a:buNone/>
            </a:pPr>
            <a:r>
              <a:t/>
            </a:r>
            <a:endParaRPr sz="1800">
              <a:solidFill>
                <a:srgbClr val="428BCA"/>
              </a:solidFill>
              <a:latin typeface="Quattrocento Sans"/>
              <a:ea typeface="Quattrocento Sans"/>
              <a:cs typeface="Quattrocento Sans"/>
              <a:sym typeface="Quattrocento Sans"/>
            </a:endParaRPr>
          </a:p>
          <a:p>
            <a:pPr indent="-114300" lvl="0" marL="0" marR="0" rtl="0" algn="l">
              <a:spcBef>
                <a:spcPts val="0"/>
              </a:spcBef>
              <a:spcAft>
                <a:spcPts val="0"/>
              </a:spcAft>
              <a:buClr>
                <a:schemeClr val="dk1"/>
              </a:buClr>
              <a:buSzPts val="1800"/>
              <a:buFont typeface="Arial"/>
              <a:buChar char="•"/>
            </a:pPr>
            <a:r>
              <a:rPr lang="en-US" sz="1800" u="sng">
                <a:solidFill>
                  <a:schemeClr val="dk1"/>
                </a:solidFill>
                <a:latin typeface="Calibri"/>
                <a:ea typeface="Calibri"/>
                <a:cs typeface="Calibri"/>
                <a:sym typeface="Calibri"/>
                <a:hlinkClick r:id="rId5">
                  <a:extLst>
                    <a:ext uri="{A12FA001-AC4F-418D-AE19-62706E023703}">
                      <ahyp:hlinkClr val="tx"/>
                    </a:ext>
                  </a:extLst>
                </a:hlinkClick>
              </a:rPr>
              <a:t>Supplying clean, affordable and secure energy (Chapter 2.1.2, European Green Deal)</a:t>
            </a:r>
            <a:r>
              <a:rPr lang="en-US" sz="1800">
                <a:solidFill>
                  <a:schemeClr val="dk1"/>
                </a:solidFill>
                <a:latin typeface="Calibri"/>
                <a:ea typeface="Calibri"/>
                <a:cs typeface="Calibri"/>
                <a:sym typeface="Calibri"/>
              </a:rPr>
              <a:t> -</a:t>
            </a:r>
            <a:r>
              <a:rPr lang="en-US" sz="1500">
                <a:solidFill>
                  <a:schemeClr val="dk1"/>
                </a:solidFill>
                <a:latin typeface="Calibri"/>
                <a:ea typeface="Calibri"/>
                <a:cs typeface="Calibri"/>
                <a:sym typeface="Calibri"/>
              </a:rPr>
              <a:t>https://knowww.eu/nodes/5df2046352510fe854cc5b7f   </a:t>
            </a:r>
            <a:endParaRPr sz="15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a:p>
            <a:pPr indent="-114300" lvl="0" marL="0" marR="0" rtl="0" algn="l">
              <a:spcBef>
                <a:spcPts val="0"/>
              </a:spcBef>
              <a:spcAft>
                <a:spcPts val="0"/>
              </a:spcAft>
              <a:buClr>
                <a:schemeClr val="dk1"/>
              </a:buClr>
              <a:buSzPts val="1800"/>
              <a:buFont typeface="Arial"/>
              <a:buChar char="•"/>
            </a:pPr>
            <a:r>
              <a:rPr lang="en-US" sz="1800" u="sng">
                <a:solidFill>
                  <a:schemeClr val="dk1"/>
                </a:solidFill>
                <a:latin typeface="Calibri"/>
                <a:ea typeface="Calibri"/>
                <a:cs typeface="Calibri"/>
                <a:sym typeface="Calibri"/>
                <a:hlinkClick r:id="rId6">
                  <a:extLst>
                    <a:ext uri="{A12FA001-AC4F-418D-AE19-62706E023703}">
                      <ahyp:hlinkClr val="tx"/>
                    </a:ext>
                  </a:extLst>
                </a:hlinkClick>
              </a:rPr>
              <a:t>Communication from the EU Commission to the EU Parliament, Council, the EU Economic Committee and Committee of Regions (14/10/20) – “</a:t>
            </a:r>
            <a:r>
              <a:rPr i="1" lang="en-US" sz="1600" u="sng">
                <a:solidFill>
                  <a:schemeClr val="dk1"/>
                </a:solidFill>
                <a:latin typeface="Calibri"/>
                <a:ea typeface="Calibri"/>
                <a:cs typeface="Calibri"/>
                <a:sym typeface="Calibri"/>
                <a:hlinkClick r:id="rId7">
                  <a:extLst>
                    <a:ext uri="{A12FA001-AC4F-418D-AE19-62706E023703}">
                      <ahyp:hlinkClr val="tx"/>
                    </a:ext>
                  </a:extLst>
                </a:hlinkClick>
              </a:rPr>
              <a:t>Innovation wave for Europe - greening our buildings, creating jobs, improving the quality of life”</a:t>
            </a:r>
            <a:endParaRPr/>
          </a:p>
          <a:p>
            <a:pPr indent="0" lvl="0" marL="0" marR="0" rtl="0" algn="l">
              <a:spcBef>
                <a:spcPts val="0"/>
              </a:spcBef>
              <a:spcAft>
                <a:spcPts val="0"/>
              </a:spcAft>
              <a:buNone/>
            </a:pPr>
            <a:r>
              <a:rPr lang="en-US" sz="1500" u="sng">
                <a:solidFill>
                  <a:schemeClr val="dk1"/>
                </a:solidFill>
                <a:latin typeface="Calibri"/>
                <a:ea typeface="Calibri"/>
                <a:cs typeface="Calibri"/>
                <a:sym typeface="Calibri"/>
                <a:hlinkClick r:id="rId8">
                  <a:extLst>
                    <a:ext uri="{A12FA001-AC4F-418D-AE19-62706E023703}">
                      <ahyp:hlinkClr val="tx"/>
                    </a:ext>
                  </a:extLst>
                </a:hlinkClick>
              </a:rPr>
              <a:t>https://eur-lex.europa.eu/legal-content/BG/TXT/HTML/?uri=CELEX:52020DC0662&amp;from=EN</a:t>
            </a:r>
            <a:r>
              <a:rPr lang="en-US" sz="1500">
                <a:solidFill>
                  <a:schemeClr val="dk1"/>
                </a:solidFill>
                <a:latin typeface="Calibri"/>
                <a:ea typeface="Calibri"/>
                <a:cs typeface="Calibri"/>
                <a:sym typeface="Calibri"/>
              </a:rPr>
              <a:t> </a:t>
            </a:r>
            <a:endParaRPr/>
          </a:p>
          <a:p>
            <a:pPr indent="0" lvl="0" marL="0" marR="0" rtl="0" algn="l">
              <a:spcBef>
                <a:spcPts val="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a:p>
            <a:pPr indent="-114300" lvl="0" marL="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„Achieving the cost-effective energy transformation of Europe’s buildings“  - </a:t>
            </a:r>
            <a:r>
              <a:rPr lang="en-US" sz="1500" u="sng">
                <a:solidFill>
                  <a:schemeClr val="dk1"/>
                </a:solidFill>
                <a:latin typeface="Calibri"/>
                <a:ea typeface="Calibri"/>
                <a:cs typeface="Calibri"/>
                <a:sym typeface="Calibri"/>
                <a:hlinkClick r:id="rId9">
                  <a:extLst>
                    <a:ext uri="{A12FA001-AC4F-418D-AE19-62706E023703}">
                      <ahyp:hlinkClr val="tx"/>
                    </a:ext>
                  </a:extLst>
                </a:hlinkClick>
              </a:rPr>
              <a:t>https://publications.jrc.ec.europa.eu/repository/handle/JRC117739</a:t>
            </a:r>
            <a:r>
              <a:rPr lang="en-US" sz="1500">
                <a:solidFill>
                  <a:schemeClr val="dk1"/>
                </a:solidFill>
                <a:latin typeface="Calibri"/>
                <a:ea typeface="Calibri"/>
                <a:cs typeface="Calibri"/>
                <a:sym typeface="Calibri"/>
              </a:rPr>
              <a:t> </a:t>
            </a:r>
            <a:endParaRPr/>
          </a:p>
          <a:p>
            <a:pPr indent="0" lvl="0" marL="0" marR="0" rtl="0" algn="l">
              <a:spcBef>
                <a:spcPts val="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a:p>
            <a:pPr indent="-114300" lvl="0" marL="0" marR="0" rtl="0" algn="l">
              <a:spcBef>
                <a:spcPts val="0"/>
              </a:spcBef>
              <a:spcAft>
                <a:spcPts val="0"/>
              </a:spcAft>
              <a:buClr>
                <a:schemeClr val="dk1"/>
              </a:buClr>
              <a:buSzPts val="1800"/>
              <a:buFont typeface="Arial"/>
              <a:buChar char="•"/>
            </a:pPr>
            <a:r>
              <a:rPr b="1" lang="en-US" sz="1800">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“EU Building Stock Observatory” - </a:t>
            </a:r>
            <a:r>
              <a:rPr lang="en-US" sz="1500" u="sng">
                <a:solidFill>
                  <a:schemeClr val="dk1"/>
                </a:solidFill>
                <a:latin typeface="Calibri"/>
                <a:ea typeface="Calibri"/>
                <a:cs typeface="Calibri"/>
                <a:sym typeface="Calibri"/>
                <a:hlinkClick r:id="rId10">
                  <a:extLst>
                    <a:ext uri="{A12FA001-AC4F-418D-AE19-62706E023703}">
                      <ahyp:hlinkClr val="tx"/>
                    </a:ext>
                  </a:extLst>
                </a:hlinkClick>
              </a:rPr>
              <a:t>https://ec.europa.eu/energy/topics/energy-efficiency/energy-efficient-buildings/eu-bso_en</a:t>
            </a:r>
            <a:r>
              <a:rPr lang="en-US" sz="1500">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 </a:t>
            </a:r>
            <a:endParaRPr b="0" i="0" sz="1800">
              <a:solidFill>
                <a:srgbClr val="333333"/>
              </a:solidFill>
              <a:latin typeface="Quattrocento Sans"/>
              <a:ea typeface="Quattrocento Sans"/>
              <a:cs typeface="Quattrocento Sans"/>
              <a:sym typeface="Quattrocento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8"/>
          <p:cNvSpPr/>
          <p:nvPr/>
        </p:nvSpPr>
        <p:spPr>
          <a:xfrm>
            <a:off x="380999" y="735169"/>
            <a:ext cx="10905067" cy="473975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4000" u="sng">
                <a:solidFill>
                  <a:schemeClr val="dk1"/>
                </a:solidFill>
                <a:latin typeface="Calibri"/>
                <a:ea typeface="Calibri"/>
                <a:cs typeface="Calibri"/>
                <a:sym typeface="Calibri"/>
              </a:rPr>
              <a:t>Literature review:</a:t>
            </a:r>
            <a:endParaRPr/>
          </a:p>
          <a:p>
            <a:pPr indent="0" lvl="0" marL="0" marR="0" rtl="0" algn="l">
              <a:spcBef>
                <a:spcPts val="0"/>
              </a:spcBef>
              <a:spcAft>
                <a:spcPts val="0"/>
              </a:spcAft>
              <a:buClr>
                <a:schemeClr val="dk1"/>
              </a:buClr>
              <a:buSzPts val="1800"/>
              <a:buFont typeface="Arial"/>
              <a:buNone/>
            </a:pPr>
            <a:r>
              <a:t/>
            </a:r>
            <a:endParaRPr b="1" sz="1800" u="sng">
              <a:solidFill>
                <a:srgbClr val="333333"/>
              </a:solidFill>
              <a:latin typeface="Quattrocento Sans"/>
              <a:ea typeface="Quattrocento Sans"/>
              <a:cs typeface="Quattrocento Sans"/>
              <a:sym typeface="Quattrocento Sans"/>
            </a:endParaRPr>
          </a:p>
          <a:p>
            <a:pPr indent="-342900" lvl="0" marL="342900" marR="0" rtl="0" algn="l">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Energy and the Green Deal – </a:t>
            </a:r>
            <a:r>
              <a:rPr lang="en-US" sz="1800">
                <a:solidFill>
                  <a:schemeClr val="dk1"/>
                </a:solidFill>
                <a:latin typeface="Calibri"/>
                <a:ea typeface="Calibri"/>
                <a:cs typeface="Calibri"/>
                <a:sym typeface="Calibri"/>
              </a:rPr>
              <a:t>A clean energy transition </a:t>
            </a:r>
            <a:r>
              <a:rPr b="1" lang="en-US" sz="1800">
                <a:solidFill>
                  <a:schemeClr val="dk1"/>
                </a:solidFill>
                <a:latin typeface="Calibri"/>
                <a:ea typeface="Calibri"/>
                <a:cs typeface="Calibri"/>
                <a:sym typeface="Calibri"/>
              </a:rPr>
              <a:t>- </a:t>
            </a:r>
            <a:r>
              <a:rPr i="1" lang="en-US" sz="1200" u="sng">
                <a:solidFill>
                  <a:schemeClr val="dk1"/>
                </a:solidFill>
                <a:latin typeface="Calibri"/>
                <a:ea typeface="Calibri"/>
                <a:cs typeface="Calibri"/>
                <a:sym typeface="Calibri"/>
                <a:hlinkClick r:id="rId3">
                  <a:extLst>
                    <a:ext uri="{A12FA001-AC4F-418D-AE19-62706E023703}">
                      <ahyp:hlinkClr val="tx"/>
                    </a:ext>
                  </a:extLst>
                </a:hlinkClick>
              </a:rPr>
              <a:t>https://ec.europa.eu/info/strategy/priorities-2019-2024/european-green-deal/energy-and-green-deal_en</a:t>
            </a:r>
            <a:r>
              <a:rPr i="1" lang="en-US" sz="1200">
                <a:solidFill>
                  <a:schemeClr val="dk1"/>
                </a:solidFill>
                <a:latin typeface="Calibri"/>
                <a:ea typeface="Calibri"/>
                <a:cs typeface="Calibri"/>
                <a:sym typeface="Calibri"/>
              </a:rPr>
              <a:t>; </a:t>
            </a:r>
            <a:endParaRPr/>
          </a:p>
          <a:p>
            <a:pPr indent="0" lvl="0" marL="0" marR="0" rtl="0" algn="l">
              <a:spcBef>
                <a:spcPts val="0"/>
              </a:spcBef>
              <a:spcAft>
                <a:spcPts val="0"/>
              </a:spcAft>
              <a:buNone/>
            </a:pPr>
            <a:r>
              <a:t/>
            </a:r>
            <a:endParaRPr i="1" sz="12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Renovation wave - </a:t>
            </a:r>
            <a:r>
              <a:rPr lang="en-US" sz="1800">
                <a:solidFill>
                  <a:schemeClr val="dk1"/>
                </a:solidFill>
                <a:latin typeface="Calibri"/>
                <a:ea typeface="Calibri"/>
                <a:cs typeface="Calibri"/>
                <a:sym typeface="Calibri"/>
              </a:rPr>
              <a:t>Renovating the EU building stock will improve energy efficiency while driving the clean energy transition - </a:t>
            </a:r>
            <a:r>
              <a:rPr i="1" lang="en-US" sz="1200" u="sng">
                <a:solidFill>
                  <a:schemeClr val="dk1"/>
                </a:solidFill>
                <a:latin typeface="Calibri"/>
                <a:ea typeface="Calibri"/>
                <a:cs typeface="Calibri"/>
                <a:sym typeface="Calibri"/>
                <a:hlinkClick r:id="rId4">
                  <a:extLst>
                    <a:ext uri="{A12FA001-AC4F-418D-AE19-62706E023703}">
                      <ahyp:hlinkClr val="tx"/>
                    </a:ext>
                  </a:extLst>
                </a:hlinkClick>
              </a:rPr>
              <a:t>https://energy.ec.europa.eu/topics/energy-efficiency/energy-efficient-buildings/renovation-wave_en</a:t>
            </a:r>
            <a:r>
              <a:rPr i="1" lang="en-US" sz="1200">
                <a:solidFill>
                  <a:schemeClr val="dk1"/>
                </a:solidFill>
                <a:latin typeface="Calibri"/>
                <a:ea typeface="Calibri"/>
                <a:cs typeface="Calibri"/>
                <a:sym typeface="Calibri"/>
              </a:rPr>
              <a:t>; </a:t>
            </a:r>
            <a:endParaRPr i="1" sz="1200">
              <a:solidFill>
                <a:schemeClr val="dk1"/>
              </a:solidFill>
              <a:latin typeface="Calibri"/>
              <a:ea typeface="Calibri"/>
              <a:cs typeface="Calibri"/>
              <a:sym typeface="Calibri"/>
            </a:endParaRPr>
          </a:p>
          <a:p>
            <a:pPr indent="0" lvl="0" marL="0" marR="0" rtl="0" algn="l">
              <a:spcBef>
                <a:spcPts val="0"/>
              </a:spcBef>
              <a:spcAft>
                <a:spcPts val="0"/>
              </a:spcAft>
              <a:buNone/>
            </a:pPr>
            <a:r>
              <a:t/>
            </a:r>
            <a:endParaRPr i="1" sz="1200">
              <a:solidFill>
                <a:schemeClr val="dk1"/>
              </a:solidFill>
              <a:latin typeface="Calibri"/>
              <a:ea typeface="Calibri"/>
              <a:cs typeface="Calibri"/>
              <a:sym typeface="Calibri"/>
            </a:endParaRPr>
          </a:p>
          <a:p>
            <a:pPr indent="-355600" lvl="0" marL="355600" marR="0" rtl="0" algn="l">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EU policies on energy efficiency finance and energy efficiency dimension of the EU Recovery </a:t>
            </a:r>
            <a:r>
              <a:rPr lang="en-US" sz="1800">
                <a:solidFill>
                  <a:schemeClr val="dk1"/>
                </a:solidFill>
                <a:latin typeface="Calibri"/>
                <a:ea typeface="Calibri"/>
                <a:cs typeface="Calibri"/>
                <a:sym typeface="Calibri"/>
              </a:rPr>
              <a:t>- </a:t>
            </a:r>
            <a:r>
              <a:rPr lang="en-US" sz="1200" u="sng">
                <a:solidFill>
                  <a:schemeClr val="dk1"/>
                </a:solidFill>
                <a:latin typeface="Calibri"/>
                <a:ea typeface="Calibri"/>
                <a:cs typeface="Calibri"/>
                <a:sym typeface="Calibri"/>
                <a:hlinkClick r:id="rId5">
                  <a:extLst>
                    <a:ext uri="{A12FA001-AC4F-418D-AE19-62706E023703}">
                      <ahyp:hlinkClr val="tx"/>
                    </a:ext>
                  </a:extLst>
                </a:hlinkClick>
              </a:rPr>
              <a:t>https://www.sustainableplaces.eu/wp-content/uploads/2020/11/6_Sustainable-Placces-2020_EGD-call-intro.pdf</a:t>
            </a: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a:p>
            <a:pPr indent="-355600" lvl="0" marL="355600" marR="0" rtl="0" algn="l">
              <a:spcBef>
                <a:spcPts val="0"/>
              </a:spcBef>
              <a:spcAft>
                <a:spcPts val="0"/>
              </a:spcAft>
              <a:buNone/>
            </a:pPr>
            <a:r>
              <a:rPr b="1" lang="en-US" sz="1800">
                <a:solidFill>
                  <a:schemeClr val="dk1"/>
                </a:solidFill>
                <a:latin typeface="Calibri"/>
                <a:ea typeface="Calibri"/>
                <a:cs typeface="Calibri"/>
                <a:sym typeface="Calibri"/>
              </a:rPr>
              <a:t>4.   EIO – Eco Innovation Observatory brief #4 – </a:t>
            </a:r>
            <a:r>
              <a:rPr lang="en-US" sz="1800">
                <a:solidFill>
                  <a:schemeClr val="dk1"/>
                </a:solidFill>
                <a:latin typeface="Calibri"/>
                <a:ea typeface="Calibri"/>
                <a:cs typeface="Calibri"/>
                <a:sym typeface="Calibri"/>
              </a:rPr>
              <a:t>Resource efficient construction: A systemic approach to sustainable construction - </a:t>
            </a:r>
            <a:r>
              <a:rPr lang="en-US" sz="1200" u="sng">
                <a:solidFill>
                  <a:schemeClr val="dk1"/>
                </a:solidFill>
                <a:latin typeface="Calibri"/>
                <a:ea typeface="Calibri"/>
                <a:cs typeface="Calibri"/>
                <a:sym typeface="Calibri"/>
                <a:hlinkClick r:id="rId6">
                  <a:extLst>
                    <a:ext uri="{A12FA001-AC4F-418D-AE19-62706E023703}">
                      <ahyp:hlinkClr val="tx"/>
                    </a:ext>
                  </a:extLst>
                </a:hlinkClick>
              </a:rPr>
              <a:t>https://ec.europa.eu/environment/archives/ecoinnovation2012/1st_forum/pdf/eio_construction_brief4.pdf</a:t>
            </a:r>
            <a:r>
              <a:rPr lang="en-US" sz="1200">
                <a:solidFill>
                  <a:schemeClr val="dk1"/>
                </a:solidFill>
                <a:latin typeface="Calibri"/>
                <a:ea typeface="Calibri"/>
                <a:cs typeface="Calibri"/>
                <a:sym typeface="Calibri"/>
              </a:rPr>
              <a:t> </a:t>
            </a:r>
            <a:endParaRPr/>
          </a:p>
          <a:p>
            <a:pPr indent="-152400" lvl="0" marL="228600" marR="0" rtl="0" algn="l">
              <a:spcBef>
                <a:spcPts val="0"/>
              </a:spcBef>
              <a:spcAft>
                <a:spcPts val="0"/>
              </a:spcAft>
              <a:buClr>
                <a:schemeClr val="dk1"/>
              </a:buClr>
              <a:buSzPts val="1200"/>
              <a:buFont typeface="Calibri"/>
              <a:buNone/>
            </a:pPr>
            <a:r>
              <a:t/>
            </a:r>
            <a:endParaRPr b="1" i="1" sz="1200">
              <a:solidFill>
                <a:schemeClr val="dk1"/>
              </a:solidFill>
              <a:latin typeface="Calibri"/>
              <a:ea typeface="Calibri"/>
              <a:cs typeface="Calibri"/>
              <a:sym typeface="Calibri"/>
            </a:endParaRPr>
          </a:p>
          <a:p>
            <a:pPr indent="-266700" lvl="0" marL="342900" marR="0" rtl="0" algn="l">
              <a:spcBef>
                <a:spcPts val="0"/>
              </a:spcBef>
              <a:spcAft>
                <a:spcPts val="0"/>
              </a:spcAft>
              <a:buClr>
                <a:schemeClr val="dk1"/>
              </a:buClr>
              <a:buSzPts val="1200"/>
              <a:buFont typeface="Calibri"/>
              <a:buNone/>
            </a:pPr>
            <a:r>
              <a:t/>
            </a:r>
            <a:endParaRPr i="1" sz="1200">
              <a:solidFill>
                <a:schemeClr val="dk1"/>
              </a:solidFill>
              <a:latin typeface="Calibri"/>
              <a:ea typeface="Calibri"/>
              <a:cs typeface="Calibri"/>
              <a:sym typeface="Calibri"/>
            </a:endParaRPr>
          </a:p>
          <a:p>
            <a:pPr indent="-152400" lvl="0" marL="228600" marR="0" rtl="0" algn="l">
              <a:spcBef>
                <a:spcPts val="0"/>
              </a:spcBef>
              <a:spcAft>
                <a:spcPts val="0"/>
              </a:spcAft>
              <a:buClr>
                <a:schemeClr val="dk1"/>
              </a:buClr>
              <a:buSzPts val="1200"/>
              <a:buFont typeface="Calibri"/>
              <a:buNone/>
            </a:pPr>
            <a:r>
              <a:t/>
            </a:r>
            <a:endParaRPr i="1" sz="1200" u="sng">
              <a:solidFill>
                <a:srgbClr val="333333"/>
              </a:solidFill>
              <a:latin typeface="Quattrocento Sans"/>
              <a:ea typeface="Quattrocento Sans"/>
              <a:cs typeface="Quattrocento Sans"/>
              <a:sym typeface="Quattrocento Sans"/>
            </a:endParaRPr>
          </a:p>
          <a:p>
            <a:pPr indent="0" lvl="0" marL="0" marR="0" rtl="0" algn="l">
              <a:spcBef>
                <a:spcPts val="0"/>
              </a:spcBef>
              <a:spcAft>
                <a:spcPts val="0"/>
              </a:spcAft>
              <a:buClr>
                <a:schemeClr val="dk1"/>
              </a:buClr>
              <a:buSzPts val="1800"/>
              <a:buFont typeface="Arial"/>
              <a:buNone/>
            </a:pPr>
            <a:r>
              <a:t/>
            </a:r>
            <a:endParaRPr b="1" sz="1800" u="sng">
              <a:solidFill>
                <a:srgbClr val="333333"/>
              </a:solidFill>
              <a:latin typeface="Quattrocento Sans"/>
              <a:ea typeface="Quattrocento Sans"/>
              <a:cs typeface="Quattrocento Sans"/>
              <a:sym typeface="Quattrocento Sans"/>
            </a:endParaRPr>
          </a:p>
          <a:p>
            <a:pPr indent="0" lvl="0" marL="0" marR="0" rtl="0" algn="l">
              <a:spcBef>
                <a:spcPts val="0"/>
              </a:spcBef>
              <a:spcAft>
                <a:spcPts val="0"/>
              </a:spcAft>
              <a:buClr>
                <a:schemeClr val="dk1"/>
              </a:buClr>
              <a:buSzPts val="1800"/>
              <a:buFont typeface="Arial"/>
              <a:buNone/>
            </a:pPr>
            <a:r>
              <a:t/>
            </a:r>
            <a:endParaRPr b="1" i="0" sz="1800" u="sng">
              <a:solidFill>
                <a:srgbClr val="333333"/>
              </a:solidFill>
              <a:latin typeface="Quattrocento Sans"/>
              <a:ea typeface="Quattrocento Sans"/>
              <a:cs typeface="Quattrocento Sans"/>
              <a:sym typeface="Quattrocento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29"/>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Quiz</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400"/>
              <a:buFont typeface="Calibri"/>
              <a:buNone/>
            </a:pPr>
            <a:r>
              <a:rPr b="1" lang="en-US">
                <a:solidFill>
                  <a:srgbClr val="000000"/>
                </a:solidFill>
              </a:rPr>
              <a:t>Оbjectives of the training module include:</a:t>
            </a:r>
            <a:endParaRPr/>
          </a:p>
        </p:txBody>
      </p:sp>
      <p:sp>
        <p:nvSpPr>
          <p:cNvPr id="102" name="Google Shape;102;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arenR"/>
            </a:pPr>
            <a:r>
              <a:rPr lang="en-US"/>
              <a:t>understanding the concept of building and renovating in an energy and resource efficient way;</a:t>
            </a:r>
            <a:endParaRPr/>
          </a:p>
          <a:p>
            <a:pPr indent="-514350" lvl="0" marL="514350" rtl="0" algn="l">
              <a:lnSpc>
                <a:spcPct val="90000"/>
              </a:lnSpc>
              <a:spcBef>
                <a:spcPts val="1000"/>
              </a:spcBef>
              <a:spcAft>
                <a:spcPts val="0"/>
              </a:spcAft>
              <a:buClr>
                <a:schemeClr val="dk1"/>
              </a:buClr>
              <a:buSzPts val="2800"/>
              <a:buFont typeface="Calibri"/>
              <a:buAutoNum type="arabicParenR"/>
            </a:pPr>
            <a:r>
              <a:rPr lang="en-US"/>
              <a:t>understanding why it is important to build and renovate in an energy and resource efficient way;</a:t>
            </a:r>
            <a:endParaRPr/>
          </a:p>
          <a:p>
            <a:pPr indent="-514350" lvl="0" marL="514350" rtl="0" algn="l">
              <a:lnSpc>
                <a:spcPct val="90000"/>
              </a:lnSpc>
              <a:spcBef>
                <a:spcPts val="1000"/>
              </a:spcBef>
              <a:spcAft>
                <a:spcPts val="0"/>
              </a:spcAft>
              <a:buClr>
                <a:schemeClr val="dk1"/>
              </a:buClr>
              <a:buSzPts val="2800"/>
              <a:buFont typeface="Calibri"/>
              <a:buAutoNum type="arabicParenR"/>
            </a:pPr>
            <a:r>
              <a:rPr lang="en-US"/>
              <a:t>familiarisation with the ways of building and renovating in an energy and resource efficient way</a:t>
            </a:r>
            <a:r>
              <a:rPr lang="en-US">
                <a:latin typeface="Calibri"/>
                <a:ea typeface="Calibri"/>
                <a:cs typeface="Calibri"/>
                <a:sym typeface="Calibri"/>
              </a:rPr>
              <a:t>;</a:t>
            </a:r>
            <a:endParaRPr/>
          </a:p>
          <a:p>
            <a:pPr indent="-514350" lvl="0" marL="514350" rtl="0" algn="l">
              <a:lnSpc>
                <a:spcPct val="90000"/>
              </a:lnSpc>
              <a:spcBef>
                <a:spcPts val="1000"/>
              </a:spcBef>
              <a:spcAft>
                <a:spcPts val="0"/>
              </a:spcAft>
              <a:buClr>
                <a:schemeClr val="dk1"/>
              </a:buClr>
              <a:buSzPts val="2800"/>
              <a:buFont typeface="Calibri"/>
              <a:buAutoNum type="arabicParenR"/>
            </a:pPr>
            <a:r>
              <a:rPr lang="en-US"/>
              <a:t>showing how individually contribute to build and renovate in an energy and resource efficient way?</a:t>
            </a:r>
            <a:endParaRPr/>
          </a:p>
          <a:p>
            <a:pPr indent="-514350" lvl="0" marL="514350" rtl="0" algn="l">
              <a:lnSpc>
                <a:spcPct val="90000"/>
              </a:lnSpc>
              <a:spcBef>
                <a:spcPts val="1000"/>
              </a:spcBef>
              <a:spcAft>
                <a:spcPts val="0"/>
              </a:spcAft>
              <a:buClr>
                <a:schemeClr val="dk1"/>
              </a:buClr>
              <a:buSzPts val="2800"/>
              <a:buFont typeface="Calibri"/>
              <a:buAutoNum type="arabicParenR"/>
            </a:pPr>
            <a:r>
              <a:rPr lang="en-US"/>
              <a:t>Showing example and good practices of building and renovating in an energy and resource efficient way at the city level.</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30"/>
          <p:cNvSpPr/>
          <p:nvPr/>
        </p:nvSpPr>
        <p:spPr>
          <a:xfrm>
            <a:off x="228599" y="790061"/>
            <a:ext cx="11726334" cy="5282665"/>
          </a:xfrm>
          <a:prstGeom prst="rect">
            <a:avLst/>
          </a:prstGeom>
          <a:noFill/>
          <a:ln>
            <a:noFill/>
          </a:ln>
        </p:spPr>
        <p:txBody>
          <a:bodyPr anchorCtr="0" anchor="t" bIns="45700" lIns="91425" spcFirstLastPara="1" rIns="91425" wrap="square" tIns="45700">
            <a:spAutoFit/>
          </a:bodyPr>
          <a:lstStyle/>
          <a:p>
            <a:pPr indent="0" lvl="0" marL="0" marR="0" rtl="0" algn="just">
              <a:lnSpc>
                <a:spcPct val="107000"/>
              </a:lnSpc>
              <a:spcBef>
                <a:spcPts val="0"/>
              </a:spcBef>
              <a:spcAft>
                <a:spcPts val="0"/>
              </a:spcAft>
              <a:buNone/>
            </a:pPr>
            <a:r>
              <a:rPr b="1" lang="en-US" sz="1400">
                <a:solidFill>
                  <a:schemeClr val="dk1"/>
                </a:solidFill>
                <a:latin typeface="Calibri"/>
                <a:ea typeface="Calibri"/>
                <a:cs typeface="Calibri"/>
                <a:sym typeface="Calibri"/>
              </a:rPr>
              <a:t>1. Why the EU stimulates the renovation of buildings?</a:t>
            </a:r>
            <a:endParaRPr b="1" sz="1400">
              <a:solidFill>
                <a:schemeClr val="dk1"/>
              </a:solidFill>
              <a:latin typeface="Calibri"/>
              <a:ea typeface="Calibri"/>
              <a:cs typeface="Calibri"/>
              <a:sym typeface="Calibri"/>
            </a:endParaRPr>
          </a:p>
          <a:p>
            <a:pPr indent="0" lvl="0" marL="22860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a/ in order buildings to look better</a:t>
            </a:r>
            <a:endParaRPr sz="1400">
              <a:solidFill>
                <a:schemeClr val="dk1"/>
              </a:solidFill>
              <a:latin typeface="Calibri"/>
              <a:ea typeface="Calibri"/>
              <a:cs typeface="Calibri"/>
              <a:sym typeface="Calibri"/>
            </a:endParaRPr>
          </a:p>
          <a:p>
            <a:pPr indent="0" lvl="0" marL="22860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b/ due to the ambition of carbon neutralization in 2050? </a:t>
            </a:r>
            <a:endParaRPr sz="1400">
              <a:solidFill>
                <a:schemeClr val="dk1"/>
              </a:solidFill>
              <a:latin typeface="Calibri"/>
              <a:ea typeface="Calibri"/>
              <a:cs typeface="Calibri"/>
              <a:sym typeface="Calibri"/>
            </a:endParaRPr>
          </a:p>
          <a:p>
            <a:pPr indent="0" lvl="0" marL="22860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c/ in order to create more jobs</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b="1" lang="en-US" sz="1400">
                <a:solidFill>
                  <a:schemeClr val="dk1"/>
                </a:solidFill>
                <a:latin typeface="Calibri"/>
                <a:ea typeface="Calibri"/>
                <a:cs typeface="Calibri"/>
                <a:sym typeface="Calibri"/>
              </a:rPr>
              <a:t>2. What is the New EU Bauhaus? </a:t>
            </a:r>
            <a:endParaRPr b="1"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      a/ architectural style from late-19th century</a:t>
            </a:r>
            <a:r>
              <a:rPr lang="en-US" sz="1800">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      b/ an interdisciplinary project that will create spaces for experimentation in which, through art, culture, science and technology, new solutions can be explored, created, tested and demonstrated, helping to develop new leading markets; </a:t>
            </a:r>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       c/ style in pop music</a:t>
            </a:r>
            <a:endParaRPr/>
          </a:p>
          <a:p>
            <a:pPr indent="0" lvl="0" marL="0" marR="0" rtl="0" algn="just">
              <a:lnSpc>
                <a:spcPct val="107000"/>
              </a:lnSpc>
              <a:spcBef>
                <a:spcPts val="800"/>
              </a:spcBef>
              <a:spcAft>
                <a:spcPts val="0"/>
              </a:spcAft>
              <a:buNone/>
            </a:pPr>
            <a:r>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b="1" lang="en-US" sz="1400">
                <a:solidFill>
                  <a:schemeClr val="dk1"/>
                </a:solidFill>
                <a:latin typeface="Calibri"/>
                <a:ea typeface="Calibri"/>
                <a:cs typeface="Calibri"/>
                <a:sym typeface="Calibri"/>
              </a:rPr>
              <a:t>3. What means the term “Renovation wave” and what is it aims? </a:t>
            </a:r>
            <a:endParaRPr b="1"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 ……………………………………………………………………………………………………………………</a:t>
            </a:r>
            <a:endParaRPr/>
          </a:p>
          <a:p>
            <a:pPr indent="0" lvl="0" marL="0" marR="0" rtl="0" algn="just">
              <a:lnSpc>
                <a:spcPct val="107000"/>
              </a:lnSpc>
              <a:spcBef>
                <a:spcPts val="800"/>
              </a:spcBef>
              <a:spcAft>
                <a:spcPts val="0"/>
              </a:spcAft>
              <a:buNone/>
            </a:pPr>
            <a:r>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1"/>
          <p:cNvSpPr/>
          <p:nvPr/>
        </p:nvSpPr>
        <p:spPr>
          <a:xfrm>
            <a:off x="228599" y="790061"/>
            <a:ext cx="11726400" cy="6113400"/>
          </a:xfrm>
          <a:prstGeom prst="rect">
            <a:avLst/>
          </a:prstGeom>
          <a:noFill/>
          <a:ln>
            <a:noFill/>
          </a:ln>
        </p:spPr>
        <p:txBody>
          <a:bodyPr anchorCtr="0" anchor="t" bIns="45700" lIns="91425" spcFirstLastPara="1" rIns="91425" wrap="square" tIns="45700">
            <a:spAutoFit/>
          </a:bodyPr>
          <a:lstStyle/>
          <a:p>
            <a:pPr indent="0" lvl="0" marL="0" marR="0" rtl="0" algn="just">
              <a:lnSpc>
                <a:spcPct val="107000"/>
              </a:lnSpc>
              <a:spcBef>
                <a:spcPts val="0"/>
              </a:spcBef>
              <a:spcAft>
                <a:spcPts val="0"/>
              </a:spcAft>
              <a:buNone/>
            </a:pPr>
            <a:r>
              <a:rPr b="1" lang="en-US" sz="1400">
                <a:solidFill>
                  <a:schemeClr val="dk1"/>
                </a:solidFill>
                <a:latin typeface="Calibri"/>
                <a:ea typeface="Calibri"/>
                <a:cs typeface="Calibri"/>
                <a:sym typeface="Calibri"/>
              </a:rPr>
              <a:t>4. What is positive energy building?</a:t>
            </a:r>
            <a:endParaRPr/>
          </a:p>
          <a:p>
            <a:pPr indent="0" lvl="0" marL="0" marR="0" rtl="0" algn="just">
              <a:lnSpc>
                <a:spcPct val="107000"/>
              </a:lnSpc>
              <a:spcBef>
                <a:spcPts val="800"/>
              </a:spcBef>
              <a:spcAft>
                <a:spcPts val="0"/>
              </a:spcAft>
              <a:buNone/>
            </a:pPr>
            <a:r>
              <a:rPr b="1" lang="en-US" sz="1400">
                <a:solidFill>
                  <a:schemeClr val="dk1"/>
                </a:solidFill>
                <a:latin typeface="Calibri"/>
                <a:ea typeface="Calibri"/>
                <a:cs typeface="Calibri"/>
                <a:sym typeface="Calibri"/>
              </a:rPr>
              <a:t>………………………………………………………………………………………………</a:t>
            </a:r>
            <a:endParaRPr/>
          </a:p>
          <a:p>
            <a:pPr indent="0" lvl="0" marL="0" marR="0" rtl="0" algn="just">
              <a:lnSpc>
                <a:spcPct val="107000"/>
              </a:lnSpc>
              <a:spcBef>
                <a:spcPts val="800"/>
              </a:spcBef>
              <a:spcAft>
                <a:spcPts val="0"/>
              </a:spcAft>
              <a:buNone/>
            </a:pPr>
            <a:r>
              <a:t/>
            </a:r>
            <a:endParaRPr b="1"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b="1" lang="en-US" sz="1400">
                <a:solidFill>
                  <a:schemeClr val="dk1"/>
                </a:solidFill>
                <a:latin typeface="Calibri"/>
                <a:ea typeface="Calibri"/>
                <a:cs typeface="Calibri"/>
                <a:sym typeface="Calibri"/>
              </a:rPr>
              <a:t>5. How is it called a building that produces less energy than what it consumes? </a:t>
            </a:r>
            <a:endParaRPr b="1" sz="1400">
              <a:solidFill>
                <a:schemeClr val="dk1"/>
              </a:solidFill>
              <a:latin typeface="Calibri"/>
              <a:ea typeface="Calibri"/>
              <a:cs typeface="Calibri"/>
              <a:sym typeface="Calibri"/>
            </a:endParaRPr>
          </a:p>
          <a:p>
            <a:pPr indent="0" lvl="0" marL="22860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a/ positive energy building</a:t>
            </a:r>
            <a:endParaRPr sz="1400">
              <a:solidFill>
                <a:schemeClr val="dk1"/>
              </a:solidFill>
              <a:latin typeface="Calibri"/>
              <a:ea typeface="Calibri"/>
              <a:cs typeface="Calibri"/>
              <a:sym typeface="Calibri"/>
            </a:endParaRPr>
          </a:p>
          <a:p>
            <a:pPr indent="0" lvl="0" marL="22860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b/ neutral energy building</a:t>
            </a:r>
            <a:endParaRPr sz="1400">
              <a:solidFill>
                <a:schemeClr val="dk1"/>
              </a:solidFill>
              <a:latin typeface="Calibri"/>
              <a:ea typeface="Calibri"/>
              <a:cs typeface="Calibri"/>
              <a:sym typeface="Calibri"/>
            </a:endParaRPr>
          </a:p>
          <a:p>
            <a:pPr indent="0" lvl="0" marL="22860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c/ negative energy building </a:t>
            </a:r>
            <a:endParaRPr/>
          </a:p>
          <a:p>
            <a:pPr indent="0" lvl="0" marL="228600" marR="0" rtl="0" algn="just">
              <a:lnSpc>
                <a:spcPct val="107000"/>
              </a:lnSpc>
              <a:spcBef>
                <a:spcPts val="800"/>
              </a:spcBef>
              <a:spcAft>
                <a:spcPts val="0"/>
              </a:spcAft>
              <a:buNone/>
            </a:pPr>
            <a:r>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b="1" lang="en-US" sz="1400">
                <a:solidFill>
                  <a:schemeClr val="dk1"/>
                </a:solidFill>
                <a:latin typeface="Calibri"/>
                <a:ea typeface="Calibri"/>
                <a:cs typeface="Calibri"/>
                <a:sym typeface="Calibri"/>
              </a:rPr>
              <a:t>6. The transition to energy efficiency buildings consists of 2 major components: </a:t>
            </a:r>
            <a:r>
              <a:rPr lang="en-US" sz="1400">
                <a:solidFill>
                  <a:schemeClr val="dk1"/>
                </a:solidFill>
                <a:latin typeface="Calibri"/>
                <a:ea typeface="Calibri"/>
                <a:cs typeface="Calibri"/>
                <a:sym typeface="Calibri"/>
              </a:rPr>
              <a:t>1. Transition in design and construction of buildings to reduce their embodied emissions and 2. Transition to energy positive buildings </a:t>
            </a:r>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a/ True</a:t>
            </a:r>
            <a:endParaRPr/>
          </a:p>
          <a:p>
            <a:pPr indent="0" lvl="0" marL="0" marR="0" rtl="0" algn="just">
              <a:lnSpc>
                <a:spcPct val="107000"/>
              </a:lnSpc>
              <a:spcBef>
                <a:spcPts val="800"/>
              </a:spcBef>
              <a:spcAft>
                <a:spcPts val="0"/>
              </a:spcAft>
              <a:buNone/>
            </a:pPr>
            <a:r>
              <a:rPr lang="en-US" sz="1400">
                <a:solidFill>
                  <a:schemeClr val="dk1"/>
                </a:solidFill>
                <a:latin typeface="Calibri"/>
                <a:ea typeface="Calibri"/>
                <a:cs typeface="Calibri"/>
                <a:sym typeface="Calibri"/>
              </a:rPr>
              <a:t>b/ False </a:t>
            </a:r>
            <a:endParaRPr/>
          </a:p>
          <a:p>
            <a:pPr indent="0" lvl="0" marL="0" marR="0" rtl="0" algn="just">
              <a:lnSpc>
                <a:spcPct val="107000"/>
              </a:lnSpc>
              <a:spcBef>
                <a:spcPts val="800"/>
              </a:spcBef>
              <a:spcAft>
                <a:spcPts val="0"/>
              </a:spcAft>
              <a:buNone/>
            </a:pPr>
            <a:r>
              <a:t/>
            </a: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rPr b="1" lang="en-US" sz="1400">
                <a:solidFill>
                  <a:schemeClr val="dk1"/>
                </a:solidFill>
                <a:latin typeface="Calibri"/>
                <a:ea typeface="Calibri"/>
                <a:cs typeface="Calibri"/>
                <a:sym typeface="Calibri"/>
              </a:rPr>
              <a:t>7. By which year EU Commission aims to renovate 35 million buildings and to create up to 160,000 additional green jobs in the construction sector?</a:t>
            </a:r>
            <a:endParaRPr/>
          </a:p>
          <a:p>
            <a:pPr indent="0" lvl="0" marL="0" marR="0" rtl="0" algn="l">
              <a:lnSpc>
                <a:spcPct val="107000"/>
              </a:lnSpc>
              <a:spcBef>
                <a:spcPts val="800"/>
              </a:spcBef>
              <a:spcAft>
                <a:spcPts val="0"/>
              </a:spcAft>
              <a:buNone/>
            </a:pPr>
            <a:r>
              <a:rPr lang="en-US" sz="1400">
                <a:solidFill>
                  <a:schemeClr val="dk1"/>
                </a:solidFill>
                <a:latin typeface="Calibri"/>
                <a:ea typeface="Calibri"/>
                <a:cs typeface="Calibri"/>
                <a:sym typeface="Calibri"/>
              </a:rPr>
              <a:t>a/ 2030</a:t>
            </a:r>
            <a:endParaRPr/>
          </a:p>
          <a:p>
            <a:pPr indent="0" lvl="0" marL="0" marR="0" rtl="0" algn="l">
              <a:lnSpc>
                <a:spcPct val="107000"/>
              </a:lnSpc>
              <a:spcBef>
                <a:spcPts val="800"/>
              </a:spcBef>
              <a:spcAft>
                <a:spcPts val="0"/>
              </a:spcAft>
              <a:buNone/>
            </a:pPr>
            <a:r>
              <a:rPr lang="en-US" sz="1400">
                <a:solidFill>
                  <a:schemeClr val="dk1"/>
                </a:solidFill>
                <a:latin typeface="Calibri"/>
                <a:ea typeface="Calibri"/>
                <a:cs typeface="Calibri"/>
                <a:sym typeface="Calibri"/>
              </a:rPr>
              <a:t>b/ 2050</a:t>
            </a:r>
            <a:endParaRPr/>
          </a:p>
          <a:p>
            <a:pPr indent="0" lvl="0" marL="0" marR="0" rtl="0" algn="l">
              <a:lnSpc>
                <a:spcPct val="107000"/>
              </a:lnSpc>
              <a:spcBef>
                <a:spcPts val="800"/>
              </a:spcBef>
              <a:spcAft>
                <a:spcPts val="0"/>
              </a:spcAft>
              <a:buNone/>
            </a:pPr>
            <a:r>
              <a:rPr lang="en-US" sz="1400">
                <a:solidFill>
                  <a:schemeClr val="dk1"/>
                </a:solidFill>
                <a:latin typeface="Calibri"/>
                <a:ea typeface="Calibri"/>
                <a:cs typeface="Calibri"/>
                <a:sym typeface="Calibri"/>
              </a:rPr>
              <a:t>c/ 2040 </a:t>
            </a:r>
            <a:br>
              <a:rPr lang="en-US" sz="1400">
                <a:solidFill>
                  <a:schemeClr val="dk1"/>
                </a:solidFill>
                <a:latin typeface="Calibri"/>
                <a:ea typeface="Calibri"/>
                <a:cs typeface="Calibri"/>
                <a:sym typeface="Calibri"/>
              </a:rPr>
            </a:br>
            <a:endParaRPr sz="1400">
              <a:solidFill>
                <a:schemeClr val="dk1"/>
              </a:solidFill>
              <a:latin typeface="Calibri"/>
              <a:ea typeface="Calibri"/>
              <a:cs typeface="Calibri"/>
              <a:sym typeface="Calibri"/>
            </a:endParaRPr>
          </a:p>
          <a:p>
            <a:pPr indent="0" lvl="0" marL="0" marR="0" rtl="0" algn="just">
              <a:lnSpc>
                <a:spcPct val="107000"/>
              </a:lnSpc>
              <a:spcBef>
                <a:spcPts val="800"/>
              </a:spcBef>
              <a:spcAft>
                <a:spcPts val="0"/>
              </a:spcAft>
              <a:buNone/>
            </a:pPr>
            <a:r>
              <a:t/>
            </a:r>
            <a:endParaRPr b="1" sz="14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4"/>
          <p:cNvSpPr txBox="1"/>
          <p:nvPr>
            <p:ph type="title"/>
          </p:nvPr>
        </p:nvSpPr>
        <p:spPr>
          <a:xfrm>
            <a:off x="838200" y="523701"/>
            <a:ext cx="10515600" cy="1230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400"/>
              <a:buFont typeface="Calibri"/>
              <a:buNone/>
            </a:pPr>
            <a:r>
              <a:rPr b="1" lang="en-US">
                <a:solidFill>
                  <a:srgbClr val="000000"/>
                </a:solidFill>
              </a:rPr>
              <a:t>Training module will:</a:t>
            </a:r>
            <a:endParaRPr/>
          </a:p>
        </p:txBody>
      </p:sp>
      <p:sp>
        <p:nvSpPr>
          <p:cNvPr id="108" name="Google Shape;108;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85750" lvl="0" marL="285750" rtl="0" algn="l">
              <a:lnSpc>
                <a:spcPct val="90000"/>
              </a:lnSpc>
              <a:spcBef>
                <a:spcPts val="0"/>
              </a:spcBef>
              <a:spcAft>
                <a:spcPts val="0"/>
              </a:spcAft>
              <a:buClr>
                <a:srgbClr val="000000"/>
              </a:buClr>
              <a:buSzPts val="2800"/>
              <a:buChar char="•"/>
            </a:pPr>
            <a:r>
              <a:rPr lang="en-US">
                <a:solidFill>
                  <a:srgbClr val="000000"/>
                </a:solidFill>
                <a:latin typeface="Calibri"/>
                <a:ea typeface="Calibri"/>
                <a:cs typeface="Calibri"/>
                <a:sym typeface="Calibri"/>
              </a:rPr>
              <a:t>explain the fundamentals of </a:t>
            </a:r>
            <a:r>
              <a:rPr lang="en-US"/>
              <a:t>building and renovating in an energy and resource efficient way</a:t>
            </a:r>
            <a:r>
              <a:rPr lang="en-US">
                <a:solidFill>
                  <a:srgbClr val="000000"/>
                </a:solidFill>
                <a:latin typeface="Calibri"/>
                <a:ea typeface="Calibri"/>
                <a:cs typeface="Calibri"/>
                <a:sym typeface="Calibri"/>
              </a:rPr>
              <a:t>;</a:t>
            </a:r>
            <a:endParaRPr>
              <a:solidFill>
                <a:srgbClr val="000000"/>
              </a:solidFill>
              <a:latin typeface="Calibri"/>
              <a:ea typeface="Calibri"/>
              <a:cs typeface="Calibri"/>
              <a:sym typeface="Calibri"/>
            </a:endParaRPr>
          </a:p>
          <a:p>
            <a:pPr indent="-285750" lvl="0" marL="285750" rtl="0" algn="l">
              <a:lnSpc>
                <a:spcPct val="90000"/>
              </a:lnSpc>
              <a:spcBef>
                <a:spcPts val="1000"/>
              </a:spcBef>
              <a:spcAft>
                <a:spcPts val="0"/>
              </a:spcAft>
              <a:buClr>
                <a:schemeClr val="dk1"/>
              </a:buClr>
              <a:buSzPts val="2800"/>
              <a:buChar char="•"/>
            </a:pPr>
            <a:r>
              <a:rPr lang="en-US">
                <a:latin typeface="Calibri"/>
                <a:ea typeface="Calibri"/>
                <a:cs typeface="Calibri"/>
                <a:sym typeface="Calibri"/>
              </a:rPr>
              <a:t>provide a basis for building and renovating in an energy and resource efficient way</a:t>
            </a:r>
            <a:r>
              <a:rPr lang="en-US">
                <a:solidFill>
                  <a:srgbClr val="000000"/>
                </a:solidFill>
                <a:latin typeface="Calibri"/>
                <a:ea typeface="Calibri"/>
                <a:cs typeface="Calibri"/>
                <a:sym typeface="Calibri"/>
              </a:rPr>
              <a:t>;</a:t>
            </a:r>
            <a:endParaRPr>
              <a:latin typeface="Calibri"/>
              <a:ea typeface="Calibri"/>
              <a:cs typeface="Calibri"/>
              <a:sym typeface="Calibri"/>
            </a:endParaRPr>
          </a:p>
          <a:p>
            <a:pPr indent="-285750" lvl="0" marL="285750" rtl="0" algn="l">
              <a:lnSpc>
                <a:spcPct val="90000"/>
              </a:lnSpc>
              <a:spcBef>
                <a:spcPts val="1000"/>
              </a:spcBef>
              <a:spcAft>
                <a:spcPts val="0"/>
              </a:spcAft>
              <a:buClr>
                <a:srgbClr val="000000"/>
              </a:buClr>
              <a:buSzPts val="2800"/>
              <a:buChar char="•"/>
            </a:pPr>
            <a:r>
              <a:rPr lang="en-US">
                <a:solidFill>
                  <a:srgbClr val="000000"/>
                </a:solidFill>
                <a:latin typeface="Calibri"/>
                <a:ea typeface="Calibri"/>
                <a:cs typeface="Calibri"/>
                <a:sym typeface="Calibri"/>
              </a:rPr>
              <a:t>access a wide range of resources to build on the skills and knowledge developed in the field of </a:t>
            </a:r>
            <a:r>
              <a:rPr lang="en-US"/>
              <a:t>building and renovating in an energy and resource efficient way</a:t>
            </a:r>
            <a:r>
              <a:rPr lang="en-US">
                <a:solidFill>
                  <a:srgbClr val="000000"/>
                </a:solidFill>
                <a:latin typeface="Calibri"/>
                <a:ea typeface="Calibri"/>
                <a:cs typeface="Calibri"/>
                <a:sym typeface="Calibri"/>
              </a:rPr>
              <a:t>.</a:t>
            </a:r>
            <a:endParaRPr>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type="title"/>
          </p:nvPr>
        </p:nvSpPr>
        <p:spPr>
          <a:xfrm>
            <a:off x="108285" y="842211"/>
            <a:ext cx="11782258" cy="4788568"/>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sz="2000"/>
              <a:t>What is: </a:t>
            </a:r>
            <a:br>
              <a:rPr b="1" lang="en-US" sz="2000"/>
            </a:br>
            <a:br>
              <a:rPr b="1" lang="en-US" sz="2000"/>
            </a:br>
            <a:r>
              <a:rPr lang="en-US" sz="1600"/>
              <a:t>- </a:t>
            </a:r>
            <a:r>
              <a:rPr b="1" lang="en-US" sz="1600"/>
              <a:t>“</a:t>
            </a:r>
            <a:r>
              <a:rPr b="1" i="1" lang="en-US" sz="1600"/>
              <a:t>renovation wave</a:t>
            </a:r>
            <a:r>
              <a:rPr b="1" lang="en-US" sz="1600"/>
              <a:t>” </a:t>
            </a:r>
            <a:r>
              <a:rPr lang="en-US" sz="1600"/>
              <a:t>- The European Commission has published in 2020 its </a:t>
            </a:r>
            <a:r>
              <a:rPr lang="en-US" sz="1600" u="sng">
                <a:solidFill>
                  <a:schemeClr val="hlink"/>
                </a:solidFill>
                <a:hlinkClick r:id="rId3"/>
              </a:rPr>
              <a:t>Renovation Wave Strategy</a:t>
            </a:r>
            <a:r>
              <a:rPr lang="en-US" sz="1600"/>
              <a:t> to improve the energy performance of buildings. The Commission aims to at least double renovation rates in the next ten years and make sure renovations lead to higher energy and resource efficiency. This will enhance the quality of life for people living in and using the buildings, reduce Europe's greenhouse gas emissions, foster digitalisation and improve the reuse and recycling of materials. By 2030, 35 million buildings could be renovated and up to 160,000 additional green jobs created in the construction sector.</a:t>
            </a:r>
            <a:br>
              <a:rPr lang="en-US" sz="1600"/>
            </a:br>
            <a:br>
              <a:rPr lang="en-US" sz="1600"/>
            </a:br>
            <a:r>
              <a:rPr lang="en-US" sz="1600"/>
              <a:t>- </a:t>
            </a:r>
            <a:r>
              <a:rPr b="1" lang="en-US" sz="1600"/>
              <a:t>“</a:t>
            </a:r>
            <a:r>
              <a:rPr b="1" i="1" lang="en-US" sz="1600"/>
              <a:t>positive energy building</a:t>
            </a:r>
            <a:r>
              <a:rPr b="1" lang="en-US" sz="1600"/>
              <a:t>” </a:t>
            </a:r>
            <a:r>
              <a:rPr lang="en-US" sz="1600"/>
              <a:t>- a building that produces more energy than what it consumes thanks to on-site renewable energy sources, (producing electricity, covering their heating and cooling needs and contributing to the energy grid stability) with sustainable, renewable energy technologies;</a:t>
            </a:r>
            <a:br>
              <a:rPr lang="en-US" sz="1600"/>
            </a:br>
            <a:br>
              <a:rPr lang="en-US" sz="1600"/>
            </a:br>
            <a:r>
              <a:rPr lang="en-US" sz="1600"/>
              <a:t>- </a:t>
            </a:r>
            <a:r>
              <a:rPr b="1" lang="en-US" sz="1600"/>
              <a:t>“</a:t>
            </a:r>
            <a:r>
              <a:rPr b="1" i="1" lang="en-US" sz="1600"/>
              <a:t>sustainable</a:t>
            </a:r>
            <a:r>
              <a:rPr b="1" lang="en-US" sz="1600"/>
              <a:t> </a:t>
            </a:r>
            <a:r>
              <a:rPr b="1" i="1" lang="en-US" sz="1600"/>
              <a:t>green neighborhood</a:t>
            </a:r>
            <a:r>
              <a:rPr b="1" lang="en-US" sz="1600"/>
              <a:t>” </a:t>
            </a:r>
            <a:r>
              <a:rPr lang="en-US" sz="1600"/>
              <a:t>-  is a neighbourhood that allows for environmentally friendly, sustainable patterns and behaviours to flourish (e.g. soft and zero-emission mobility, renewable energy, bioclimatic architecture, etc.). The </a:t>
            </a:r>
            <a:r>
              <a:rPr lang="en-US" sz="1600" u="sng">
                <a:solidFill>
                  <a:schemeClr val="hlink"/>
                </a:solidFill>
                <a:hlinkClick r:id="rId4"/>
              </a:rPr>
              <a:t>Federal Department of Town and Country Planning</a:t>
            </a:r>
            <a:r>
              <a:rPr lang="en-US" sz="1600"/>
              <a:t> defines it as “a neighborhood that is planned to be integrated with priority to the protection and use of natural resources, application of green technology, green practices and recycling, with the aim of preserving the environment, improving public health, safety, and general welfare of city residents”</a:t>
            </a:r>
            <a:br>
              <a:rPr b="1" lang="en-US" sz="1600"/>
            </a:br>
            <a:br>
              <a:rPr lang="en-US" sz="1600"/>
            </a:br>
            <a:r>
              <a:rPr lang="en-US" sz="1600"/>
              <a:t>- </a:t>
            </a:r>
            <a:r>
              <a:rPr b="1" lang="en-US" sz="1600"/>
              <a:t>“</a:t>
            </a:r>
            <a:r>
              <a:rPr b="1" i="1" lang="en-US" sz="1600"/>
              <a:t>living labs</a:t>
            </a:r>
            <a:r>
              <a:rPr b="1" lang="en-US" sz="1600"/>
              <a:t>”</a:t>
            </a:r>
            <a:r>
              <a:rPr lang="en-US" sz="1600"/>
              <a:t> - is an approach whereby citizens, inhabitants and users are considered as key players in the innovation process. Such approaches are particularly relevant for innovation targeting the establishment and sustainment of green neighbourhoods, as is the case with the scope of this call. ( incl. social housing and non-residential buildings such as hospitals, schools, public buildings, commercial buildings etc.) with additional urban functionalities (e.g. shared EV charging facilities).</a:t>
            </a:r>
            <a:br>
              <a:rPr lang="en-US" sz="1800"/>
            </a:br>
            <a:br>
              <a:rPr lang="en-US" sz="1800"/>
            </a:br>
            <a:br>
              <a:rPr lang="en-US" sz="1800"/>
            </a:br>
            <a:br>
              <a:rPr lang="en-US" sz="1800"/>
            </a:br>
            <a:r>
              <a:rPr i="1" lang="en-US" sz="1200"/>
              <a:t>Sources: </a:t>
            </a:r>
            <a:r>
              <a:rPr i="1" lang="en-US" sz="1200" u="sng">
                <a:solidFill>
                  <a:schemeClr val="hlink"/>
                </a:solidFill>
                <a:hlinkClick r:id="rId5"/>
              </a:rPr>
              <a:t>https://ec.europa.eu/info/sites/default/files/research_and_innovation/green_deal/gdc_stakeholder_engagement_topic_04-1_buildings.pdf</a:t>
            </a:r>
            <a:r>
              <a:rPr i="1" lang="en-US" sz="1200"/>
              <a:t> ;</a:t>
            </a:r>
            <a:br>
              <a:rPr i="1" lang="en-US" sz="1200"/>
            </a:br>
            <a:r>
              <a:rPr i="1" lang="en-US" sz="1200" u="sng">
                <a:solidFill>
                  <a:schemeClr val="hlink"/>
                </a:solidFill>
                <a:hlinkClick r:id="rId6"/>
              </a:rPr>
              <a:t>https://ec.europa.eu/info/funding-tenders/opportunities/portal/screen/support/faq/14273</a:t>
            </a:r>
            <a:r>
              <a:rPr i="1" lang="en-US" sz="1200"/>
              <a:t>; </a:t>
            </a:r>
            <a:endParaRPr i="1"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cap="small"/>
              <a:t>Teaching  materials</a:t>
            </a:r>
            <a:endParaRPr/>
          </a:p>
        </p:txBody>
      </p:sp>
      <p:sp>
        <p:nvSpPr>
          <p:cNvPr id="124" name="Google Shape;124;p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888888"/>
              </a:buClr>
              <a:buSzPts val="24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European Green Deal </a:t>
            </a:r>
            <a:endParaRPr b="1"/>
          </a:p>
        </p:txBody>
      </p:sp>
      <p:sp>
        <p:nvSpPr>
          <p:cNvPr id="130" name="Google Shape;130;p8"/>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US" sz="1800">
                <a:latin typeface="Calibri"/>
                <a:ea typeface="Calibri"/>
                <a:cs typeface="Calibri"/>
                <a:sym typeface="Calibri"/>
              </a:rPr>
              <a:t>The European Green Deal </a:t>
            </a:r>
            <a:r>
              <a:rPr lang="en-US"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Recognising that climate change and environmental degradation </a:t>
            </a:r>
            <a:r>
              <a:rPr lang="en-US"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US" sz="1800">
                <a:latin typeface="Calibri"/>
                <a:ea typeface="Calibri"/>
                <a:cs typeface="Calibri"/>
                <a:sym typeface="Calibri"/>
              </a:rPr>
              <a:t>Fighting climate change and achieving the transition to a climate-neutral society </a:t>
            </a:r>
            <a:r>
              <a:rPr lang="en-US"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US"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9"/>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36" name="Google Shape;136;p9"/>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37" name="Google Shape;137;p9"/>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8" name="Google Shape;138;p9"/>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9" name="Google Shape;139;p9"/>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40" name="Google Shape;140;p9"/>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41" name="Google Shape;141;p9"/>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42" name="Google Shape;142;p9"/>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3" name="Google Shape;143;p9"/>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600"/>
              <a:buFont typeface="Calibri"/>
              <a:buNone/>
            </a:pPr>
            <a:r>
              <a:rPr b="1" i="0" lang="en-US"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44" name="Google Shape;144;p9"/>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5" name="Google Shape;145;p9"/>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spcBef>
                <a:spcPts val="0"/>
              </a:spcBef>
              <a:spcAft>
                <a:spcPts val="0"/>
              </a:spcAft>
              <a:buClr>
                <a:schemeClr val="dk1"/>
              </a:buClr>
              <a:buSzPts val="1800"/>
              <a:buFont typeface="Calibri"/>
              <a:buNone/>
            </a:pPr>
            <a:r>
              <a:rPr b="1" i="0" lang="en-US"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6" name="Google Shape;146;p9"/>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alibri"/>
              <a:buNone/>
            </a:pPr>
            <a:r>
              <a:rPr b="1" i="0" lang="en-US"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47" name="Google Shape;147;p9"/>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Calibri"/>
              <a:buNone/>
            </a:pPr>
            <a:r>
              <a:rPr b="1" i="0" lang="en-US" sz="2000" u="none" cap="none" strike="noStrike">
                <a:solidFill>
                  <a:schemeClr val="dk1"/>
                </a:solidFill>
                <a:latin typeface="Calibri"/>
                <a:ea typeface="Calibri"/>
                <a:cs typeface="Calibri"/>
                <a:sym typeface="Calibri"/>
              </a:rPr>
              <a:t>The  European Green Deal</a:t>
            </a:r>
            <a:endParaRPr b="0" i="0" sz="1800" u="none" cap="none" strike="noStrike">
              <a:solidFill>
                <a:schemeClr val="dk1"/>
              </a:solidFill>
              <a:latin typeface="Calibri"/>
              <a:ea typeface="Calibri"/>
              <a:cs typeface="Calibri"/>
              <a:sym typeface="Calibri"/>
            </a:endParaRPr>
          </a:p>
        </p:txBody>
      </p:sp>
      <p:sp>
        <p:nvSpPr>
          <p:cNvPr id="148" name="Google Shape;148;p9"/>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500"/>
              <a:buFont typeface="Calibri"/>
              <a:buNone/>
            </a:pPr>
            <a:r>
              <a:rPr b="1" i="0" lang="en-US"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9" name="Google Shape;149;p9"/>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50" name="Google Shape;150;p9"/>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chemeClr val="lt1"/>
              </a:buClr>
              <a:buSzPts val="1800"/>
              <a:buFont typeface="Calibri"/>
              <a:buNone/>
            </a:pPr>
            <a:r>
              <a:rPr b="1" i="0" lang="en-US"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51" name="Google Shape;151;p9"/>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52" name="Google Shape;152;p9"/>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B9B74"/>
              </a:buClr>
              <a:buSzPts val="1800"/>
              <a:buFont typeface="Calibri"/>
              <a:buNone/>
            </a:pPr>
            <a:r>
              <a:rPr b="1" i="0" lang="en-US"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