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Lst>
  <p:sldSz cy="6858000" cx="12192000"/>
  <p:notesSz cx="6858000" cy="9144000"/>
  <p:embeddedFontLst>
    <p:embeddedFont>
      <p:font typeface="Roboto"/>
      <p:regular r:id="rId44"/>
      <p:bold r:id="rId45"/>
      <p:italic r:id="rId46"/>
      <p:boldItalic r:id="rId47"/>
    </p:embeddedFont>
    <p:embeddedFont>
      <p:font typeface="Helvetica Neue"/>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52" roundtripDataSignature="AMtx7miPxRwk8qC19GDmbdyoR4fp4dNyU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08179C0-17B7-4E7F-9AD9-178C773DDEBD}">
  <a:tblStyle styleId="{408179C0-17B7-4E7F-9AD9-178C773DDEBD}"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6EBF5"/>
          </a:solidFill>
        </a:fill>
      </a:tcStyle>
    </a:wholeTbl>
    <a:band1H>
      <a:tcTxStyle b="off" i="off"/>
      <a:tcStyle>
        <a:fill>
          <a:solidFill>
            <a:srgbClr val="CAD4EA"/>
          </a:solidFill>
        </a:fill>
      </a:tcStyle>
    </a:band1H>
    <a:band2H>
      <a:tcTxStyle b="off" i="off"/>
    </a:band2H>
    <a:band1V>
      <a:tcTxStyle b="off" i="off"/>
      <a:tcStyle>
        <a:fill>
          <a:solidFill>
            <a:srgbClr val="CAD4EA"/>
          </a:solidFill>
        </a:fill>
      </a:tcStyle>
    </a:band1V>
    <a:band2V>
      <a:tcTxStyle b="off" i="off"/>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b="off" i="off"/>
    </a:seCell>
    <a:swCell>
      <a:tcTxStyle b="off" i="off"/>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font" Target="fonts/Roboto-regular.fntdata"/><Relationship Id="rId43" Type="http://schemas.openxmlformats.org/officeDocument/2006/relationships/slide" Target="slides/slide38.xml"/><Relationship Id="rId46" Type="http://schemas.openxmlformats.org/officeDocument/2006/relationships/font" Target="fonts/Roboto-italic.fntdata"/><Relationship Id="rId45" Type="http://schemas.openxmlformats.org/officeDocument/2006/relationships/font" Target="fonts/Roboto-bold.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HelveticaNeue-regular.fntdata"/><Relationship Id="rId47" Type="http://schemas.openxmlformats.org/officeDocument/2006/relationships/font" Target="fonts/Roboto-boldItalic.fntdata"/><Relationship Id="rId49" Type="http://schemas.openxmlformats.org/officeDocument/2006/relationships/font" Target="fonts/HelveticaNeue-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HelveticaNeue-boldItalic.fntdata"/><Relationship Id="rId50" Type="http://schemas.openxmlformats.org/officeDocument/2006/relationships/font" Target="fonts/HelveticaNeue-italic.fntdata"/><Relationship Id="rId52"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pl-PL"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6" name="Google Shape;86;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36" name="Google Shape;136;p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p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42" name="Google Shape;142;p5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4" name="Google Shape;164;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2" name="Google Shape;172;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9" name="Google Shape;179;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6" name="Google Shape;186;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1" name="Google Shape;201;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1" name="Google Shape;211;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6" name="Google Shape;226;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2" name="Google Shape;232;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4" name="Google Shape;94;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9" name="Google Shape;239;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5" name="Google Shape;245;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2" name="Google Shape;252;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9" name="Google Shape;259;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6" name="Google Shape;266;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3" name="Google Shape;273;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0" name="Google Shape;280;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8" name="Google Shape;288;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p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5" name="Google Shape;295;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0" name="Google Shape;300;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9" name="Google Shape;99;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7" name="Google Shape;307;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4" name="Google Shape;314;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4" name="Google Shape;354;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0" name="Google Shape;360;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6" name="Google Shape;366;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2" name="Google Shape;372;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7" name="Google Shape;377;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p3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82" name="Google Shape;382;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p3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87" name="Google Shape;387;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5" name="Google Shape;105;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1" name="Google Shape;111;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6" name="Google Shape;116;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1" name="Google Shape;121;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6" name="Google Shape;126;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1" name="Google Shape;131;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ajd tytułowy" type="title">
  <p:cSld name="TITLE">
    <p:spTree>
      <p:nvGrpSpPr>
        <p:cNvPr id="15" name="Shape 15"/>
        <p:cNvGrpSpPr/>
        <p:nvPr/>
      </p:nvGrpSpPr>
      <p:grpSpPr>
        <a:xfrm>
          <a:off x="0" y="0"/>
          <a:ext cx="0" cy="0"/>
          <a:chOff x="0" y="0"/>
          <a:chExt cx="0" cy="0"/>
        </a:xfrm>
      </p:grpSpPr>
      <p:sp>
        <p:nvSpPr>
          <p:cNvPr id="16" name="Google Shape;16;p39"/>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39"/>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3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3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3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tekst pionowy" type="vertTx">
  <p:cSld name="VERTICAL_TEXT">
    <p:spTree>
      <p:nvGrpSpPr>
        <p:cNvPr id="72" name="Shape 72"/>
        <p:cNvGrpSpPr/>
        <p:nvPr/>
      </p:nvGrpSpPr>
      <p:grpSpPr>
        <a:xfrm>
          <a:off x="0" y="0"/>
          <a:ext cx="0" cy="0"/>
          <a:chOff x="0" y="0"/>
          <a:chExt cx="0" cy="0"/>
        </a:xfrm>
      </p:grpSpPr>
      <p:sp>
        <p:nvSpPr>
          <p:cNvPr id="73" name="Google Shape;73;p48"/>
          <p:cNvSpPr txBox="1"/>
          <p:nvPr>
            <p:ph type="title"/>
          </p:nvPr>
        </p:nvSpPr>
        <p:spPr>
          <a:xfrm>
            <a:off x="838200" y="556953"/>
            <a:ext cx="10515600" cy="1178978"/>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48"/>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4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4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4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pionowy i tekst" type="vertTitleAndTx">
  <p:cSld name="VERTICAL_TITLE_AND_VERTICAL_TEXT">
    <p:spTree>
      <p:nvGrpSpPr>
        <p:cNvPr id="78" name="Shape 78"/>
        <p:cNvGrpSpPr/>
        <p:nvPr/>
      </p:nvGrpSpPr>
      <p:grpSpPr>
        <a:xfrm>
          <a:off x="0" y="0"/>
          <a:ext cx="0" cy="0"/>
          <a:chOff x="0" y="0"/>
          <a:chExt cx="0" cy="0"/>
        </a:xfrm>
      </p:grpSpPr>
      <p:sp>
        <p:nvSpPr>
          <p:cNvPr id="79" name="Google Shape;79;p49"/>
          <p:cNvSpPr txBox="1"/>
          <p:nvPr>
            <p:ph type="title"/>
          </p:nvPr>
        </p:nvSpPr>
        <p:spPr>
          <a:xfrm rot="5400000">
            <a:off x="7233501" y="2056664"/>
            <a:ext cx="561169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49"/>
          <p:cNvSpPr txBox="1"/>
          <p:nvPr>
            <p:ph idx="1" type="body"/>
          </p:nvPr>
        </p:nvSpPr>
        <p:spPr>
          <a:xfrm rot="5400000">
            <a:off x="1899501" y="-496036"/>
            <a:ext cx="561169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4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4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4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główek sekcji" type="secHead">
  <p:cSld name="SECTION_HEADER">
    <p:spTree>
      <p:nvGrpSpPr>
        <p:cNvPr id="21" name="Shape 21"/>
        <p:cNvGrpSpPr/>
        <p:nvPr/>
      </p:nvGrpSpPr>
      <p:grpSpPr>
        <a:xfrm>
          <a:off x="0" y="0"/>
          <a:ext cx="0" cy="0"/>
          <a:chOff x="0" y="0"/>
          <a:chExt cx="0" cy="0"/>
        </a:xfrm>
      </p:grpSpPr>
      <p:sp>
        <p:nvSpPr>
          <p:cNvPr id="22" name="Google Shape;22;p40"/>
          <p:cNvSpPr txBox="1"/>
          <p:nvPr>
            <p:ph type="title"/>
          </p:nvPr>
        </p:nvSpPr>
        <p:spPr>
          <a:xfrm>
            <a:off x="831850" y="1670858"/>
            <a:ext cx="10515600" cy="289161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40"/>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4" name="Google Shape;24;p4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4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4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zawartość" type="obj">
  <p:cSld name="OBJECT">
    <p:spTree>
      <p:nvGrpSpPr>
        <p:cNvPr id="27" name="Shape 27"/>
        <p:cNvGrpSpPr/>
        <p:nvPr/>
      </p:nvGrpSpPr>
      <p:grpSpPr>
        <a:xfrm>
          <a:off x="0" y="0"/>
          <a:ext cx="0" cy="0"/>
          <a:chOff x="0" y="0"/>
          <a:chExt cx="0" cy="0"/>
        </a:xfrm>
      </p:grpSpPr>
      <p:sp>
        <p:nvSpPr>
          <p:cNvPr id="28" name="Google Shape;28;p41"/>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41"/>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 name="Google Shape;30;p4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4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4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wa elementy zawartości" type="twoObj">
  <p:cSld name="TWO_OBJECTS">
    <p:spTree>
      <p:nvGrpSpPr>
        <p:cNvPr id="33" name="Shape 33"/>
        <p:cNvGrpSpPr/>
        <p:nvPr/>
      </p:nvGrpSpPr>
      <p:grpSpPr>
        <a:xfrm>
          <a:off x="0" y="0"/>
          <a:ext cx="0" cy="0"/>
          <a:chOff x="0" y="0"/>
          <a:chExt cx="0" cy="0"/>
        </a:xfrm>
      </p:grpSpPr>
      <p:sp>
        <p:nvSpPr>
          <p:cNvPr id="34" name="Google Shape;34;p42"/>
          <p:cNvSpPr txBox="1"/>
          <p:nvPr>
            <p:ph type="title"/>
          </p:nvPr>
        </p:nvSpPr>
        <p:spPr>
          <a:xfrm>
            <a:off x="838200" y="556953"/>
            <a:ext cx="10515600" cy="113373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42"/>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42"/>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4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4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4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ównanie" type="twoTxTwoObj">
  <p:cSld name="TWO_OBJECTS_WITH_TEXT">
    <p:spTree>
      <p:nvGrpSpPr>
        <p:cNvPr id="40" name="Shape 40"/>
        <p:cNvGrpSpPr/>
        <p:nvPr/>
      </p:nvGrpSpPr>
      <p:grpSpPr>
        <a:xfrm>
          <a:off x="0" y="0"/>
          <a:ext cx="0" cy="0"/>
          <a:chOff x="0" y="0"/>
          <a:chExt cx="0" cy="0"/>
        </a:xfrm>
      </p:grpSpPr>
      <p:sp>
        <p:nvSpPr>
          <p:cNvPr id="41" name="Google Shape;41;p43"/>
          <p:cNvSpPr txBox="1"/>
          <p:nvPr>
            <p:ph type="title"/>
          </p:nvPr>
        </p:nvSpPr>
        <p:spPr>
          <a:xfrm>
            <a:off x="839788" y="556953"/>
            <a:ext cx="10515600" cy="113373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43"/>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3" name="Google Shape;43;p43"/>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43"/>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5" name="Google Shape;45;p43"/>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4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4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4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lko tytuł" type="titleOnly">
  <p:cSld name="TITLE_ONLY">
    <p:spTree>
      <p:nvGrpSpPr>
        <p:cNvPr id="49" name="Shape 49"/>
        <p:cNvGrpSpPr/>
        <p:nvPr/>
      </p:nvGrpSpPr>
      <p:grpSpPr>
        <a:xfrm>
          <a:off x="0" y="0"/>
          <a:ext cx="0" cy="0"/>
          <a:chOff x="0" y="0"/>
          <a:chExt cx="0" cy="0"/>
        </a:xfrm>
      </p:grpSpPr>
      <p:sp>
        <p:nvSpPr>
          <p:cNvPr id="50" name="Google Shape;50;p44"/>
          <p:cNvSpPr txBox="1"/>
          <p:nvPr>
            <p:ph type="title"/>
          </p:nvPr>
        </p:nvSpPr>
        <p:spPr>
          <a:xfrm>
            <a:off x="838200" y="531379"/>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4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4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4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usty" type="blank">
  <p:cSld name="BLANK">
    <p:spTree>
      <p:nvGrpSpPr>
        <p:cNvPr id="54" name="Shape 54"/>
        <p:cNvGrpSpPr/>
        <p:nvPr/>
      </p:nvGrpSpPr>
      <p:grpSpPr>
        <a:xfrm>
          <a:off x="0" y="0"/>
          <a:ext cx="0" cy="0"/>
          <a:chOff x="0" y="0"/>
          <a:chExt cx="0" cy="0"/>
        </a:xfrm>
      </p:grpSpPr>
      <p:sp>
        <p:nvSpPr>
          <p:cNvPr id="55" name="Google Shape;55;p4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4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4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awartość z podpisem" type="objTx">
  <p:cSld name="OBJECT_WITH_CAPTION_TEXT">
    <p:spTree>
      <p:nvGrpSpPr>
        <p:cNvPr id="58" name="Shape 58"/>
        <p:cNvGrpSpPr/>
        <p:nvPr/>
      </p:nvGrpSpPr>
      <p:grpSpPr>
        <a:xfrm>
          <a:off x="0" y="0"/>
          <a:ext cx="0" cy="0"/>
          <a:chOff x="0" y="0"/>
          <a:chExt cx="0" cy="0"/>
        </a:xfrm>
      </p:grpSpPr>
      <p:sp>
        <p:nvSpPr>
          <p:cNvPr id="59" name="Google Shape;59;p46"/>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46"/>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46"/>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4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4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4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raz z podpisem" type="picTx">
  <p:cSld name="PICTURE_WITH_CAPTION_TEXT">
    <p:spTree>
      <p:nvGrpSpPr>
        <p:cNvPr id="65" name="Shape 65"/>
        <p:cNvGrpSpPr/>
        <p:nvPr/>
      </p:nvGrpSpPr>
      <p:grpSpPr>
        <a:xfrm>
          <a:off x="0" y="0"/>
          <a:ext cx="0" cy="0"/>
          <a:chOff x="0" y="0"/>
          <a:chExt cx="0" cy="0"/>
        </a:xfrm>
      </p:grpSpPr>
      <p:sp>
        <p:nvSpPr>
          <p:cNvPr id="66" name="Google Shape;66;p47"/>
          <p:cNvSpPr txBox="1"/>
          <p:nvPr>
            <p:ph type="title"/>
          </p:nvPr>
        </p:nvSpPr>
        <p:spPr>
          <a:xfrm>
            <a:off x="839788" y="540326"/>
            <a:ext cx="3932237" cy="151707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47"/>
          <p:cNvSpPr/>
          <p:nvPr>
            <p:ph idx="2" type="pic"/>
          </p:nvPr>
        </p:nvSpPr>
        <p:spPr>
          <a:xfrm>
            <a:off x="5183188" y="987425"/>
            <a:ext cx="6172200" cy="4873625"/>
          </a:xfrm>
          <a:prstGeom prst="rect">
            <a:avLst/>
          </a:prstGeom>
          <a:noFill/>
          <a:ln>
            <a:noFill/>
          </a:ln>
        </p:spPr>
      </p:sp>
      <p:sp>
        <p:nvSpPr>
          <p:cNvPr id="68" name="Google Shape;68;p47"/>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4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4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4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1.xml"/><Relationship Id="rId12" Type="http://schemas.openxmlformats.org/officeDocument/2006/relationships/slideLayout" Target="../slideLayouts/slideLayout11.xml"/><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sp>
        <p:nvSpPr>
          <p:cNvPr id="10" name="Google Shape;10;p38"/>
          <p:cNvSpPr txBox="1"/>
          <p:nvPr>
            <p:ph type="title"/>
          </p:nvPr>
        </p:nvSpPr>
        <p:spPr>
          <a:xfrm>
            <a:off x="838200" y="573577"/>
            <a:ext cx="10515600" cy="1180407"/>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3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3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3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3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hyperlink" Target="https://ec.europa.eu/eurostat/cache/sankey/circular_economy/sankey.html?geos=EU27&amp;year=2020&amp;unit=G_T&amp;materials=TOTAL&amp;highlight=0&amp;nodeDisagg=0101100100&amp;flowDisagg=false&amp;translateX=200&amp;translateY=70&amp;scale=0.7&amp;language=EN&amp;xyz=89&amp;material=TOTA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hyperlink" Target="https://www.europarl.europa.eu/news/en/headlines/economy/20151201STO05603/circular-economy-definition-importance-and-benefits"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hyperlink" Target="https://newsroom.posco.com/en/steel-makes-circular-economy-go-round/"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hyperlink" Target="https://ellenmacarthurfoundation.org/growth-within-a-circular-economy-vision-for-a-competitive-europe"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4.png"/><Relationship Id="rId4" Type="http://schemas.openxmlformats.org/officeDocument/2006/relationships/hyperlink" Target="https://ellenmacarthurfoundation.org/growth-within-a-circular-economy-vision-for-a-competitive-europe"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hyperlink" Target="https://eur-lex.europa.eu/legal-content/EN/TXT/?qid=1583933814386&amp;uri=COM:2020:98:FIN" TargetMode="External"/><Relationship Id="rId4" Type="http://schemas.openxmlformats.org/officeDocument/2006/relationships/hyperlink" Target="https://eur-lex.europa.eu/legal-content/EN/TXT/?uri=celex%3A52014DC0398" TargetMode="External"/><Relationship Id="rId5" Type="http://schemas.openxmlformats.org/officeDocument/2006/relationships/hyperlink" Target="https://eur-lex.europa.eu/legal-content/EN/TXT/?uri=celex%3A52014DC0398" TargetMode="External"/><Relationship Id="rId6" Type="http://schemas.openxmlformats.org/officeDocument/2006/relationships/hyperlink" Target="https://eur-lex.europa.eu/legal-content/EN/TXT/?uri=celex%3A52014DC0398" TargetMode="External"/><Relationship Id="rId7" Type="http://schemas.openxmlformats.org/officeDocument/2006/relationships/hyperlink" Target="https://eur-lex.europa.eu/legal-content/EN/TXT/?uri=CELEX%3A52018DC0028"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hyperlink" Target="https://eur-lex.europa.eu/legal-content/EN/TXT/?qid=1583933814386&amp;uri=COM:2020:98:FIN"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hyperlink" Target="https://eur-lex.europa.eu/legal-content/EN/TXT/?qid=1583933814386&amp;uri=COM:2020:98:FIN"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hyperlink" Target="https://eur-lex.europa.eu/legal-content/EN/TXT/?uri=celex%3A52014DC0398"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hyperlink" Target="https://eur-lex.europa.eu/legal-content/EN/TXT/?uri=celex%3A52014DC0398"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hyperlink" Target="https://eur-lex.europa.eu/legal-content/EN/TXT/?uri=celex%3A52014DC0398"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hyperlink" Target="https://eur-lex.europa.eu/legal-content/EN/TXT/DOC/?uri=CELEX:52018DC0028&amp;from=EN" TargetMode="External"/><Relationship Id="rId4" Type="http://schemas.openxmlformats.org/officeDocument/2006/relationships/image" Target="../media/image8.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hyperlink" Target="https://eur-lex.europa.eu/legal-content/EN/TXT/DOC/?uri=CELEX:52018DC0028&amp;from=EN"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3.gif"/><Relationship Id="rId4" Type="http://schemas.openxmlformats.org/officeDocument/2006/relationships/hyperlink" Target="http://www.symbiosis.dk/en/"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5.png"/><Relationship Id="rId4" Type="http://schemas.openxmlformats.org/officeDocument/2006/relationships/hyperlink" Target="http://circularhotspot.pl/pl/miasta-i-regiony"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hyperlink" Target="http://circularhotspot.pl/pl/miasta-i-regiony"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hyperlink" Target="https://www.weforum.org/agenda/2021/09/4-industry-leaders-on-what-it-takes-to-go-circular-economy-circularity-sdis-2021/" TargetMode="External"/><Relationship Id="rId4" Type="http://schemas.openxmlformats.org/officeDocument/2006/relationships/hyperlink" Target="https://www.unido.org/our-focus-cross-cutting-services/circular-economy" TargetMode="External"/><Relationship Id="rId5" Type="http://schemas.openxmlformats.org/officeDocument/2006/relationships/hyperlink" Target="https://www.mckinsey.com/business-functions/sustainability/our-insights/the-circular-economy-moving-from-theory-to-practice" TargetMode="External"/><Relationship Id="rId6" Type="http://schemas.openxmlformats.org/officeDocument/2006/relationships/hyperlink" Target="https://www.rts.com/resources/guides/circular-economy/" TargetMode="External"/><Relationship Id="rId7" Type="http://schemas.openxmlformats.org/officeDocument/2006/relationships/hyperlink" Target="https://ec.europa.eu/eurostat/web/circular-economy/material-flow-diagram" TargetMode="External"/><Relationship Id="rId8" Type="http://schemas.openxmlformats.org/officeDocument/2006/relationships/hyperlink" Target="https://www.youtube.com/watch?v=A5wn_iinbxw&amp;t=87s"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hyperlink" Target="https://www.europarl.europa.eu/news/en/headlines/economy/20151201STO05603/circular-economy-definition-importance-and-benefits" TargetMode="External"/><Relationship Id="rId4" Type="http://schemas.openxmlformats.org/officeDocument/2006/relationships/hyperlink" Target="https://eur-lex.europa.eu/legal-content/EN/TXT/DOC/?uri=CELEX:52018DC0028&amp;from=EN" TargetMode="External"/><Relationship Id="rId5" Type="http://schemas.openxmlformats.org/officeDocument/2006/relationships/hyperlink" Target="https://ec.europa.eu/eurostat/web/circular-economy/material-flow-diagram"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s://www.europarl.europa.eu/news/en/headlines/economy/20151201STO05603/circular-economy-definition-importance-and-benefits" TargetMode="External"/><Relationship Id="rId4" Type="http://schemas.openxmlformats.org/officeDocument/2006/relationships/hyperlink" Target="http://www.symbiosis.dk/en/" TargetMode="External"/><Relationship Id="rId5" Type="http://schemas.openxmlformats.org/officeDocument/2006/relationships/hyperlink" Target="https://www.epa.gov/smm/energy-recovery-combustion-municipal-solid-waste-msw" TargetMode="External"/><Relationship Id="rId6" Type="http://schemas.openxmlformats.org/officeDocument/2006/relationships/hyperlink" Target="https://eur-lex.europa.eu/legal-content/EN/ALL/?uri=CELEX%3A32008L0098"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s://eur-lex.europa.eu/legal-content/EN/ALL/?uri=CELEX%3A32008L0098" TargetMode="External"/><Relationship Id="rId4" Type="http://schemas.openxmlformats.org/officeDocument/2006/relationships/hyperlink" Target="https://www.eea.europa.eu/help/glossary/gemet-environmental-thesaurus/industrial-waste"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hyperlink" Target="https://www.epa.gov/sustainability/sustainable-manufacturing"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
          <p:cNvSpPr txBox="1"/>
          <p:nvPr>
            <p:ph type="ctrTitle"/>
          </p:nvPr>
        </p:nvSpPr>
        <p:spPr>
          <a:xfrm>
            <a:off x="1440110" y="2634143"/>
            <a:ext cx="9144000" cy="900986"/>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Calibri"/>
              <a:buNone/>
            </a:pPr>
            <a:r>
              <a:rPr b="1" lang="pl-PL" cap="small"/>
              <a:t>Transformative Mindset Course</a:t>
            </a:r>
            <a:endParaRPr/>
          </a:p>
        </p:txBody>
      </p:sp>
      <p:sp>
        <p:nvSpPr>
          <p:cNvPr id="89" name="Google Shape;89;p1"/>
          <p:cNvSpPr txBox="1"/>
          <p:nvPr>
            <p:ph idx="1" type="subTitle"/>
          </p:nvPr>
        </p:nvSpPr>
        <p:spPr>
          <a:xfrm>
            <a:off x="1524000" y="3943738"/>
            <a:ext cx="9144000" cy="804431"/>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lang="pl-PL"/>
              <a:t>Module 3. Mobilising industry for a clean and circular economy </a:t>
            </a:r>
            <a:endParaRPr/>
          </a:p>
        </p:txBody>
      </p:sp>
      <p:pic>
        <p:nvPicPr>
          <p:cNvPr descr="Obraz zawierający tekst&#10;&#10;Opis wygenerowany automatycznie" id="90" name="Google Shape;90;p1"/>
          <p:cNvPicPr preferRelativeResize="0"/>
          <p:nvPr/>
        </p:nvPicPr>
        <p:blipFill rotWithShape="1">
          <a:blip r:embed="rId3">
            <a:alphaModFix/>
          </a:blip>
          <a:srcRect b="0" l="0" r="0" t="0"/>
          <a:stretch/>
        </p:blipFill>
        <p:spPr>
          <a:xfrm>
            <a:off x="3433960" y="515092"/>
            <a:ext cx="4901130" cy="1929468"/>
          </a:xfrm>
          <a:prstGeom prst="rect">
            <a:avLst/>
          </a:prstGeom>
          <a:noFill/>
          <a:ln>
            <a:noFill/>
          </a:ln>
        </p:spPr>
      </p:pic>
      <p:sp>
        <p:nvSpPr>
          <p:cNvPr id="91" name="Google Shape;91;p1"/>
          <p:cNvSpPr txBox="1"/>
          <p:nvPr/>
        </p:nvSpPr>
        <p:spPr>
          <a:xfrm>
            <a:off x="7235302" y="4748169"/>
            <a:ext cx="4843446" cy="1293303"/>
          </a:xfrm>
          <a:prstGeom prst="rect">
            <a:avLst/>
          </a:prstGeom>
          <a:noFill/>
          <a:ln>
            <a:noFill/>
          </a:ln>
        </p:spPr>
        <p:txBody>
          <a:bodyPr anchorCtr="0" anchor="t" bIns="45700" lIns="91425" spcFirstLastPara="1" rIns="91425" wrap="square" tIns="45700">
            <a:normAutofit fontScale="92500" lnSpcReduction="20000"/>
          </a:bodyPr>
          <a:lstStyle/>
          <a:p>
            <a:pPr indent="0" lvl="0" marL="0" marR="0" rtl="0" algn="l">
              <a:lnSpc>
                <a:spcPct val="90000"/>
              </a:lnSpc>
              <a:spcBef>
                <a:spcPts val="0"/>
              </a:spcBef>
              <a:spcAft>
                <a:spcPts val="0"/>
              </a:spcAft>
              <a:buClr>
                <a:schemeClr val="dk1"/>
              </a:buClr>
              <a:buSzPct val="100000"/>
              <a:buFont typeface="Arial"/>
              <a:buNone/>
            </a:pPr>
            <a:r>
              <a:rPr b="0" i="0" lang="pl-PL" sz="2000" u="none" cap="none" strike="noStrike">
                <a:solidFill>
                  <a:schemeClr val="dk1"/>
                </a:solidFill>
                <a:latin typeface="Calibri"/>
                <a:ea typeface="Calibri"/>
                <a:cs typeface="Calibri"/>
                <a:sym typeface="Calibri"/>
              </a:rPr>
              <a:t>Authors:</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chemeClr val="dk1"/>
              </a:buClr>
              <a:buSzPct val="100000"/>
              <a:buFont typeface="Arial"/>
              <a:buNone/>
            </a:pPr>
            <a:r>
              <a:rPr b="0" i="0" lang="pl-PL" sz="2000" u="none" cap="none" strike="noStrike">
                <a:solidFill>
                  <a:schemeClr val="dk1"/>
                </a:solidFill>
                <a:latin typeface="Calibri"/>
                <a:ea typeface="Calibri"/>
                <a:cs typeface="Calibri"/>
                <a:sym typeface="Calibri"/>
              </a:rPr>
              <a:t>Elżbieta Broniewicz, Joanna Godlewska</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chemeClr val="dk1"/>
              </a:buClr>
              <a:buSzPct val="100000"/>
              <a:buFont typeface="Arial"/>
              <a:buNone/>
            </a:pPr>
            <a:r>
              <a:rPr b="0" i="0" lang="pl-PL" sz="2000" u="none" cap="none" strike="noStrike">
                <a:solidFill>
                  <a:schemeClr val="dk1"/>
                </a:solidFill>
                <a:latin typeface="Calibri"/>
                <a:ea typeface="Calibri"/>
                <a:cs typeface="Calibri"/>
                <a:sym typeface="Calibri"/>
              </a:rPr>
              <a:t>Institution:</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chemeClr val="dk1"/>
              </a:buClr>
              <a:buSzPct val="100000"/>
              <a:buFont typeface="Arial"/>
              <a:buNone/>
            </a:pPr>
            <a:r>
              <a:rPr b="0" i="0" lang="pl-PL" sz="2000" u="none" cap="none" strike="noStrike">
                <a:solidFill>
                  <a:schemeClr val="dk1"/>
                </a:solidFill>
                <a:latin typeface="Calibri"/>
                <a:ea typeface="Calibri"/>
                <a:cs typeface="Calibri"/>
                <a:sym typeface="Calibri"/>
              </a:rPr>
              <a:t>Bialystok University of Technology, Poland</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chemeClr val="dk1"/>
              </a:buClr>
              <a:buSzPct val="100000"/>
              <a:buFont typeface="Arial"/>
              <a:buNone/>
            </a:pPr>
            <a:r>
              <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50"/>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pl-PL"/>
              <a:t>European Green Deal </a:t>
            </a:r>
            <a:endParaRPr b="1"/>
          </a:p>
        </p:txBody>
      </p:sp>
      <p:sp>
        <p:nvSpPr>
          <p:cNvPr id="139" name="Google Shape;139;p50"/>
          <p:cNvSpPr txBox="1"/>
          <p:nvPr>
            <p:ph idx="1" type="body"/>
          </p:nvPr>
        </p:nvSpPr>
        <p:spPr>
          <a:xfrm>
            <a:off x="219075" y="1397000"/>
            <a:ext cx="11563350" cy="4351338"/>
          </a:xfrm>
          <a:prstGeom prst="rect">
            <a:avLst/>
          </a:prstGeom>
          <a:noFill/>
          <a:ln>
            <a:noFill/>
          </a:ln>
        </p:spPr>
        <p:txBody>
          <a:bodyPr anchorCtr="0" anchor="t" bIns="45700" lIns="91425" spcFirstLastPara="1" rIns="91425" wrap="square" tIns="45700">
            <a:normAutofit/>
          </a:bodyPr>
          <a:lstStyle/>
          <a:p>
            <a:pPr indent="0" lvl="0" marL="0" rtl="0" algn="just">
              <a:lnSpc>
                <a:spcPct val="107000"/>
              </a:lnSpc>
              <a:spcBef>
                <a:spcPts val="0"/>
              </a:spcBef>
              <a:spcAft>
                <a:spcPts val="0"/>
              </a:spcAft>
              <a:buClr>
                <a:schemeClr val="dk1"/>
              </a:buClr>
              <a:buSzPts val="1800"/>
              <a:buNone/>
            </a:pPr>
            <a:r>
              <a:rPr b="1" lang="pl-PL" sz="1800">
                <a:latin typeface="Calibri"/>
                <a:ea typeface="Calibri"/>
                <a:cs typeface="Calibri"/>
                <a:sym typeface="Calibri"/>
              </a:rPr>
              <a:t>The European Green Deal </a:t>
            </a:r>
            <a:r>
              <a:rPr lang="pl-PL" sz="1800">
                <a:latin typeface="Calibri"/>
                <a:ea typeface="Calibri"/>
                <a:cs typeface="Calibri"/>
                <a:sym typeface="Calibri"/>
              </a:rPr>
              <a:t>is the roadmap for making the EU's economy sustainable, by turning climate and environmental challenges into opportunities, and making the transition just and inclusive for all. </a:t>
            </a:r>
            <a:endParaRPr>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b="1" lang="pl-PL" sz="1800">
                <a:latin typeface="Calibri"/>
                <a:ea typeface="Calibri"/>
                <a:cs typeface="Calibri"/>
                <a:sym typeface="Calibri"/>
              </a:rPr>
              <a:t>Recognising that climate change and environmental degradation </a:t>
            </a:r>
            <a:r>
              <a:rPr lang="pl-PL" sz="1800">
                <a:latin typeface="Calibri"/>
                <a:ea typeface="Calibri"/>
                <a:cs typeface="Calibri"/>
                <a:sym typeface="Calibri"/>
              </a:rPr>
              <a:t>are existential threats to Europe and the world, the EGD provides an ambitious package of measures, followed by EU Green Deal Action Plan. These measures include cutting greenhouse gas emissions, investing in cutting-edge research and innovation, and preserving Europe's natural environment.</a:t>
            </a:r>
            <a:endParaRPr sz="1800">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b="1" lang="pl-PL" sz="1800">
                <a:latin typeface="Calibri"/>
                <a:ea typeface="Calibri"/>
                <a:cs typeface="Calibri"/>
                <a:sym typeface="Calibri"/>
              </a:rPr>
              <a:t>Fighting climate change and achieving the transition to a climate-neutral society </a:t>
            </a:r>
            <a:r>
              <a:rPr lang="pl-PL" sz="1800">
                <a:latin typeface="Calibri"/>
                <a:ea typeface="Calibri"/>
                <a:cs typeface="Calibri"/>
                <a:sym typeface="Calibri"/>
              </a:rPr>
              <a:t>requires significant investments, research and innovation, new ways of producing and consuming, managing waste, and changes in how we work, use transport and live together. </a:t>
            </a:r>
            <a:endParaRPr>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lang="pl-PL" sz="1800">
                <a:latin typeface="Calibri"/>
                <a:ea typeface="Calibri"/>
                <a:cs typeface="Calibri"/>
                <a:sym typeface="Calibri"/>
              </a:rPr>
              <a:t>Since solid waste, wastewater, water supply, energy efficiency, air pollution – all these things affect climate change, the EGD addresses environment (waste and recycling) among the key action areas also towards being climate neutral in 2050</a:t>
            </a:r>
            <a:endParaRPr>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51"/>
          <p:cNvSpPr/>
          <p:nvPr/>
        </p:nvSpPr>
        <p:spPr>
          <a:xfrm>
            <a:off x="2195512" y="4354501"/>
            <a:ext cx="7800975" cy="1234394"/>
          </a:xfrm>
          <a:prstGeom prst="ellipse">
            <a:avLst/>
          </a:prstGeom>
          <a:solidFill>
            <a:schemeClr val="l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5" name="Google Shape;145;p51"/>
          <p:cNvSpPr/>
          <p:nvPr/>
        </p:nvSpPr>
        <p:spPr>
          <a:xfrm>
            <a:off x="4330449" y="826254"/>
            <a:ext cx="3719061" cy="3719061"/>
          </a:xfrm>
          <a:prstGeom prst="ellipse">
            <a:avLst/>
          </a:prstGeom>
          <a:solidFill>
            <a:srgbClr val="09B6BF"/>
          </a:solidFill>
          <a:ln cap="flat" cmpd="sng" w="12700">
            <a:solidFill>
              <a:srgbClr val="09B6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6" name="Google Shape;146;p51"/>
          <p:cNvSpPr/>
          <p:nvPr/>
        </p:nvSpPr>
        <p:spPr>
          <a:xfrm>
            <a:off x="787400" y="84328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pl-PL" sz="1800" u="none" cap="none" strike="noStrike">
                <a:solidFill>
                  <a:schemeClr val="lt1"/>
                </a:solidFill>
                <a:latin typeface="Calibri"/>
                <a:ea typeface="Calibri"/>
                <a:cs typeface="Calibri"/>
                <a:sym typeface="Calibri"/>
              </a:rPr>
              <a:t>Increasing  EU’s Climate ambition for 2030 and 2050</a:t>
            </a:r>
            <a:endParaRPr b="1" i="0" sz="1800" u="none" cap="none" strike="noStrike">
              <a:solidFill>
                <a:schemeClr val="lt1"/>
              </a:solidFill>
              <a:latin typeface="Calibri"/>
              <a:ea typeface="Calibri"/>
              <a:cs typeface="Calibri"/>
              <a:sym typeface="Calibri"/>
            </a:endParaRPr>
          </a:p>
        </p:txBody>
      </p:sp>
      <p:sp>
        <p:nvSpPr>
          <p:cNvPr id="147" name="Google Shape;147;p51"/>
          <p:cNvSpPr/>
          <p:nvPr/>
        </p:nvSpPr>
        <p:spPr>
          <a:xfrm>
            <a:off x="787400" y="1802646"/>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pl-PL" sz="1800" u="none" cap="none" strike="noStrike">
                <a:solidFill>
                  <a:schemeClr val="lt1"/>
                </a:solidFill>
                <a:latin typeface="Calibri"/>
                <a:ea typeface="Calibri"/>
                <a:cs typeface="Calibri"/>
                <a:sym typeface="Calibri"/>
              </a:rPr>
              <a:t>Supplying Clean, affordable and secure energy</a:t>
            </a:r>
            <a:endParaRPr b="1" i="0" sz="1800" u="none" cap="none" strike="noStrike">
              <a:solidFill>
                <a:schemeClr val="lt1"/>
              </a:solidFill>
              <a:latin typeface="Times New Roman"/>
              <a:ea typeface="Times New Roman"/>
              <a:cs typeface="Times New Roman"/>
              <a:sym typeface="Times New Roman"/>
            </a:endParaRPr>
          </a:p>
        </p:txBody>
      </p:sp>
      <p:sp>
        <p:nvSpPr>
          <p:cNvPr id="148" name="Google Shape;148;p51"/>
          <p:cNvSpPr/>
          <p:nvPr/>
        </p:nvSpPr>
        <p:spPr>
          <a:xfrm>
            <a:off x="787400" y="280416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pl-PL" sz="1800" u="none" cap="none" strike="noStrike">
                <a:solidFill>
                  <a:schemeClr val="lt1"/>
                </a:solidFill>
                <a:latin typeface="Calibri"/>
                <a:ea typeface="Calibri"/>
                <a:cs typeface="Calibri"/>
                <a:sym typeface="Calibri"/>
              </a:rPr>
              <a:t>Mobilising industry for a clean and circular economy</a:t>
            </a:r>
            <a:endParaRPr b="0" i="0" sz="1800" u="none" cap="none" strike="noStrike">
              <a:solidFill>
                <a:schemeClr val="lt1"/>
              </a:solidFill>
              <a:latin typeface="Calibri"/>
              <a:ea typeface="Calibri"/>
              <a:cs typeface="Calibri"/>
              <a:sym typeface="Calibri"/>
            </a:endParaRPr>
          </a:p>
        </p:txBody>
      </p:sp>
      <p:sp>
        <p:nvSpPr>
          <p:cNvPr id="149" name="Google Shape;149;p51"/>
          <p:cNvSpPr/>
          <p:nvPr/>
        </p:nvSpPr>
        <p:spPr>
          <a:xfrm>
            <a:off x="787400" y="3805059"/>
            <a:ext cx="3799840" cy="624840"/>
          </a:xfrm>
          <a:prstGeom prst="round2DiagRect">
            <a:avLst>
              <a:gd fmla="val 16667" name="adj1"/>
              <a:gd fmla="val 0" name="adj2"/>
            </a:avLst>
          </a:prstGeom>
          <a:solidFill>
            <a:srgbClr val="0075A2"/>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l">
              <a:lnSpc>
                <a:spcPct val="115000"/>
              </a:lnSpc>
              <a:spcBef>
                <a:spcPts val="0"/>
              </a:spcBef>
              <a:spcAft>
                <a:spcPts val="0"/>
              </a:spcAft>
              <a:buClr>
                <a:srgbClr val="000000"/>
              </a:buClr>
              <a:buSzPts val="1800"/>
              <a:buFont typeface="Arial"/>
              <a:buNone/>
            </a:pPr>
            <a:r>
              <a:rPr b="1" i="0" lang="pl-PL" sz="1800" u="none" cap="none" strike="noStrike">
                <a:solidFill>
                  <a:schemeClr val="lt1"/>
                </a:solidFill>
                <a:latin typeface="Calibri"/>
                <a:ea typeface="Calibri"/>
                <a:cs typeface="Calibri"/>
                <a:sym typeface="Calibri"/>
              </a:rPr>
              <a:t>Building and renovating in an energy and resource efficient way</a:t>
            </a:r>
            <a:endParaRPr b="1" i="0" sz="1800" u="none" cap="none" strike="noStrike">
              <a:solidFill>
                <a:schemeClr val="lt1"/>
              </a:solidFill>
              <a:latin typeface="Calibri"/>
              <a:ea typeface="Calibri"/>
              <a:cs typeface="Calibri"/>
              <a:sym typeface="Calibri"/>
            </a:endParaRPr>
          </a:p>
        </p:txBody>
      </p:sp>
      <p:sp>
        <p:nvSpPr>
          <p:cNvPr id="150" name="Google Shape;150;p51"/>
          <p:cNvSpPr/>
          <p:nvPr/>
        </p:nvSpPr>
        <p:spPr>
          <a:xfrm>
            <a:off x="7797800" y="84328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pl-PL" sz="1800" u="none" cap="none" strike="noStrike">
                <a:solidFill>
                  <a:schemeClr val="lt1"/>
                </a:solidFill>
                <a:latin typeface="Calibri"/>
                <a:ea typeface="Calibri"/>
                <a:cs typeface="Calibri"/>
                <a:sym typeface="Calibri"/>
              </a:rPr>
              <a:t>A zero-pollution ambition for a toxic free environment</a:t>
            </a:r>
            <a:endParaRPr b="0" i="0" sz="1800" u="none" cap="none" strike="noStrike">
              <a:solidFill>
                <a:schemeClr val="lt1"/>
              </a:solidFill>
              <a:latin typeface="Calibri"/>
              <a:ea typeface="Calibri"/>
              <a:cs typeface="Calibri"/>
              <a:sym typeface="Calibri"/>
            </a:endParaRPr>
          </a:p>
        </p:txBody>
      </p:sp>
      <p:sp>
        <p:nvSpPr>
          <p:cNvPr id="151" name="Google Shape;151;p51"/>
          <p:cNvSpPr/>
          <p:nvPr/>
        </p:nvSpPr>
        <p:spPr>
          <a:xfrm>
            <a:off x="7797800" y="1802646"/>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pl-PL" sz="1800" u="none" cap="none" strike="noStrike">
                <a:solidFill>
                  <a:schemeClr val="lt1"/>
                </a:solidFill>
                <a:latin typeface="Calibri"/>
                <a:ea typeface="Calibri"/>
                <a:cs typeface="Calibri"/>
                <a:sym typeface="Calibri"/>
              </a:rPr>
              <a:t>Preserving and restoring ecosystems and biodiversity</a:t>
            </a:r>
            <a:endParaRPr b="0" i="0" sz="1800" u="none" cap="none" strike="noStrike">
              <a:solidFill>
                <a:schemeClr val="lt1"/>
              </a:solidFill>
              <a:latin typeface="Calibri"/>
              <a:ea typeface="Calibri"/>
              <a:cs typeface="Calibri"/>
              <a:sym typeface="Calibri"/>
            </a:endParaRPr>
          </a:p>
        </p:txBody>
      </p:sp>
      <p:sp>
        <p:nvSpPr>
          <p:cNvPr id="152" name="Google Shape;152;p51"/>
          <p:cNvSpPr/>
          <p:nvPr/>
        </p:nvSpPr>
        <p:spPr>
          <a:xfrm>
            <a:off x="7797800" y="280416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pl-PL" sz="1600" u="none" cap="none" strike="noStrike">
                <a:solidFill>
                  <a:schemeClr val="lt1"/>
                </a:solidFill>
                <a:latin typeface="Calibri"/>
                <a:ea typeface="Calibri"/>
                <a:cs typeface="Calibri"/>
                <a:sym typeface="Calibri"/>
              </a:rPr>
              <a:t>From “Farm to Fork” : a fair, healthy and environmentally friendly food system </a:t>
            </a:r>
            <a:endParaRPr b="0" i="0" sz="1600" u="none" cap="none" strike="noStrike">
              <a:solidFill>
                <a:schemeClr val="lt1"/>
              </a:solidFill>
              <a:latin typeface="Calibri"/>
              <a:ea typeface="Calibri"/>
              <a:cs typeface="Calibri"/>
              <a:sym typeface="Calibri"/>
            </a:endParaRPr>
          </a:p>
        </p:txBody>
      </p:sp>
      <p:sp>
        <p:nvSpPr>
          <p:cNvPr id="153" name="Google Shape;153;p51"/>
          <p:cNvSpPr/>
          <p:nvPr/>
        </p:nvSpPr>
        <p:spPr>
          <a:xfrm>
            <a:off x="7797800" y="3805059"/>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pl-PL" sz="1800" u="none" cap="none" strike="noStrike">
                <a:solidFill>
                  <a:schemeClr val="lt1"/>
                </a:solidFill>
                <a:latin typeface="Calibri"/>
                <a:ea typeface="Calibri"/>
                <a:cs typeface="Calibri"/>
                <a:sym typeface="Calibri"/>
              </a:rPr>
              <a:t>Accelerating the shift to sustainable and smart mobility </a:t>
            </a:r>
            <a:endParaRPr b="0" i="0" sz="1800" u="none" cap="none" strike="noStrike">
              <a:solidFill>
                <a:schemeClr val="lt1"/>
              </a:solidFill>
              <a:latin typeface="Calibri"/>
              <a:ea typeface="Calibri"/>
              <a:cs typeface="Calibri"/>
              <a:sym typeface="Calibri"/>
            </a:endParaRPr>
          </a:p>
        </p:txBody>
      </p:sp>
      <p:sp>
        <p:nvSpPr>
          <p:cNvPr id="154" name="Google Shape;154;p51"/>
          <p:cNvSpPr txBox="1"/>
          <p:nvPr/>
        </p:nvSpPr>
        <p:spPr>
          <a:xfrm>
            <a:off x="83820" y="5632242"/>
            <a:ext cx="2842895" cy="369332"/>
          </a:xfrm>
          <a:prstGeom prst="rect">
            <a:avLst/>
          </a:prstGeom>
          <a:noFill/>
          <a:ln cap="flat" cmpd="sng" w="9525">
            <a:solidFill>
              <a:srgbClr val="0B9B74"/>
            </a:solidFill>
            <a:prstDash val="solid"/>
            <a:round/>
            <a:headEnd len="sm" w="sm" type="none"/>
            <a:tailEnd len="sm" w="sm" type="none"/>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800"/>
              <a:buFont typeface="Arial"/>
              <a:buNone/>
            </a:pPr>
            <a:r>
              <a:rPr b="1" i="0" lang="pl-PL" sz="1800" u="none" cap="none" strike="noStrike">
                <a:solidFill>
                  <a:schemeClr val="dk1"/>
                </a:solidFill>
                <a:latin typeface="Calibri"/>
                <a:ea typeface="Calibri"/>
                <a:cs typeface="Calibri"/>
                <a:sym typeface="Calibri"/>
              </a:rPr>
              <a:t>The EU as a global leader</a:t>
            </a:r>
            <a:endParaRPr b="0" i="0" sz="1800" u="none" cap="none" strike="noStrike">
              <a:solidFill>
                <a:schemeClr val="dk1"/>
              </a:solidFill>
              <a:latin typeface="Calibri"/>
              <a:ea typeface="Calibri"/>
              <a:cs typeface="Calibri"/>
              <a:sym typeface="Calibri"/>
            </a:endParaRPr>
          </a:p>
        </p:txBody>
      </p:sp>
      <p:sp>
        <p:nvSpPr>
          <p:cNvPr id="155" name="Google Shape;155;p51"/>
          <p:cNvSpPr txBox="1"/>
          <p:nvPr/>
        </p:nvSpPr>
        <p:spPr>
          <a:xfrm>
            <a:off x="9258300" y="5632242"/>
            <a:ext cx="2707640" cy="369332"/>
          </a:xfrm>
          <a:prstGeom prst="rect">
            <a:avLst/>
          </a:prstGeom>
          <a:noFill/>
          <a:ln cap="flat" cmpd="sng" w="9525">
            <a:solidFill>
              <a:srgbClr val="0B9B74"/>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pl-PL" sz="1800" u="none" cap="none" strike="noStrike">
                <a:solidFill>
                  <a:schemeClr val="dk1"/>
                </a:solidFill>
                <a:latin typeface="Calibri"/>
                <a:ea typeface="Calibri"/>
                <a:cs typeface="Calibri"/>
                <a:sym typeface="Calibri"/>
              </a:rPr>
              <a:t>A European Climate Pact</a:t>
            </a:r>
            <a:endParaRPr b="1" i="0" sz="1800" u="none" cap="none" strike="noStrike">
              <a:solidFill>
                <a:schemeClr val="dk1"/>
              </a:solidFill>
              <a:latin typeface="Calibri"/>
              <a:ea typeface="Calibri"/>
              <a:cs typeface="Calibri"/>
              <a:sym typeface="Calibri"/>
            </a:endParaRPr>
          </a:p>
        </p:txBody>
      </p:sp>
      <p:sp>
        <p:nvSpPr>
          <p:cNvPr id="156" name="Google Shape;156;p51"/>
          <p:cNvSpPr/>
          <p:nvPr/>
        </p:nvSpPr>
        <p:spPr>
          <a:xfrm>
            <a:off x="5257800" y="1789192"/>
            <a:ext cx="1864360" cy="1864360"/>
          </a:xfrm>
          <a:prstGeom prst="ellipse">
            <a:avLst/>
          </a:prstGeom>
          <a:solidFill>
            <a:srgbClr val="FFC000"/>
          </a:solidFill>
          <a:ln cap="flat" cmpd="sng" w="12700">
            <a:solidFill>
              <a:srgbClr val="FFC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pl-PL" sz="2000" u="none" cap="none" strike="noStrike">
                <a:solidFill>
                  <a:schemeClr val="dk1"/>
                </a:solidFill>
                <a:latin typeface="Calibri"/>
                <a:ea typeface="Calibri"/>
                <a:cs typeface="Calibri"/>
                <a:sym typeface="Calibri"/>
              </a:rPr>
              <a:t>The  European Green Deal</a:t>
            </a:r>
            <a:endParaRPr b="0" i="0" sz="1400" u="none" cap="none" strike="noStrike">
              <a:solidFill>
                <a:srgbClr val="000000"/>
              </a:solidFill>
              <a:latin typeface="Arial"/>
              <a:ea typeface="Arial"/>
              <a:cs typeface="Arial"/>
              <a:sym typeface="Arial"/>
            </a:endParaRPr>
          </a:p>
        </p:txBody>
      </p:sp>
      <p:sp>
        <p:nvSpPr>
          <p:cNvPr id="157" name="Google Shape;157;p51"/>
          <p:cNvSpPr/>
          <p:nvPr/>
        </p:nvSpPr>
        <p:spPr>
          <a:xfrm>
            <a:off x="5030470" y="711066"/>
            <a:ext cx="2324100" cy="847749"/>
          </a:xfrm>
          <a:prstGeom prst="round2DiagRect">
            <a:avLst>
              <a:gd fmla="val 16667" name="adj1"/>
              <a:gd fmla="val 0" name="adj2"/>
            </a:avLst>
          </a:prstGeom>
          <a:solidFill>
            <a:srgbClr val="54A838"/>
          </a:solidFill>
          <a:ln cap="flat" cmpd="sng" w="12700">
            <a:solidFill>
              <a:srgbClr val="09B6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500"/>
              <a:buFont typeface="Arial"/>
              <a:buNone/>
            </a:pPr>
            <a:r>
              <a:rPr b="1" i="0" lang="pl-PL" sz="1500" u="none" cap="none" strike="noStrike">
                <a:solidFill>
                  <a:schemeClr val="lt1"/>
                </a:solidFill>
                <a:latin typeface="Calibri"/>
                <a:ea typeface="Calibri"/>
                <a:cs typeface="Calibri"/>
                <a:sym typeface="Calibri"/>
              </a:rPr>
              <a:t>Transforming EU’s economy for a sustainable future</a:t>
            </a:r>
            <a:endParaRPr b="1" i="0" sz="1500" u="none" cap="none" strike="noStrike">
              <a:solidFill>
                <a:schemeClr val="lt1"/>
              </a:solidFill>
              <a:latin typeface="Calibri"/>
              <a:ea typeface="Calibri"/>
              <a:cs typeface="Calibri"/>
              <a:sym typeface="Calibri"/>
            </a:endParaRPr>
          </a:p>
        </p:txBody>
      </p:sp>
      <p:sp>
        <p:nvSpPr>
          <p:cNvPr id="158" name="Google Shape;158;p51"/>
          <p:cNvSpPr/>
          <p:nvPr/>
        </p:nvSpPr>
        <p:spPr>
          <a:xfrm>
            <a:off x="2800350" y="4659278"/>
            <a:ext cx="3076961" cy="624840"/>
          </a:xfrm>
          <a:prstGeom prst="round2DiagRect">
            <a:avLst>
              <a:gd fmla="val 16667" name="adj1"/>
              <a:gd fmla="val 0" name="adj2"/>
            </a:avLst>
          </a:prstGeom>
          <a:solidFill>
            <a:srgbClr val="54A838"/>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l">
              <a:lnSpc>
                <a:spcPct val="115000"/>
              </a:lnSpc>
              <a:spcBef>
                <a:spcPts val="0"/>
              </a:spcBef>
              <a:spcAft>
                <a:spcPts val="0"/>
              </a:spcAft>
              <a:buClr>
                <a:srgbClr val="000000"/>
              </a:buClr>
              <a:buSzPts val="1800"/>
              <a:buFont typeface="Arial"/>
              <a:buNone/>
            </a:pPr>
            <a:r>
              <a:rPr b="1" i="0" lang="pl-PL" sz="1800" u="none" cap="none" strike="noStrike">
                <a:solidFill>
                  <a:schemeClr val="lt1"/>
                </a:solidFill>
                <a:latin typeface="Calibri"/>
                <a:ea typeface="Calibri"/>
                <a:cs typeface="Calibri"/>
                <a:sym typeface="Calibri"/>
              </a:rPr>
              <a:t>Financing the Transition</a:t>
            </a:r>
            <a:endParaRPr b="1" i="0" sz="1800" u="none" cap="none" strike="noStrike">
              <a:solidFill>
                <a:schemeClr val="lt1"/>
              </a:solidFill>
              <a:latin typeface="Calibri"/>
              <a:ea typeface="Calibri"/>
              <a:cs typeface="Calibri"/>
              <a:sym typeface="Calibri"/>
            </a:endParaRPr>
          </a:p>
        </p:txBody>
      </p:sp>
      <p:sp>
        <p:nvSpPr>
          <p:cNvPr id="159" name="Google Shape;159;p51"/>
          <p:cNvSpPr/>
          <p:nvPr/>
        </p:nvSpPr>
        <p:spPr>
          <a:xfrm>
            <a:off x="6096000" y="4659278"/>
            <a:ext cx="3162300" cy="624840"/>
          </a:xfrm>
          <a:prstGeom prst="round2DiagRect">
            <a:avLst>
              <a:gd fmla="val 16667" name="adj1"/>
              <a:gd fmla="val 0" name="adj2"/>
            </a:avLst>
          </a:prstGeom>
          <a:solidFill>
            <a:srgbClr val="54A838"/>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ctr">
              <a:lnSpc>
                <a:spcPct val="115000"/>
              </a:lnSpc>
              <a:spcBef>
                <a:spcPts val="0"/>
              </a:spcBef>
              <a:spcAft>
                <a:spcPts val="0"/>
              </a:spcAft>
              <a:buClr>
                <a:srgbClr val="000000"/>
              </a:buClr>
              <a:buSzPts val="1800"/>
              <a:buFont typeface="Arial"/>
              <a:buNone/>
            </a:pPr>
            <a:r>
              <a:rPr b="1" i="0" lang="pl-PL" sz="1800" u="none" cap="none" strike="noStrike">
                <a:solidFill>
                  <a:schemeClr val="lt1"/>
                </a:solidFill>
                <a:latin typeface="Calibri"/>
                <a:ea typeface="Calibri"/>
                <a:cs typeface="Calibri"/>
                <a:sym typeface="Calibri"/>
              </a:rPr>
              <a:t>Leave no one behind (Just Transition)</a:t>
            </a:r>
            <a:endParaRPr b="1" i="0" sz="1800" u="none" cap="none" strike="noStrike">
              <a:solidFill>
                <a:schemeClr val="lt1"/>
              </a:solidFill>
              <a:latin typeface="Calibri"/>
              <a:ea typeface="Calibri"/>
              <a:cs typeface="Calibri"/>
              <a:sym typeface="Calibri"/>
            </a:endParaRPr>
          </a:p>
        </p:txBody>
      </p:sp>
      <p:sp>
        <p:nvSpPr>
          <p:cNvPr id="160" name="Google Shape;160;p51"/>
          <p:cNvSpPr/>
          <p:nvPr/>
        </p:nvSpPr>
        <p:spPr>
          <a:xfrm>
            <a:off x="5959156" y="5588894"/>
            <a:ext cx="136844" cy="228597"/>
          </a:xfrm>
          <a:prstGeom prst="downArrow">
            <a:avLst>
              <a:gd fmla="val 50000" name="adj1"/>
              <a:gd fmla="val 50000" name="adj2"/>
            </a:avLst>
          </a:pr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1" name="Google Shape;161;p51"/>
          <p:cNvSpPr txBox="1"/>
          <p:nvPr/>
        </p:nvSpPr>
        <p:spPr>
          <a:xfrm>
            <a:off x="4121150" y="5805099"/>
            <a:ext cx="367665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pl-PL" sz="1800" u="none" cap="none" strike="noStrike">
                <a:solidFill>
                  <a:srgbClr val="0B9B74"/>
                </a:solidFill>
                <a:latin typeface="Calibri"/>
                <a:ea typeface="Calibri"/>
                <a:cs typeface="Calibri"/>
                <a:sym typeface="Calibri"/>
              </a:rPr>
              <a:t>Sustainable Europe Investment Plan</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11"/>
          <p:cNvSpPr txBox="1"/>
          <p:nvPr>
            <p:ph type="title"/>
          </p:nvPr>
        </p:nvSpPr>
        <p:spPr>
          <a:xfrm>
            <a:off x="332935" y="449920"/>
            <a:ext cx="9060445" cy="958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Calibri"/>
              <a:buNone/>
            </a:pPr>
            <a:r>
              <a:rPr b="1" lang="pl-PL" sz="3600"/>
              <a:t>What is the problem in EU’s industry?</a:t>
            </a:r>
            <a:endParaRPr b="1" i="1" sz="2200">
              <a:solidFill>
                <a:srgbClr val="FF0000"/>
              </a:solidFill>
            </a:endParaRPr>
          </a:p>
        </p:txBody>
      </p:sp>
      <p:sp>
        <p:nvSpPr>
          <p:cNvPr id="167" name="Google Shape;167;p11"/>
          <p:cNvSpPr txBox="1"/>
          <p:nvPr>
            <p:ph idx="1" type="body"/>
          </p:nvPr>
        </p:nvSpPr>
        <p:spPr>
          <a:xfrm>
            <a:off x="332936" y="1408483"/>
            <a:ext cx="11859064" cy="2427247"/>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chemeClr val="dk1"/>
              </a:buClr>
              <a:buSzPts val="2200"/>
              <a:buChar char="•"/>
            </a:pPr>
            <a:r>
              <a:rPr lang="pl-PL" sz="2200"/>
              <a:t>The annual global extraction of materials continues to grow.</a:t>
            </a:r>
            <a:endParaRPr sz="2200"/>
          </a:p>
          <a:p>
            <a:pPr indent="-228600" lvl="0" marL="228600" rtl="0" algn="l">
              <a:lnSpc>
                <a:spcPct val="90000"/>
              </a:lnSpc>
              <a:spcBef>
                <a:spcPts val="1000"/>
              </a:spcBef>
              <a:spcAft>
                <a:spcPts val="0"/>
              </a:spcAft>
              <a:buClr>
                <a:schemeClr val="dk1"/>
              </a:buClr>
              <a:buSzPts val="2200"/>
              <a:buChar char="•"/>
            </a:pPr>
            <a:r>
              <a:rPr lang="pl-PL" sz="2200"/>
              <a:t>About half of total greenhouse gas emissions and more than 90% of biodiversity loss and water stress come from resource extraction and processing of materials, fuels and food. </a:t>
            </a:r>
            <a:endParaRPr sz="2200"/>
          </a:p>
          <a:p>
            <a:pPr indent="-228600" lvl="0" marL="228600" rtl="0" algn="l">
              <a:lnSpc>
                <a:spcPct val="90000"/>
              </a:lnSpc>
              <a:spcBef>
                <a:spcPts val="1000"/>
              </a:spcBef>
              <a:spcAft>
                <a:spcPts val="0"/>
              </a:spcAft>
              <a:buClr>
                <a:schemeClr val="dk1"/>
              </a:buClr>
              <a:buSzPts val="2200"/>
              <a:buChar char="•"/>
            </a:pPr>
            <a:r>
              <a:rPr lang="pl-PL" sz="2200"/>
              <a:t>The EU’s industry has started the shift but still accounts for 20% of the EU’s greenhouse gas emissions. </a:t>
            </a:r>
            <a:endParaRPr sz="2200"/>
          </a:p>
          <a:p>
            <a:pPr indent="-228600" lvl="0" marL="228600" rtl="0" algn="l">
              <a:lnSpc>
                <a:spcPct val="90000"/>
              </a:lnSpc>
              <a:spcBef>
                <a:spcPts val="1000"/>
              </a:spcBef>
              <a:spcAft>
                <a:spcPts val="0"/>
              </a:spcAft>
              <a:buClr>
                <a:schemeClr val="dk1"/>
              </a:buClr>
              <a:buSzPts val="2200"/>
              <a:buChar char="•"/>
            </a:pPr>
            <a:r>
              <a:rPr lang="pl-PL" sz="2200"/>
              <a:t>Industry remains too ‘linear’ and dependent on the throughput of new materials extracted, traded and processed into goods, and finally disposed of as waste or emissions. </a:t>
            </a:r>
            <a:endParaRPr sz="2200"/>
          </a:p>
          <a:p>
            <a:pPr indent="-228600" lvl="0" marL="228600" rtl="0" algn="l">
              <a:lnSpc>
                <a:spcPct val="90000"/>
              </a:lnSpc>
              <a:spcBef>
                <a:spcPts val="1000"/>
              </a:spcBef>
              <a:spcAft>
                <a:spcPts val="0"/>
              </a:spcAft>
              <a:buClr>
                <a:schemeClr val="dk1"/>
              </a:buClr>
              <a:buSzPts val="2200"/>
              <a:buChar char="•"/>
            </a:pPr>
            <a:r>
              <a:rPr lang="pl-PL" sz="2200"/>
              <a:t>Only 12% of the materials it uses come from recycling </a:t>
            </a:r>
            <a:endParaRPr/>
          </a:p>
          <a:p>
            <a:pPr indent="0" lvl="0" marL="0" rtl="0" algn="l">
              <a:lnSpc>
                <a:spcPct val="90000"/>
              </a:lnSpc>
              <a:spcBef>
                <a:spcPts val="1000"/>
              </a:spcBef>
              <a:spcAft>
                <a:spcPts val="0"/>
              </a:spcAft>
              <a:buClr>
                <a:schemeClr val="dk1"/>
              </a:buClr>
              <a:buSzPts val="2200"/>
              <a:buNone/>
            </a:pPr>
            <a:r>
              <a:rPr lang="pl-PL" sz="2200"/>
              <a:t>– see interactive </a:t>
            </a:r>
            <a:r>
              <a:rPr lang="pl-PL" sz="2200" u="sng">
                <a:solidFill>
                  <a:schemeClr val="hlink"/>
                </a:solidFill>
                <a:hlinkClick r:id="rId3"/>
              </a:rPr>
              <a:t>Circular economy flow diagrams (europa.eu)</a:t>
            </a:r>
            <a:r>
              <a:rPr lang="pl-PL" sz="2200"/>
              <a:t>.</a:t>
            </a:r>
            <a:endParaRPr sz="2200"/>
          </a:p>
        </p:txBody>
      </p:sp>
      <p:sp>
        <p:nvSpPr>
          <p:cNvPr id="168" name="Google Shape;168;p11"/>
          <p:cNvSpPr txBox="1"/>
          <p:nvPr/>
        </p:nvSpPr>
        <p:spPr>
          <a:xfrm>
            <a:off x="332935" y="5333397"/>
            <a:ext cx="6363429"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l-PL" sz="1200" u="none" cap="none" strike="noStrike">
                <a:solidFill>
                  <a:srgbClr val="444444"/>
                </a:solidFill>
                <a:latin typeface="Calibri"/>
                <a:ea typeface="Calibri"/>
                <a:cs typeface="Calibri"/>
                <a:sym typeface="Calibri"/>
              </a:rPr>
              <a:t>Source: The European Green Deal, Communication from The Commission to The European Parliament, The European Council, The Council, The European Economic and Social Committee and The Committee of the Regions.. COM (2019) 640 Final, 11.12.2019</a:t>
            </a:r>
            <a:endParaRPr b="0" i="0" sz="1200" u="none" cap="none" strike="noStrike">
              <a:solidFill>
                <a:schemeClr val="dk1"/>
              </a:solidFill>
              <a:latin typeface="Calibri"/>
              <a:ea typeface="Calibri"/>
              <a:cs typeface="Calibri"/>
              <a:sym typeface="Calibri"/>
            </a:endParaRPr>
          </a:p>
        </p:txBody>
      </p:sp>
      <p:pic>
        <p:nvPicPr>
          <p:cNvPr id="169" name="Google Shape;169;p11"/>
          <p:cNvPicPr preferRelativeResize="0"/>
          <p:nvPr/>
        </p:nvPicPr>
        <p:blipFill rotWithShape="1">
          <a:blip r:embed="rId4">
            <a:alphaModFix/>
          </a:blip>
          <a:srcRect b="0" l="0" r="0" t="0"/>
          <a:stretch/>
        </p:blipFill>
        <p:spPr>
          <a:xfrm>
            <a:off x="7628555" y="4026764"/>
            <a:ext cx="3868706" cy="205229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12"/>
          <p:cNvSpPr txBox="1"/>
          <p:nvPr>
            <p:ph type="title"/>
          </p:nvPr>
        </p:nvSpPr>
        <p:spPr>
          <a:xfrm>
            <a:off x="419354" y="565229"/>
            <a:ext cx="9520392" cy="1161971"/>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11111"/>
              <a:buFont typeface="Calibri"/>
              <a:buNone/>
            </a:pPr>
            <a:r>
              <a:rPr b="1" lang="pl-PL" sz="3600"/>
              <a:t>Main points of </a:t>
            </a:r>
            <a:r>
              <a:rPr b="1" i="1" lang="pl-PL" sz="3600"/>
              <a:t>Mobilising industry for a clean and circular economy </a:t>
            </a:r>
            <a:r>
              <a:rPr b="1" lang="pl-PL" sz="3600"/>
              <a:t>in </a:t>
            </a:r>
            <a:r>
              <a:rPr b="1" i="1" lang="pl-PL" sz="3600"/>
              <a:t>the European Green Deal </a:t>
            </a:r>
            <a:r>
              <a:rPr b="1" lang="pl-PL" sz="3600"/>
              <a:t>(1)</a:t>
            </a:r>
            <a:endParaRPr b="1" sz="2200">
              <a:solidFill>
                <a:srgbClr val="FF0000"/>
              </a:solidFill>
            </a:endParaRPr>
          </a:p>
        </p:txBody>
      </p:sp>
      <p:sp>
        <p:nvSpPr>
          <p:cNvPr id="175" name="Google Shape;175;p12"/>
          <p:cNvSpPr txBox="1"/>
          <p:nvPr>
            <p:ph idx="1" type="body"/>
          </p:nvPr>
        </p:nvSpPr>
        <p:spPr>
          <a:xfrm>
            <a:off x="419354" y="1648459"/>
            <a:ext cx="11000508" cy="3828704"/>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rgbClr val="000000"/>
              </a:buClr>
              <a:buSzPts val="2200"/>
              <a:buChar char="•"/>
            </a:pPr>
            <a:r>
              <a:rPr b="1" lang="pl-PL" sz="2200">
                <a:solidFill>
                  <a:srgbClr val="000000"/>
                </a:solidFill>
              </a:rPr>
              <a:t>The transition is an opportunity to expand sustainable and job-intensive economic activity. </a:t>
            </a:r>
            <a:endParaRPr b="1" sz="2200">
              <a:solidFill>
                <a:srgbClr val="000000"/>
              </a:solidFill>
            </a:endParaRPr>
          </a:p>
          <a:p>
            <a:pPr indent="-228600" lvl="0" marL="228600" rtl="0" algn="l">
              <a:lnSpc>
                <a:spcPct val="90000"/>
              </a:lnSpc>
              <a:spcBef>
                <a:spcPts val="1000"/>
              </a:spcBef>
              <a:spcAft>
                <a:spcPts val="0"/>
              </a:spcAft>
              <a:buClr>
                <a:srgbClr val="000000"/>
              </a:buClr>
              <a:buSzPts val="2200"/>
              <a:buChar char="•"/>
            </a:pPr>
            <a:r>
              <a:rPr b="1" lang="pl-PL" sz="2200">
                <a:solidFill>
                  <a:srgbClr val="000000"/>
                </a:solidFill>
              </a:rPr>
              <a:t>New circular economy action plan </a:t>
            </a:r>
            <a:r>
              <a:rPr lang="pl-PL" sz="2200">
                <a:solidFill>
                  <a:srgbClr val="000000"/>
                </a:solidFill>
              </a:rPr>
              <a:t>will help modernise the EU’s economy and draw benefit from the opportunities of the circular economy. </a:t>
            </a:r>
            <a:endParaRPr sz="2200">
              <a:solidFill>
                <a:srgbClr val="000000"/>
              </a:solidFill>
            </a:endParaRPr>
          </a:p>
          <a:p>
            <a:pPr indent="-228600" lvl="0" marL="228600" rtl="0" algn="l">
              <a:lnSpc>
                <a:spcPct val="90000"/>
              </a:lnSpc>
              <a:spcBef>
                <a:spcPts val="1000"/>
              </a:spcBef>
              <a:spcAft>
                <a:spcPts val="0"/>
              </a:spcAft>
              <a:buClr>
                <a:srgbClr val="000000"/>
              </a:buClr>
              <a:buSzPts val="2200"/>
              <a:buChar char="•"/>
            </a:pPr>
            <a:r>
              <a:rPr lang="pl-PL" sz="2200">
                <a:solidFill>
                  <a:srgbClr val="000000"/>
                </a:solidFill>
              </a:rPr>
              <a:t>The decarbonisation and modernisation of </a:t>
            </a:r>
            <a:r>
              <a:rPr b="1" lang="pl-PL" sz="2200">
                <a:solidFill>
                  <a:srgbClr val="000000"/>
                </a:solidFill>
              </a:rPr>
              <a:t>energy-intensive industries</a:t>
            </a:r>
            <a:r>
              <a:rPr lang="pl-PL" sz="2200">
                <a:solidFill>
                  <a:srgbClr val="000000"/>
                </a:solidFill>
              </a:rPr>
              <a:t> </a:t>
            </a:r>
            <a:r>
              <a:rPr b="1" lang="pl-PL" sz="2200">
                <a:solidFill>
                  <a:srgbClr val="000000"/>
                </a:solidFill>
              </a:rPr>
              <a:t>such as steel, chemicals, and cement </a:t>
            </a:r>
            <a:r>
              <a:rPr lang="pl-PL" sz="2200">
                <a:solidFill>
                  <a:srgbClr val="000000"/>
                </a:solidFill>
              </a:rPr>
              <a:t>is essential. </a:t>
            </a:r>
            <a:endParaRPr sz="2200"/>
          </a:p>
          <a:p>
            <a:pPr indent="-228600" lvl="0" marL="228600" rtl="0" algn="l">
              <a:lnSpc>
                <a:spcPct val="90000"/>
              </a:lnSpc>
              <a:spcBef>
                <a:spcPts val="1000"/>
              </a:spcBef>
              <a:spcAft>
                <a:spcPts val="0"/>
              </a:spcAft>
              <a:buClr>
                <a:srgbClr val="000000"/>
              </a:buClr>
              <a:buSzPts val="2200"/>
              <a:buChar char="•"/>
            </a:pPr>
            <a:r>
              <a:rPr b="1" lang="pl-PL" sz="2200">
                <a:solidFill>
                  <a:srgbClr val="000000"/>
                </a:solidFill>
              </a:rPr>
              <a:t>The</a:t>
            </a:r>
            <a:r>
              <a:rPr lang="pl-PL" sz="2200">
                <a:solidFill>
                  <a:srgbClr val="000000"/>
                </a:solidFill>
              </a:rPr>
              <a:t>‘</a:t>
            </a:r>
            <a:r>
              <a:rPr b="1" lang="pl-PL" sz="2200">
                <a:solidFill>
                  <a:srgbClr val="000000"/>
                </a:solidFill>
              </a:rPr>
              <a:t>sustainable products’ policy </a:t>
            </a:r>
            <a:r>
              <a:rPr lang="pl-PL" sz="2200">
                <a:solidFill>
                  <a:srgbClr val="000000"/>
                </a:solidFill>
              </a:rPr>
              <a:t>will support the circular design of all products based on a common methodology and principles. It will prioritise reducing and reusing materials before recycling them. </a:t>
            </a:r>
            <a:endParaRPr sz="2200"/>
          </a:p>
          <a:p>
            <a:pPr indent="-228600" lvl="0" marL="228600" rtl="0" algn="l">
              <a:lnSpc>
                <a:spcPct val="90000"/>
              </a:lnSpc>
              <a:spcBef>
                <a:spcPts val="1000"/>
              </a:spcBef>
              <a:spcAft>
                <a:spcPts val="0"/>
              </a:spcAft>
              <a:buClr>
                <a:srgbClr val="000000"/>
              </a:buClr>
              <a:buSzPts val="2200"/>
              <a:buChar char="•"/>
            </a:pPr>
            <a:r>
              <a:rPr b="1" lang="pl-PL" sz="2200">
                <a:solidFill>
                  <a:srgbClr val="000000"/>
                </a:solidFill>
              </a:rPr>
              <a:t>Focus in particular on resource-intensive sectors such as textiles, construction, electronics and plastics</a:t>
            </a:r>
            <a:r>
              <a:rPr lang="pl-PL" sz="2200">
                <a:solidFill>
                  <a:srgbClr val="000000"/>
                </a:solidFill>
              </a:rPr>
              <a:t> - </a:t>
            </a:r>
            <a:r>
              <a:rPr lang="pl-PL" sz="2200"/>
              <a:t>all packaging in the EU market will be reusable or recyclable in an economically viable manner.</a:t>
            </a:r>
            <a:endParaRPr sz="2200"/>
          </a:p>
        </p:txBody>
      </p:sp>
      <p:sp>
        <p:nvSpPr>
          <p:cNvPr id="176" name="Google Shape;176;p12"/>
          <p:cNvSpPr txBox="1"/>
          <p:nvPr/>
        </p:nvSpPr>
        <p:spPr>
          <a:xfrm>
            <a:off x="3722255" y="5477163"/>
            <a:ext cx="8050391" cy="81560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l-PL" sz="1200" u="none" cap="none" strike="noStrike">
                <a:solidFill>
                  <a:srgbClr val="444444"/>
                </a:solidFill>
                <a:latin typeface="Calibri"/>
                <a:ea typeface="Calibri"/>
                <a:cs typeface="Calibri"/>
                <a:sym typeface="Calibri"/>
              </a:rPr>
              <a:t>Source: The European Green Deal, Communication from The Commission to The European Parliament, The European Council, The Council, The European Economic and Social Committee and The Committee of the Regions.. COM (2019) 640 Final, 11.12.2019</a:t>
            </a:r>
            <a:endParaRPr b="0" i="0" sz="14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13"/>
          <p:cNvSpPr txBox="1"/>
          <p:nvPr>
            <p:ph type="title"/>
          </p:nvPr>
        </p:nvSpPr>
        <p:spPr>
          <a:xfrm>
            <a:off x="609601" y="431091"/>
            <a:ext cx="9330145" cy="1342291"/>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11111"/>
              <a:buFont typeface="Calibri"/>
              <a:buNone/>
            </a:pPr>
            <a:r>
              <a:rPr b="1" lang="pl-PL" sz="3600"/>
              <a:t>Main points of </a:t>
            </a:r>
            <a:r>
              <a:rPr b="1" i="1" lang="pl-PL" sz="3600"/>
              <a:t>Mobilising industry for a clean and circular economy </a:t>
            </a:r>
            <a:r>
              <a:rPr b="1" lang="pl-PL" sz="3600"/>
              <a:t>in </a:t>
            </a:r>
            <a:r>
              <a:rPr b="1" i="1" lang="pl-PL" sz="3600"/>
              <a:t>the European Green Deal </a:t>
            </a:r>
            <a:r>
              <a:rPr b="1" lang="pl-PL" sz="3600"/>
              <a:t>(2)</a:t>
            </a:r>
            <a:endParaRPr b="1" i="1" sz="3600">
              <a:solidFill>
                <a:srgbClr val="FF0000"/>
              </a:solidFill>
            </a:endParaRPr>
          </a:p>
        </p:txBody>
      </p:sp>
      <p:sp>
        <p:nvSpPr>
          <p:cNvPr id="182" name="Google Shape;182;p13"/>
          <p:cNvSpPr txBox="1"/>
          <p:nvPr>
            <p:ph idx="1" type="body"/>
          </p:nvPr>
        </p:nvSpPr>
        <p:spPr>
          <a:xfrm>
            <a:off x="563418" y="1681019"/>
            <a:ext cx="11018981" cy="35560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200"/>
              <a:buChar char="•"/>
            </a:pPr>
            <a:r>
              <a:rPr lang="pl-PL" sz="2200"/>
              <a:t>Encouraging businesses to offer, and to allow consumers to choose, </a:t>
            </a:r>
            <a:r>
              <a:rPr b="1" lang="pl-PL" sz="2200"/>
              <a:t>reusable, durable and repairable products.</a:t>
            </a:r>
            <a:endParaRPr/>
          </a:p>
          <a:p>
            <a:pPr indent="-228600" lvl="0" marL="228600" rtl="0" algn="l">
              <a:lnSpc>
                <a:spcPct val="90000"/>
              </a:lnSpc>
              <a:spcBef>
                <a:spcPts val="1000"/>
              </a:spcBef>
              <a:spcAft>
                <a:spcPts val="0"/>
              </a:spcAft>
              <a:buClr>
                <a:schemeClr val="dk1"/>
              </a:buClr>
              <a:buSzPts val="2200"/>
              <a:buChar char="•"/>
            </a:pPr>
            <a:r>
              <a:rPr b="1" lang="pl-PL" sz="2200"/>
              <a:t>Reduction waste significantly </a:t>
            </a:r>
            <a:r>
              <a:rPr lang="pl-PL" sz="2200"/>
              <a:t>- where waste cannot be avoided, its economic value must be recovered and its impact on the environment and on climate change avoided or minimised.</a:t>
            </a:r>
            <a:endParaRPr/>
          </a:p>
          <a:p>
            <a:pPr indent="-228600" lvl="0" marL="228600" rtl="0" algn="l">
              <a:lnSpc>
                <a:spcPct val="90000"/>
              </a:lnSpc>
              <a:spcBef>
                <a:spcPts val="1000"/>
              </a:spcBef>
              <a:spcAft>
                <a:spcPts val="0"/>
              </a:spcAft>
              <a:buClr>
                <a:schemeClr val="dk1"/>
              </a:buClr>
              <a:buSzPts val="2200"/>
              <a:buChar char="•"/>
            </a:pPr>
            <a:r>
              <a:rPr b="1" lang="pl-PL" sz="2200"/>
              <a:t>Access to resources </a:t>
            </a:r>
            <a:r>
              <a:rPr lang="pl-PL" sz="2200"/>
              <a:t>for clean technologies, digital, space and defence applications.</a:t>
            </a:r>
            <a:endParaRPr/>
          </a:p>
          <a:p>
            <a:pPr indent="-228600" lvl="0" marL="228600" rtl="0" algn="l">
              <a:lnSpc>
                <a:spcPct val="90000"/>
              </a:lnSpc>
              <a:spcBef>
                <a:spcPts val="1000"/>
              </a:spcBef>
              <a:spcAft>
                <a:spcPts val="0"/>
              </a:spcAft>
              <a:buClr>
                <a:schemeClr val="dk1"/>
              </a:buClr>
              <a:buSzPts val="2200"/>
              <a:buChar char="•"/>
            </a:pPr>
            <a:r>
              <a:rPr b="1" lang="pl-PL" sz="2200"/>
              <a:t>New forms of collaboration with industry and investments </a:t>
            </a:r>
            <a:r>
              <a:rPr lang="pl-PL" sz="2200"/>
              <a:t>in strategic value chains (circular and sustainable battery value chain).</a:t>
            </a:r>
            <a:endParaRPr/>
          </a:p>
          <a:p>
            <a:pPr indent="-228600" lvl="0" marL="228600" rtl="0" algn="l">
              <a:lnSpc>
                <a:spcPct val="90000"/>
              </a:lnSpc>
              <a:spcBef>
                <a:spcPts val="1000"/>
              </a:spcBef>
              <a:spcAft>
                <a:spcPts val="0"/>
              </a:spcAft>
              <a:buClr>
                <a:schemeClr val="dk1"/>
              </a:buClr>
              <a:buSzPts val="2200"/>
              <a:buChar char="•"/>
            </a:pPr>
            <a:r>
              <a:rPr b="1" lang="pl-PL" sz="2200"/>
              <a:t>Digital technologies </a:t>
            </a:r>
            <a:r>
              <a:rPr lang="pl-PL" sz="2200"/>
              <a:t>in many different sectors.</a:t>
            </a:r>
            <a:endParaRPr sz="2200"/>
          </a:p>
        </p:txBody>
      </p:sp>
      <p:sp>
        <p:nvSpPr>
          <p:cNvPr id="183" name="Google Shape;183;p13"/>
          <p:cNvSpPr txBox="1"/>
          <p:nvPr/>
        </p:nvSpPr>
        <p:spPr>
          <a:xfrm>
            <a:off x="3371273" y="5347854"/>
            <a:ext cx="8410611" cy="63094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l-PL" sz="1200" u="none" cap="none" strike="noStrike">
                <a:solidFill>
                  <a:srgbClr val="444444"/>
                </a:solidFill>
                <a:latin typeface="Calibri"/>
                <a:ea typeface="Calibri"/>
                <a:cs typeface="Calibri"/>
                <a:sym typeface="Calibri"/>
              </a:rPr>
              <a:t>Source: The European Green Deal, Communication from The Commission to The European Parliament, The European Council, The Council, The European Economic and Social Committee and The Committee of the Regions.. COM (2019) 640 Final, 11.12.2019</a:t>
            </a:r>
            <a:endParaRPr b="0" i="0" sz="14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grpSp>
        <p:nvGrpSpPr>
          <p:cNvPr id="188" name="Google Shape;188;p14"/>
          <p:cNvGrpSpPr/>
          <p:nvPr/>
        </p:nvGrpSpPr>
        <p:grpSpPr>
          <a:xfrm>
            <a:off x="971824" y="621878"/>
            <a:ext cx="10199757" cy="5202701"/>
            <a:chOff x="0" y="0"/>
            <a:chExt cx="10199757" cy="5202701"/>
          </a:xfrm>
        </p:grpSpPr>
        <p:sp>
          <p:nvSpPr>
            <p:cNvPr id="189" name="Google Shape;189;p14"/>
            <p:cNvSpPr/>
            <p:nvPr/>
          </p:nvSpPr>
          <p:spPr>
            <a:xfrm>
              <a:off x="0" y="0"/>
              <a:ext cx="10199757" cy="761739"/>
            </a:xfrm>
            <a:prstGeom prst="roundRect">
              <a:avLst>
                <a:gd fmla="val 16667" name="adj"/>
              </a:avLst>
            </a:prstGeom>
            <a:solidFill>
              <a:srgbClr val="07C6CE"/>
            </a:solidFill>
            <a:ln>
              <a:noFill/>
            </a:ln>
            <a:effectLst>
              <a:outerShdw blurRad="44450" rotWithShape="0" algn="ctr" dir="5400000" dist="27940">
                <a:srgbClr val="000000">
                  <a:alpha val="31372"/>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0" name="Google Shape;190;p14"/>
            <p:cNvSpPr txBox="1"/>
            <p:nvPr/>
          </p:nvSpPr>
          <p:spPr>
            <a:xfrm>
              <a:off x="37185" y="37185"/>
              <a:ext cx="10125387" cy="687369"/>
            </a:xfrm>
            <a:prstGeom prst="rect">
              <a:avLst/>
            </a:prstGeom>
            <a:noFill/>
            <a:ln>
              <a:noFill/>
            </a:ln>
          </p:spPr>
          <p:txBody>
            <a:bodyPr anchorCtr="0" anchor="ctr" bIns="137150" lIns="137150" spcFirstLastPara="1" rIns="137150" wrap="square" tIns="137150">
              <a:noAutofit/>
            </a:bodyPr>
            <a:lstStyle/>
            <a:p>
              <a:pPr indent="0" lvl="0" marL="0" marR="0" rtl="0" algn="ctr">
                <a:lnSpc>
                  <a:spcPct val="90000"/>
                </a:lnSpc>
                <a:spcBef>
                  <a:spcPts val="0"/>
                </a:spcBef>
                <a:spcAft>
                  <a:spcPts val="0"/>
                </a:spcAft>
                <a:buClr>
                  <a:schemeClr val="dk1"/>
                </a:buClr>
                <a:buSzPts val="3600"/>
                <a:buFont typeface="Calibri"/>
                <a:buNone/>
              </a:pPr>
              <a:r>
                <a:rPr b="1" i="0" lang="pl-PL" sz="3600" u="none" cap="none" strike="noStrike">
                  <a:solidFill>
                    <a:schemeClr val="dk1"/>
                  </a:solidFill>
                  <a:latin typeface="Calibri"/>
                  <a:ea typeface="Calibri"/>
                  <a:cs typeface="Calibri"/>
                  <a:sym typeface="Calibri"/>
                </a:rPr>
                <a:t>Circular Economy - definition</a:t>
              </a:r>
              <a:endParaRPr b="1" i="0" sz="3600" u="none" cap="none" strike="noStrike">
                <a:solidFill>
                  <a:schemeClr val="dk1"/>
                </a:solidFill>
                <a:latin typeface="Calibri"/>
                <a:ea typeface="Calibri"/>
                <a:cs typeface="Calibri"/>
                <a:sym typeface="Calibri"/>
              </a:endParaRPr>
            </a:p>
          </p:txBody>
        </p:sp>
        <p:sp>
          <p:nvSpPr>
            <p:cNvPr id="191" name="Google Shape;191;p14"/>
            <p:cNvSpPr/>
            <p:nvPr/>
          </p:nvSpPr>
          <p:spPr>
            <a:xfrm>
              <a:off x="0" y="920101"/>
              <a:ext cx="3449920" cy="3413760"/>
            </a:xfrm>
            <a:prstGeom prst="flowChartAlternateProcess">
              <a:avLst/>
            </a:prstGeom>
            <a:solidFill>
              <a:srgbClr val="92F7DB"/>
            </a:solidFill>
            <a:ln>
              <a:noFill/>
            </a:ln>
            <a:effectLst>
              <a:outerShdw blurRad="44450" rotWithShape="0" algn="ctr" dir="5400000" dist="27940">
                <a:srgbClr val="000000">
                  <a:alpha val="31372"/>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2" name="Google Shape;192;p14"/>
            <p:cNvSpPr txBox="1"/>
            <p:nvPr/>
          </p:nvSpPr>
          <p:spPr>
            <a:xfrm>
              <a:off x="166643" y="1086744"/>
              <a:ext cx="3116634" cy="3080474"/>
            </a:xfrm>
            <a:prstGeom prst="rect">
              <a:avLst/>
            </a:prstGeom>
            <a:noFill/>
            <a:ln>
              <a:noFill/>
            </a:ln>
          </p:spPr>
          <p:txBody>
            <a:bodyPr anchorCtr="0" anchor="ctr" bIns="76200" lIns="76200" spcFirstLastPara="1" rIns="76200" wrap="square" tIns="76200">
              <a:noAutofit/>
            </a:bodyPr>
            <a:lstStyle/>
            <a:p>
              <a:pPr indent="0" lvl="0" marL="0" marR="0" rtl="0" algn="ctr">
                <a:lnSpc>
                  <a:spcPct val="90000"/>
                </a:lnSpc>
                <a:spcBef>
                  <a:spcPts val="0"/>
                </a:spcBef>
                <a:spcAft>
                  <a:spcPts val="0"/>
                </a:spcAft>
                <a:buClr>
                  <a:srgbClr val="0C0C0C"/>
                </a:buClr>
                <a:buSzPts val="2000"/>
                <a:buFont typeface="Calibri"/>
                <a:buNone/>
              </a:pPr>
              <a:r>
                <a:rPr b="1" i="0" lang="pl-PL" sz="2000" u="none" cap="none" strike="noStrike">
                  <a:solidFill>
                    <a:srgbClr val="0C0C0C"/>
                  </a:solidFill>
                  <a:latin typeface="Calibri"/>
                  <a:ea typeface="Calibri"/>
                  <a:cs typeface="Calibri"/>
                  <a:sym typeface="Calibri"/>
                </a:rPr>
                <a:t>It is a</a:t>
              </a:r>
              <a:r>
                <a:rPr b="0" i="0" lang="pl-PL" sz="2000" u="none" cap="none" strike="noStrike">
                  <a:solidFill>
                    <a:srgbClr val="0C0C0C"/>
                  </a:solidFill>
                  <a:latin typeface="Calibri"/>
                  <a:ea typeface="Calibri"/>
                  <a:cs typeface="Calibri"/>
                  <a:sym typeface="Calibri"/>
                </a:rPr>
                <a:t> </a:t>
              </a:r>
              <a:r>
                <a:rPr b="1" i="0" lang="pl-PL" sz="2000" u="none" cap="none" strike="noStrike">
                  <a:solidFill>
                    <a:srgbClr val="0C0C0C"/>
                  </a:solidFill>
                  <a:latin typeface="Calibri"/>
                  <a:ea typeface="Calibri"/>
                  <a:cs typeface="Calibri"/>
                  <a:sym typeface="Calibri"/>
                </a:rPr>
                <a:t>production and consumption model</a:t>
              </a:r>
              <a:r>
                <a:rPr b="0" i="0" lang="pl-PL" sz="2000" u="none" cap="none" strike="noStrike">
                  <a:solidFill>
                    <a:srgbClr val="0C0C0C"/>
                  </a:solidFill>
                  <a:latin typeface="Calibri"/>
                  <a:ea typeface="Calibri"/>
                  <a:cs typeface="Calibri"/>
                  <a:sym typeface="Calibri"/>
                </a:rPr>
                <a:t>, which involves sharing, leasing, reusing, repairing, refurbishing and recycling existing materials and products as long as possible. In this way, the life cycle of products is extended</a:t>
              </a:r>
              <a:endParaRPr b="0" i="0" sz="2000" u="none" cap="none" strike="noStrike">
                <a:solidFill>
                  <a:srgbClr val="0C0C0C"/>
                </a:solidFill>
                <a:latin typeface="Calibri"/>
                <a:ea typeface="Calibri"/>
                <a:cs typeface="Calibri"/>
                <a:sym typeface="Calibri"/>
              </a:endParaRPr>
            </a:p>
          </p:txBody>
        </p:sp>
        <p:sp>
          <p:nvSpPr>
            <p:cNvPr id="193" name="Google Shape;193;p14"/>
            <p:cNvSpPr/>
            <p:nvPr/>
          </p:nvSpPr>
          <p:spPr>
            <a:xfrm>
              <a:off x="3438339" y="947821"/>
              <a:ext cx="3371697" cy="3413760"/>
            </a:xfrm>
            <a:prstGeom prst="flowChartAlternateProcess">
              <a:avLst/>
            </a:prstGeom>
            <a:solidFill>
              <a:srgbClr val="0BD3BB"/>
            </a:solidFill>
            <a:ln>
              <a:noFill/>
            </a:ln>
            <a:effectLst>
              <a:outerShdw blurRad="44450" rotWithShape="0" algn="ctr" dir="5400000" dist="27940">
                <a:srgbClr val="000000">
                  <a:alpha val="31372"/>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 name="Google Shape;194;p14"/>
            <p:cNvSpPr txBox="1"/>
            <p:nvPr/>
          </p:nvSpPr>
          <p:spPr>
            <a:xfrm>
              <a:off x="3602928" y="1112410"/>
              <a:ext cx="3042519" cy="3084582"/>
            </a:xfrm>
            <a:prstGeom prst="rect">
              <a:avLst/>
            </a:prstGeom>
            <a:noFill/>
            <a:ln>
              <a:noFill/>
            </a:ln>
          </p:spPr>
          <p:txBody>
            <a:bodyPr anchorCtr="0" anchor="ctr" bIns="76200" lIns="76200" spcFirstLastPara="1" rIns="76200" wrap="square" tIns="76200">
              <a:noAutofit/>
            </a:bodyPr>
            <a:lstStyle/>
            <a:p>
              <a:pPr indent="0" lvl="0" marL="0" marR="0" rtl="0" algn="ctr">
                <a:lnSpc>
                  <a:spcPct val="90000"/>
                </a:lnSpc>
                <a:spcBef>
                  <a:spcPts val="0"/>
                </a:spcBef>
                <a:spcAft>
                  <a:spcPts val="0"/>
                </a:spcAft>
                <a:buClr>
                  <a:srgbClr val="0C0C0C"/>
                </a:buClr>
                <a:buSzPts val="2000"/>
                <a:buFont typeface="Calibri"/>
                <a:buNone/>
              </a:pPr>
              <a:r>
                <a:rPr b="1" i="0" lang="pl-PL" sz="2000" u="none" cap="none" strike="noStrike">
                  <a:solidFill>
                    <a:srgbClr val="0C0C0C"/>
                  </a:solidFill>
                  <a:latin typeface="Calibri"/>
                  <a:ea typeface="Calibri"/>
                  <a:cs typeface="Calibri"/>
                  <a:sym typeface="Calibri"/>
                </a:rPr>
                <a:t>In practice, </a:t>
              </a:r>
              <a:r>
                <a:rPr b="0" i="0" lang="pl-PL" sz="2000" u="none" cap="none" strike="noStrike">
                  <a:solidFill>
                    <a:srgbClr val="0C0C0C"/>
                  </a:solidFill>
                  <a:latin typeface="Calibri"/>
                  <a:ea typeface="Calibri"/>
                  <a:cs typeface="Calibri"/>
                  <a:sym typeface="Calibri"/>
                </a:rPr>
                <a:t>it implies </a:t>
              </a:r>
              <a:r>
                <a:rPr b="1" i="0" lang="pl-PL" sz="2000" u="none" cap="none" strike="noStrike">
                  <a:solidFill>
                    <a:srgbClr val="0C0C0C"/>
                  </a:solidFill>
                  <a:latin typeface="Calibri"/>
                  <a:ea typeface="Calibri"/>
                  <a:cs typeface="Calibri"/>
                  <a:sym typeface="Calibri"/>
                </a:rPr>
                <a:t>reducing waste to a minimum</a:t>
              </a:r>
              <a:r>
                <a:rPr b="0" i="0" lang="pl-PL" sz="2000" u="none" cap="none" strike="noStrike">
                  <a:solidFill>
                    <a:srgbClr val="0C0C0C"/>
                  </a:solidFill>
                  <a:latin typeface="Calibri"/>
                  <a:ea typeface="Calibri"/>
                  <a:cs typeface="Calibri"/>
                  <a:sym typeface="Calibri"/>
                </a:rPr>
                <a:t>. When a product reaches the end of its life, its materials are kept within the economy wherever possible. These can be productively used again and again, thereby creating further value</a:t>
              </a:r>
              <a:endParaRPr b="0" i="0" sz="1400" u="none" cap="none" strike="noStrike">
                <a:solidFill>
                  <a:srgbClr val="000000"/>
                </a:solidFill>
                <a:latin typeface="Arial"/>
                <a:ea typeface="Arial"/>
                <a:cs typeface="Arial"/>
                <a:sym typeface="Arial"/>
              </a:endParaRPr>
            </a:p>
          </p:txBody>
        </p:sp>
        <p:sp>
          <p:nvSpPr>
            <p:cNvPr id="195" name="Google Shape;195;p14"/>
            <p:cNvSpPr/>
            <p:nvPr/>
          </p:nvSpPr>
          <p:spPr>
            <a:xfrm>
              <a:off x="6815600" y="957038"/>
              <a:ext cx="3371697" cy="3413760"/>
            </a:xfrm>
            <a:prstGeom prst="flowChartAlternateProcess">
              <a:avLst/>
            </a:prstGeom>
            <a:solidFill>
              <a:srgbClr val="0ECE99"/>
            </a:solidFill>
            <a:ln>
              <a:noFill/>
            </a:ln>
            <a:effectLst>
              <a:outerShdw blurRad="44450" rotWithShape="0" algn="ctr" dir="5400000" dist="27940">
                <a:srgbClr val="000000">
                  <a:alpha val="31372"/>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 name="Google Shape;196;p14"/>
            <p:cNvSpPr txBox="1"/>
            <p:nvPr/>
          </p:nvSpPr>
          <p:spPr>
            <a:xfrm>
              <a:off x="6980189" y="1121627"/>
              <a:ext cx="3042519" cy="3084582"/>
            </a:xfrm>
            <a:prstGeom prst="rect">
              <a:avLst/>
            </a:prstGeom>
            <a:noFill/>
            <a:ln>
              <a:noFill/>
            </a:ln>
          </p:spPr>
          <p:txBody>
            <a:bodyPr anchorCtr="0" anchor="ctr" bIns="76200" lIns="76200" spcFirstLastPara="1" rIns="76200" wrap="square" tIns="76200">
              <a:noAutofit/>
            </a:bodyPr>
            <a:lstStyle/>
            <a:p>
              <a:pPr indent="0" lvl="0" marL="0" marR="0" rtl="0" algn="ctr">
                <a:lnSpc>
                  <a:spcPct val="90000"/>
                </a:lnSpc>
                <a:spcBef>
                  <a:spcPts val="0"/>
                </a:spcBef>
                <a:spcAft>
                  <a:spcPts val="0"/>
                </a:spcAft>
                <a:buClr>
                  <a:srgbClr val="0C0C0C"/>
                </a:buClr>
                <a:buSzPts val="2000"/>
                <a:buFont typeface="Calibri"/>
                <a:buNone/>
              </a:pPr>
              <a:r>
                <a:rPr b="0" i="0" lang="pl-PL" sz="2000" u="none" cap="none" strike="noStrike">
                  <a:solidFill>
                    <a:srgbClr val="0C0C0C"/>
                  </a:solidFill>
                  <a:latin typeface="Calibri"/>
                  <a:ea typeface="Calibri"/>
                  <a:cs typeface="Calibri"/>
                  <a:sym typeface="Calibri"/>
                </a:rPr>
                <a:t>This is a departure from the traditional, </a:t>
              </a:r>
              <a:r>
                <a:rPr b="1" i="0" lang="pl-PL" sz="2000" u="none" cap="none" strike="noStrike">
                  <a:solidFill>
                    <a:srgbClr val="0C0C0C"/>
                  </a:solidFill>
                  <a:latin typeface="Calibri"/>
                  <a:ea typeface="Calibri"/>
                  <a:cs typeface="Calibri"/>
                  <a:sym typeface="Calibri"/>
                </a:rPr>
                <a:t>linear economic model</a:t>
              </a:r>
              <a:r>
                <a:rPr b="0" i="0" lang="pl-PL" sz="2000" u="none" cap="none" strike="noStrike">
                  <a:solidFill>
                    <a:srgbClr val="0C0C0C"/>
                  </a:solidFill>
                  <a:latin typeface="Calibri"/>
                  <a:ea typeface="Calibri"/>
                  <a:cs typeface="Calibri"/>
                  <a:sym typeface="Calibri"/>
                </a:rPr>
                <a:t>, which is based on </a:t>
              </a:r>
              <a:r>
                <a:rPr b="1" i="0" lang="pl-PL" sz="2000" u="none" cap="none" strike="noStrike">
                  <a:solidFill>
                    <a:srgbClr val="0C0C0C"/>
                  </a:solidFill>
                  <a:latin typeface="Calibri"/>
                  <a:ea typeface="Calibri"/>
                  <a:cs typeface="Calibri"/>
                  <a:sym typeface="Calibri"/>
                </a:rPr>
                <a:t>a take-make-consume-throw away </a:t>
              </a:r>
              <a:r>
                <a:rPr b="0" i="0" lang="pl-PL" sz="2000" u="none" cap="none" strike="noStrike">
                  <a:solidFill>
                    <a:srgbClr val="0C0C0C"/>
                  </a:solidFill>
                  <a:latin typeface="Calibri"/>
                  <a:ea typeface="Calibri"/>
                  <a:cs typeface="Calibri"/>
                  <a:sym typeface="Calibri"/>
                </a:rPr>
                <a:t>pattern. This model relies on large quantities of cheap, easily accessible materials and energy</a:t>
              </a:r>
              <a:endParaRPr b="0" i="0" sz="2000" u="none" cap="none" strike="noStrike">
                <a:solidFill>
                  <a:srgbClr val="0C0C0C"/>
                </a:solidFill>
                <a:latin typeface="Calibri"/>
                <a:ea typeface="Calibri"/>
                <a:cs typeface="Calibri"/>
                <a:sym typeface="Calibri"/>
              </a:endParaRPr>
            </a:p>
          </p:txBody>
        </p:sp>
        <p:sp>
          <p:nvSpPr>
            <p:cNvPr id="197" name="Google Shape;197;p14"/>
            <p:cNvSpPr/>
            <p:nvPr/>
          </p:nvSpPr>
          <p:spPr>
            <a:xfrm>
              <a:off x="0" y="4823395"/>
              <a:ext cx="10199757" cy="379306"/>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98" name="Google Shape;198;p14"/>
          <p:cNvSpPr txBox="1"/>
          <p:nvPr/>
        </p:nvSpPr>
        <p:spPr>
          <a:xfrm>
            <a:off x="2161309" y="5224937"/>
            <a:ext cx="8410611"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l-PL" sz="1200" u="none" cap="none" strike="noStrike">
                <a:solidFill>
                  <a:srgbClr val="444444"/>
                </a:solidFill>
                <a:latin typeface="Calibri"/>
                <a:ea typeface="Calibri"/>
                <a:cs typeface="Calibri"/>
                <a:sym typeface="Calibri"/>
              </a:rPr>
              <a:t>Source: Circular economy: definition, importance and benefits, News. European Parliament, </a:t>
            </a:r>
            <a:r>
              <a:rPr b="0" i="0" lang="pl-PL" sz="1200" u="sng" cap="none" strike="noStrike">
                <a:solidFill>
                  <a:srgbClr val="444444"/>
                </a:solidFill>
                <a:latin typeface="Calibri"/>
                <a:ea typeface="Calibri"/>
                <a:cs typeface="Calibri"/>
                <a:sym typeface="Calibri"/>
                <a:hlinkClick r:id="rId3">
                  <a:extLst>
                    <a:ext uri="{A12FA001-AC4F-418D-AE19-62706E023703}">
                      <ahyp:hlinkClr val="tx"/>
                    </a:ext>
                  </a:extLst>
                </a:hlinkClick>
              </a:rPr>
              <a:t>https://www.europarl.europa.eu/news/en/headlines/economy/20151201STO05603/circular-economy-definition-importance-and-benefits</a:t>
            </a:r>
            <a:r>
              <a:rPr b="0" i="0" lang="pl-PL" sz="1200" u="none" cap="none" strike="noStrike">
                <a:solidFill>
                  <a:srgbClr val="444444"/>
                </a:solidFill>
                <a:latin typeface="Calibri"/>
                <a:ea typeface="Calibri"/>
                <a:cs typeface="Calibri"/>
                <a:sym typeface="Calibri"/>
              </a:rPr>
              <a:t> </a:t>
            </a:r>
            <a:endParaRPr b="0" i="0" sz="1200" u="none" cap="none" strike="noStrike">
              <a:solidFill>
                <a:srgbClr val="444444"/>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15"/>
          <p:cNvSpPr/>
          <p:nvPr/>
        </p:nvSpPr>
        <p:spPr>
          <a:xfrm>
            <a:off x="161537" y="1152842"/>
            <a:ext cx="6673372" cy="1785104"/>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chemeClr val="dk1"/>
              </a:buClr>
              <a:buSzPts val="2200"/>
              <a:buFont typeface="Arial"/>
              <a:buChar char="•"/>
            </a:pPr>
            <a:r>
              <a:rPr b="0" i="0" lang="pl-PL" sz="2200" u="none" cap="none" strike="noStrike">
                <a:solidFill>
                  <a:schemeClr val="dk1"/>
                </a:solidFill>
                <a:latin typeface="Calibri"/>
                <a:ea typeface="Calibri"/>
                <a:cs typeface="Calibri"/>
                <a:sym typeface="Calibri"/>
              </a:rPr>
              <a:t>The circular economy is replacing the linear economy.</a:t>
            </a:r>
            <a:endParaRPr b="0" i="0" sz="2200" u="none" cap="none" strike="noStrike">
              <a:solidFill>
                <a:schemeClr val="dk1"/>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2200"/>
              <a:buFont typeface="Arial"/>
              <a:buChar char="•"/>
            </a:pPr>
            <a:r>
              <a:rPr b="0" i="0" lang="pl-PL" sz="2200" u="none" cap="none" strike="noStrike">
                <a:solidFill>
                  <a:schemeClr val="dk1"/>
                </a:solidFill>
                <a:latin typeface="Calibri"/>
                <a:ea typeface="Calibri"/>
                <a:cs typeface="Calibri"/>
                <a:sym typeface="Calibri"/>
              </a:rPr>
              <a:t>In the circular economy, processes are designed to minimize waste, waste products and materials are reused where possible, and non-reusable materials are regenerated or recycled. </a:t>
            </a:r>
            <a:endParaRPr b="0" i="0" sz="1400" u="none" cap="none" strike="noStrike">
              <a:solidFill>
                <a:srgbClr val="000000"/>
              </a:solidFill>
              <a:latin typeface="Arial"/>
              <a:ea typeface="Arial"/>
              <a:cs typeface="Arial"/>
              <a:sym typeface="Arial"/>
            </a:endParaRPr>
          </a:p>
        </p:txBody>
      </p:sp>
      <p:pic>
        <p:nvPicPr>
          <p:cNvPr id="204" name="Google Shape;204;p15"/>
          <p:cNvPicPr preferRelativeResize="0"/>
          <p:nvPr/>
        </p:nvPicPr>
        <p:blipFill rotWithShape="1">
          <a:blip r:embed="rId3">
            <a:alphaModFix/>
          </a:blip>
          <a:srcRect b="0" l="0" r="0" t="0"/>
          <a:stretch/>
        </p:blipFill>
        <p:spPr>
          <a:xfrm>
            <a:off x="0" y="3008263"/>
            <a:ext cx="6099712" cy="1019737"/>
          </a:xfrm>
          <a:prstGeom prst="rect">
            <a:avLst/>
          </a:prstGeom>
          <a:noFill/>
          <a:ln>
            <a:noFill/>
          </a:ln>
        </p:spPr>
      </p:pic>
      <p:pic>
        <p:nvPicPr>
          <p:cNvPr id="205" name="Google Shape;205;p15"/>
          <p:cNvPicPr preferRelativeResize="0"/>
          <p:nvPr/>
        </p:nvPicPr>
        <p:blipFill rotWithShape="1">
          <a:blip r:embed="rId4">
            <a:alphaModFix/>
          </a:blip>
          <a:srcRect b="0" l="0" r="0" t="0"/>
          <a:stretch/>
        </p:blipFill>
        <p:spPr>
          <a:xfrm>
            <a:off x="6698792" y="734029"/>
            <a:ext cx="5381775" cy="5389942"/>
          </a:xfrm>
          <a:prstGeom prst="rect">
            <a:avLst/>
          </a:prstGeom>
          <a:noFill/>
          <a:ln>
            <a:noFill/>
          </a:ln>
        </p:spPr>
      </p:pic>
      <p:sp>
        <p:nvSpPr>
          <p:cNvPr id="206" name="Google Shape;206;p15"/>
          <p:cNvSpPr/>
          <p:nvPr/>
        </p:nvSpPr>
        <p:spPr>
          <a:xfrm>
            <a:off x="6012873" y="3366786"/>
            <a:ext cx="685919" cy="295563"/>
          </a:xfrm>
          <a:prstGeom prst="rightArrow">
            <a:avLst>
              <a:gd fmla="val 50000" name="adj1"/>
              <a:gd fmla="val 50000" name="adj2"/>
            </a:avLst>
          </a:pr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7" name="Google Shape;207;p15"/>
          <p:cNvSpPr/>
          <p:nvPr/>
        </p:nvSpPr>
        <p:spPr>
          <a:xfrm>
            <a:off x="279179" y="5366327"/>
            <a:ext cx="6815303"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l-PL" sz="1200" u="none" cap="none" strike="noStrike">
                <a:solidFill>
                  <a:srgbClr val="444444"/>
                </a:solidFill>
                <a:latin typeface="Calibri"/>
                <a:ea typeface="Calibri"/>
                <a:cs typeface="Calibri"/>
                <a:sym typeface="Calibri"/>
              </a:rPr>
              <a:t>Source: How Steel Makes the Circular Economy Go ‘Round,</a:t>
            </a:r>
            <a:endParaRPr b="0" i="0" sz="1200" u="none" cap="none" strike="noStrike">
              <a:solidFill>
                <a:srgbClr val="444444"/>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200"/>
              <a:buFont typeface="Arial"/>
              <a:buNone/>
            </a:pPr>
            <a:r>
              <a:rPr b="0" i="0" lang="pl-PL" sz="1200" u="sng" cap="none" strike="noStrike">
                <a:solidFill>
                  <a:srgbClr val="444444"/>
                </a:solidFill>
                <a:latin typeface="Calibri"/>
                <a:ea typeface="Calibri"/>
                <a:cs typeface="Calibri"/>
                <a:sym typeface="Calibri"/>
                <a:hlinkClick r:id="rId5">
                  <a:extLst>
                    <a:ext uri="{A12FA001-AC4F-418D-AE19-62706E023703}">
                      <ahyp:hlinkClr val="tx"/>
                    </a:ext>
                  </a:extLst>
                </a:hlinkClick>
              </a:rPr>
              <a:t>https://newsroom.posco.com/en/steel-makes-circular-economy-go-round/</a:t>
            </a:r>
            <a:r>
              <a:rPr b="0" i="0" lang="pl-PL" sz="1200" u="none" cap="none" strike="noStrike">
                <a:solidFill>
                  <a:srgbClr val="444444"/>
                </a:solidFill>
                <a:latin typeface="Calibri"/>
                <a:ea typeface="Calibri"/>
                <a:cs typeface="Calibri"/>
                <a:sym typeface="Calibri"/>
              </a:rPr>
              <a:t> </a:t>
            </a:r>
            <a:endParaRPr b="0" i="0" sz="1200" u="none" cap="none" strike="noStrike">
              <a:solidFill>
                <a:srgbClr val="444444"/>
              </a:solidFill>
              <a:latin typeface="Calibri"/>
              <a:ea typeface="Calibri"/>
              <a:cs typeface="Calibri"/>
              <a:sym typeface="Calibri"/>
            </a:endParaRPr>
          </a:p>
        </p:txBody>
      </p:sp>
      <p:sp>
        <p:nvSpPr>
          <p:cNvPr id="208" name="Google Shape;208;p15"/>
          <p:cNvSpPr txBox="1"/>
          <p:nvPr>
            <p:ph type="title"/>
          </p:nvPr>
        </p:nvSpPr>
        <p:spPr>
          <a:xfrm>
            <a:off x="161537" y="572656"/>
            <a:ext cx="9949253" cy="628072"/>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Calibri"/>
              <a:buNone/>
            </a:pPr>
            <a:r>
              <a:rPr b="1" lang="pl-PL" sz="3600"/>
              <a:t>Circular economy = closes loop economy</a:t>
            </a:r>
            <a:endParaRPr b="1" sz="36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16"/>
          <p:cNvSpPr txBox="1"/>
          <p:nvPr>
            <p:ph type="title"/>
          </p:nvPr>
        </p:nvSpPr>
        <p:spPr>
          <a:xfrm>
            <a:off x="618836" y="657711"/>
            <a:ext cx="8664812" cy="820107"/>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Calibri"/>
              <a:buNone/>
            </a:pPr>
            <a:r>
              <a:rPr b="1" lang="pl-PL" sz="3600"/>
              <a:t>Assumptions of Circular Economy</a:t>
            </a:r>
            <a:r>
              <a:rPr lang="pl-PL"/>
              <a:t>	</a:t>
            </a:r>
            <a:endParaRPr sz="2400"/>
          </a:p>
        </p:txBody>
      </p:sp>
      <p:grpSp>
        <p:nvGrpSpPr>
          <p:cNvPr id="214" name="Google Shape;214;p16"/>
          <p:cNvGrpSpPr/>
          <p:nvPr/>
        </p:nvGrpSpPr>
        <p:grpSpPr>
          <a:xfrm>
            <a:off x="2974517" y="1735184"/>
            <a:ext cx="5651033" cy="3498414"/>
            <a:chOff x="1220814" y="0"/>
            <a:chExt cx="5651033" cy="3498414"/>
          </a:xfrm>
        </p:grpSpPr>
        <p:sp>
          <p:nvSpPr>
            <p:cNvPr id="215" name="Google Shape;215;p16"/>
            <p:cNvSpPr/>
            <p:nvPr/>
          </p:nvSpPr>
          <p:spPr>
            <a:xfrm>
              <a:off x="1257761" y="0"/>
              <a:ext cx="2690968" cy="1614580"/>
            </a:xfrm>
            <a:prstGeom prst="rect">
              <a:avLst/>
            </a:prstGeom>
            <a:solidFill>
              <a:schemeClr val="accent2"/>
            </a:solidFill>
            <a:ln>
              <a:noFill/>
            </a:ln>
            <a:effectLst>
              <a:outerShdw blurRad="107950" rotWithShape="0" algn="ctr" dir="5400000" dist="12700">
                <a:srgbClr val="000000"/>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 name="Google Shape;216;p16"/>
            <p:cNvSpPr txBox="1"/>
            <p:nvPr/>
          </p:nvSpPr>
          <p:spPr>
            <a:xfrm>
              <a:off x="1257761" y="0"/>
              <a:ext cx="2690968" cy="1614580"/>
            </a:xfrm>
            <a:prstGeom prst="rect">
              <a:avLst/>
            </a:prstGeom>
            <a:noFill/>
            <a:ln>
              <a:noFill/>
            </a:ln>
          </p:spPr>
          <p:txBody>
            <a:bodyPr anchorCtr="0" anchor="ctr" bIns="76200" lIns="76200" spcFirstLastPara="1" rIns="76200" wrap="square" tIns="76200">
              <a:noAutofit/>
            </a:bodyPr>
            <a:lstStyle/>
            <a:p>
              <a:pPr indent="0" lvl="0" marL="0" marR="0" rtl="0" algn="ctr">
                <a:lnSpc>
                  <a:spcPct val="90000"/>
                </a:lnSpc>
                <a:spcBef>
                  <a:spcPts val="0"/>
                </a:spcBef>
                <a:spcAft>
                  <a:spcPts val="0"/>
                </a:spcAft>
                <a:buClr>
                  <a:srgbClr val="0C0C0C"/>
                </a:buClr>
                <a:buSzPts val="2000"/>
                <a:buFont typeface="Calibri"/>
                <a:buNone/>
              </a:pPr>
              <a:r>
                <a:rPr b="0" i="0" lang="pl-PL" sz="2000" u="none" cap="none" strike="noStrike">
                  <a:solidFill>
                    <a:srgbClr val="0C0C0C"/>
                  </a:solidFill>
                  <a:latin typeface="Calibri"/>
                  <a:ea typeface="Calibri"/>
                  <a:cs typeface="Calibri"/>
                  <a:sym typeface="Calibri"/>
                </a:rPr>
                <a:t>optimizing the use of resources and energy throughout their entire life cycle</a:t>
              </a:r>
              <a:endParaRPr b="0" i="0" sz="2000" u="none" cap="none" strike="noStrike">
                <a:solidFill>
                  <a:srgbClr val="0C0C0C"/>
                </a:solidFill>
                <a:latin typeface="Calibri"/>
                <a:ea typeface="Calibri"/>
                <a:cs typeface="Calibri"/>
                <a:sym typeface="Calibri"/>
              </a:endParaRPr>
            </a:p>
          </p:txBody>
        </p:sp>
        <p:sp>
          <p:nvSpPr>
            <p:cNvPr id="217" name="Google Shape;217;p16"/>
            <p:cNvSpPr/>
            <p:nvPr/>
          </p:nvSpPr>
          <p:spPr>
            <a:xfrm>
              <a:off x="4180879" y="157"/>
              <a:ext cx="2690968" cy="1614580"/>
            </a:xfrm>
            <a:prstGeom prst="rect">
              <a:avLst/>
            </a:prstGeom>
            <a:solidFill>
              <a:srgbClr val="08D0D9"/>
            </a:solidFill>
            <a:ln>
              <a:noFill/>
            </a:ln>
            <a:effectLst>
              <a:outerShdw blurRad="107950" rotWithShape="0" algn="ctr" dir="5400000" dist="12700">
                <a:srgbClr val="000000"/>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8" name="Google Shape;218;p16"/>
            <p:cNvSpPr txBox="1"/>
            <p:nvPr/>
          </p:nvSpPr>
          <p:spPr>
            <a:xfrm>
              <a:off x="4180879" y="157"/>
              <a:ext cx="2690968" cy="1614580"/>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rgbClr val="0C0C0C"/>
                </a:buClr>
                <a:buSzPts val="1800"/>
                <a:buFont typeface="Calibri"/>
                <a:buNone/>
              </a:pPr>
              <a:r>
                <a:rPr b="0" i="0" lang="pl-PL" sz="1800" u="none" cap="none" strike="noStrike">
                  <a:solidFill>
                    <a:srgbClr val="0C0C0C"/>
                  </a:solidFill>
                  <a:latin typeface="Calibri"/>
                  <a:ea typeface="Calibri"/>
                  <a:cs typeface="Calibri"/>
                  <a:sym typeface="Calibri"/>
                </a:rPr>
                <a:t>maintaining products, components and materials over the long term with the highest possible level of utility and value</a:t>
              </a:r>
              <a:endParaRPr b="0" i="0" sz="1800" u="none" cap="none" strike="noStrike">
                <a:solidFill>
                  <a:srgbClr val="0C0C0C"/>
                </a:solidFill>
                <a:latin typeface="Calibri"/>
                <a:ea typeface="Calibri"/>
                <a:cs typeface="Calibri"/>
                <a:sym typeface="Calibri"/>
              </a:endParaRPr>
            </a:p>
          </p:txBody>
        </p:sp>
        <p:sp>
          <p:nvSpPr>
            <p:cNvPr id="219" name="Google Shape;219;p16"/>
            <p:cNvSpPr/>
            <p:nvPr/>
          </p:nvSpPr>
          <p:spPr>
            <a:xfrm>
              <a:off x="1220814" y="1883834"/>
              <a:ext cx="2690968" cy="1614580"/>
            </a:xfrm>
            <a:prstGeom prst="rect">
              <a:avLst/>
            </a:prstGeom>
            <a:solidFill>
              <a:srgbClr val="0DCF99"/>
            </a:solidFill>
            <a:ln>
              <a:noFill/>
            </a:ln>
            <a:effectLst>
              <a:outerShdw blurRad="107950" rotWithShape="0" algn="ctr" dir="5400000" dist="12700">
                <a:srgbClr val="000000"/>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 name="Google Shape;220;p16"/>
            <p:cNvSpPr txBox="1"/>
            <p:nvPr/>
          </p:nvSpPr>
          <p:spPr>
            <a:xfrm>
              <a:off x="1220814" y="1883834"/>
              <a:ext cx="2690968" cy="1614580"/>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rgbClr val="0C0C0C"/>
                </a:buClr>
                <a:buSzPts val="1800"/>
                <a:buFont typeface="Calibri"/>
                <a:buNone/>
              </a:pPr>
              <a:r>
                <a:rPr b="0" i="0" lang="pl-PL" sz="1800" u="none" cap="none" strike="noStrike">
                  <a:solidFill>
                    <a:srgbClr val="0C0C0C"/>
                  </a:solidFill>
                  <a:latin typeface="Calibri"/>
                  <a:ea typeface="Calibri"/>
                  <a:cs typeface="Calibri"/>
                  <a:sym typeface="Calibri"/>
                </a:rPr>
                <a:t>passing materials through the system as many times as possible by cascading them into different applications</a:t>
              </a:r>
              <a:endParaRPr b="0" i="0" sz="1800" u="none" cap="none" strike="noStrike">
                <a:solidFill>
                  <a:srgbClr val="0C0C0C"/>
                </a:solidFill>
                <a:latin typeface="Calibri"/>
                <a:ea typeface="Calibri"/>
                <a:cs typeface="Calibri"/>
                <a:sym typeface="Calibri"/>
              </a:endParaRPr>
            </a:p>
          </p:txBody>
        </p:sp>
        <p:sp>
          <p:nvSpPr>
            <p:cNvPr id="221" name="Google Shape;221;p16"/>
            <p:cNvSpPr/>
            <p:nvPr/>
          </p:nvSpPr>
          <p:spPr>
            <a:xfrm>
              <a:off x="4180879" y="1883834"/>
              <a:ext cx="2690968" cy="1614580"/>
            </a:xfrm>
            <a:prstGeom prst="rect">
              <a:avLst/>
            </a:prstGeom>
            <a:solidFill>
              <a:schemeClr val="accent5"/>
            </a:solidFill>
            <a:ln>
              <a:noFill/>
            </a:ln>
            <a:effectLst>
              <a:outerShdw blurRad="107950" rotWithShape="0" algn="ctr" dir="5400000" dist="12700">
                <a:srgbClr val="000000"/>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 name="Google Shape;222;p16"/>
            <p:cNvSpPr txBox="1"/>
            <p:nvPr/>
          </p:nvSpPr>
          <p:spPr>
            <a:xfrm>
              <a:off x="4180879" y="1883834"/>
              <a:ext cx="2690968" cy="1614580"/>
            </a:xfrm>
            <a:prstGeom prst="rect">
              <a:avLst/>
            </a:prstGeom>
            <a:noFill/>
            <a:ln>
              <a:noFill/>
            </a:ln>
          </p:spPr>
          <p:txBody>
            <a:bodyPr anchorCtr="0" anchor="ctr" bIns="76200" lIns="76200" spcFirstLastPara="1" rIns="76200" wrap="square" tIns="76200">
              <a:noAutofit/>
            </a:bodyPr>
            <a:lstStyle/>
            <a:p>
              <a:pPr indent="0" lvl="0" marL="0" marR="0" rtl="0" algn="ctr">
                <a:lnSpc>
                  <a:spcPct val="90000"/>
                </a:lnSpc>
                <a:spcBef>
                  <a:spcPts val="0"/>
                </a:spcBef>
                <a:spcAft>
                  <a:spcPts val="0"/>
                </a:spcAft>
                <a:buClr>
                  <a:srgbClr val="0C0C0C"/>
                </a:buClr>
                <a:buSzPts val="2000"/>
                <a:buFont typeface="Calibri"/>
                <a:buNone/>
              </a:pPr>
              <a:r>
                <a:rPr b="0" i="0" lang="pl-PL" sz="2000" u="none" cap="none" strike="noStrike">
                  <a:solidFill>
                    <a:srgbClr val="0C0C0C"/>
                  </a:solidFill>
                  <a:latin typeface="Calibri"/>
                  <a:ea typeface="Calibri"/>
                  <a:cs typeface="Calibri"/>
                  <a:sym typeface="Calibri"/>
                </a:rPr>
                <a:t>using clean materials to improve the quality of their reuse</a:t>
              </a:r>
              <a:endParaRPr b="0" i="0" sz="2000" u="none" cap="none" strike="noStrike">
                <a:solidFill>
                  <a:srgbClr val="0C0C0C"/>
                </a:solidFill>
                <a:latin typeface="Calibri"/>
                <a:ea typeface="Calibri"/>
                <a:cs typeface="Calibri"/>
                <a:sym typeface="Calibri"/>
              </a:endParaRPr>
            </a:p>
          </p:txBody>
        </p:sp>
      </p:grpSp>
      <p:sp>
        <p:nvSpPr>
          <p:cNvPr id="223" name="Google Shape;223;p16"/>
          <p:cNvSpPr/>
          <p:nvPr/>
        </p:nvSpPr>
        <p:spPr>
          <a:xfrm>
            <a:off x="2095047" y="5403273"/>
            <a:ext cx="8092662"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l-PL" sz="1200" u="none" cap="none" strike="noStrike">
                <a:solidFill>
                  <a:srgbClr val="444444"/>
                </a:solidFill>
                <a:latin typeface="Calibri"/>
                <a:ea typeface="Calibri"/>
                <a:cs typeface="Calibri"/>
                <a:sym typeface="Calibri"/>
              </a:rPr>
              <a:t>Source: Growth within: a circular economy vision for a competitive Europe, McKinsey Center for Business and Environment, </a:t>
            </a:r>
            <a:r>
              <a:rPr b="0" i="0" lang="pl-PL" sz="1200" u="sng" cap="none" strike="noStrike">
                <a:solidFill>
                  <a:schemeClr val="dk1"/>
                </a:solidFill>
                <a:latin typeface="Calibri"/>
                <a:ea typeface="Calibri"/>
                <a:cs typeface="Calibri"/>
                <a:sym typeface="Calibri"/>
                <a:hlinkClick r:id="rId3">
                  <a:extLst>
                    <a:ext uri="{A12FA001-AC4F-418D-AE19-62706E023703}">
                      <ahyp:hlinkClr val="tx"/>
                    </a:ext>
                  </a:extLst>
                </a:hlinkClick>
              </a:rPr>
              <a:t>https://ellenmacarthurfoundation.org/growth-within-a-circular-economy-vision-for-a-competitive-europe</a:t>
            </a:r>
            <a:endParaRPr b="0" i="0" sz="1400" u="none" cap="none" strike="noStrike">
              <a:solidFill>
                <a:schemeClr val="dk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17"/>
          <p:cNvSpPr txBox="1"/>
          <p:nvPr/>
        </p:nvSpPr>
        <p:spPr>
          <a:xfrm>
            <a:off x="6456218" y="5310909"/>
            <a:ext cx="5351470"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l-PL" sz="1200" u="none" cap="none" strike="noStrike">
                <a:solidFill>
                  <a:srgbClr val="444444"/>
                </a:solidFill>
                <a:latin typeface="Calibri"/>
                <a:ea typeface="Calibri"/>
                <a:cs typeface="Calibri"/>
                <a:sym typeface="Calibri"/>
              </a:rPr>
              <a:t>Source: More from less – material resource efficiency in Europe. 2015 Overview of Policies, Instruments and Targets in 32 Countries, EEA Report No. 10/2016, p. 71</a:t>
            </a:r>
            <a:endParaRPr b="0" i="0" sz="1200" u="none" cap="none" strike="noStrike">
              <a:solidFill>
                <a:srgbClr val="444444"/>
              </a:solidFill>
              <a:latin typeface="Calibri"/>
              <a:ea typeface="Calibri"/>
              <a:cs typeface="Calibri"/>
              <a:sym typeface="Calibri"/>
            </a:endParaRPr>
          </a:p>
        </p:txBody>
      </p:sp>
      <p:pic>
        <p:nvPicPr>
          <p:cNvPr id="229" name="Google Shape;229;p17"/>
          <p:cNvPicPr preferRelativeResize="0"/>
          <p:nvPr/>
        </p:nvPicPr>
        <p:blipFill rotWithShape="1">
          <a:blip r:embed="rId3">
            <a:alphaModFix/>
          </a:blip>
          <a:srcRect b="0" l="0" r="0" t="0"/>
          <a:stretch/>
        </p:blipFill>
        <p:spPr>
          <a:xfrm>
            <a:off x="27295" y="1635"/>
            <a:ext cx="5909481" cy="6902212"/>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18"/>
          <p:cNvSpPr txBox="1"/>
          <p:nvPr>
            <p:ph type="title"/>
          </p:nvPr>
        </p:nvSpPr>
        <p:spPr>
          <a:xfrm>
            <a:off x="314035" y="523701"/>
            <a:ext cx="11443855" cy="590821"/>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600"/>
              <a:buFont typeface="Calibri"/>
              <a:buNone/>
            </a:pPr>
            <a:r>
              <a:rPr b="1" lang="pl-PL" sz="3600"/>
              <a:t>Groups of activities enabling transition towards CE - ReSOLVE</a:t>
            </a:r>
            <a:endParaRPr b="1" sz="3600"/>
          </a:p>
        </p:txBody>
      </p:sp>
      <p:pic>
        <p:nvPicPr>
          <p:cNvPr id="235" name="Google Shape;235;p18"/>
          <p:cNvPicPr preferRelativeResize="0"/>
          <p:nvPr/>
        </p:nvPicPr>
        <p:blipFill rotWithShape="1">
          <a:blip r:embed="rId3">
            <a:alphaModFix/>
          </a:blip>
          <a:srcRect b="0" l="0" r="0" t="0"/>
          <a:stretch/>
        </p:blipFill>
        <p:spPr>
          <a:xfrm>
            <a:off x="434110" y="1111646"/>
            <a:ext cx="7185890" cy="5132136"/>
          </a:xfrm>
          <a:prstGeom prst="rect">
            <a:avLst/>
          </a:prstGeom>
          <a:noFill/>
          <a:ln>
            <a:noFill/>
          </a:ln>
        </p:spPr>
      </p:pic>
      <p:sp>
        <p:nvSpPr>
          <p:cNvPr id="236" name="Google Shape;236;p18"/>
          <p:cNvSpPr/>
          <p:nvPr/>
        </p:nvSpPr>
        <p:spPr>
          <a:xfrm>
            <a:off x="7841674" y="5218652"/>
            <a:ext cx="4119418"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l-PL" sz="1200" u="none" cap="none" strike="noStrike">
                <a:solidFill>
                  <a:srgbClr val="444444"/>
                </a:solidFill>
                <a:latin typeface="Calibri"/>
                <a:ea typeface="Calibri"/>
                <a:cs typeface="Calibri"/>
                <a:sym typeface="Calibri"/>
              </a:rPr>
              <a:t>Source: Growth within: a circular economy vision for a competitive Europe, McKinsey Centre for Business and Environment, </a:t>
            </a:r>
            <a:r>
              <a:rPr b="0" i="0" lang="pl-PL" sz="1200" u="sng" cap="none" strike="noStrike">
                <a:solidFill>
                  <a:schemeClr val="dk1"/>
                </a:solidFill>
                <a:latin typeface="Calibri"/>
                <a:ea typeface="Calibri"/>
                <a:cs typeface="Calibri"/>
                <a:sym typeface="Calibri"/>
                <a:hlinkClick r:id="rId4">
                  <a:extLst>
                    <a:ext uri="{A12FA001-AC4F-418D-AE19-62706E023703}">
                      <ahyp:hlinkClr val="tx"/>
                    </a:ext>
                  </a:extLst>
                </a:hlinkClick>
              </a:rPr>
              <a:t>https://ellenmacarthurfoundation.org/growth-within-a-circular-economy-vision-for-a-competitive-europe</a:t>
            </a:r>
            <a:r>
              <a:rPr b="0" i="0" lang="pl-PL" sz="1200" u="none" cap="none" strike="noStrike">
                <a:solidFill>
                  <a:schemeClr val="dk1"/>
                </a:solidFill>
                <a:latin typeface="Calibri"/>
                <a:ea typeface="Calibri"/>
                <a:cs typeface="Calibri"/>
                <a:sym typeface="Calibri"/>
              </a:rPr>
              <a:t>.</a:t>
            </a:r>
            <a:endParaRPr b="0" i="0" sz="1200" u="none" cap="none" strike="noStrike">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2"/>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pl-PL" cap="small"/>
              <a:t>General Information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19"/>
          <p:cNvSpPr txBox="1"/>
          <p:nvPr>
            <p:ph type="title"/>
          </p:nvPr>
        </p:nvSpPr>
        <p:spPr>
          <a:xfrm>
            <a:off x="838200" y="609600"/>
            <a:ext cx="9272590" cy="94210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Calibri"/>
              <a:buNone/>
            </a:pPr>
            <a:r>
              <a:rPr b="1" lang="pl-PL" sz="3600"/>
              <a:t>European Commission CE Policy </a:t>
            </a:r>
            <a:endParaRPr b="1" sz="3600">
              <a:solidFill>
                <a:srgbClr val="3F3F3F"/>
              </a:solidFill>
            </a:endParaRPr>
          </a:p>
        </p:txBody>
      </p:sp>
      <p:sp>
        <p:nvSpPr>
          <p:cNvPr id="242" name="Google Shape;242;p19"/>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p>
            <a:pPr indent="-457200" lvl="0" marL="457200" rtl="0" algn="l">
              <a:lnSpc>
                <a:spcPct val="90000"/>
              </a:lnSpc>
              <a:spcBef>
                <a:spcPts val="0"/>
              </a:spcBef>
              <a:spcAft>
                <a:spcPts val="0"/>
              </a:spcAft>
              <a:buClr>
                <a:schemeClr val="dk1"/>
              </a:buClr>
              <a:buSzPts val="2400"/>
              <a:buFont typeface="Calibri"/>
              <a:buAutoNum type="arabicPeriod"/>
            </a:pPr>
            <a:r>
              <a:rPr lang="pl-PL" sz="2400" u="sng">
                <a:solidFill>
                  <a:schemeClr val="hlink"/>
                </a:solidFill>
                <a:hlinkClick r:id="rId3"/>
              </a:rPr>
              <a:t>A new Circular Economy Action Plan, 2020</a:t>
            </a:r>
            <a:endParaRPr sz="2400"/>
          </a:p>
          <a:p>
            <a:pPr indent="-457200" lvl="0" marL="457200" rtl="0" algn="l">
              <a:lnSpc>
                <a:spcPct val="90000"/>
              </a:lnSpc>
              <a:spcBef>
                <a:spcPts val="1000"/>
              </a:spcBef>
              <a:spcAft>
                <a:spcPts val="0"/>
              </a:spcAft>
              <a:buClr>
                <a:schemeClr val="dk1"/>
              </a:buClr>
              <a:buSzPts val="2400"/>
              <a:buFont typeface="Calibri"/>
              <a:buAutoNum type="arabicPeriod"/>
            </a:pPr>
            <a:r>
              <a:rPr lang="pl-PL" sz="2400" u="sng">
                <a:solidFill>
                  <a:schemeClr val="hlink"/>
                </a:solidFill>
                <a:hlinkClick r:id="rId4"/>
              </a:rPr>
              <a:t>Towards a circular economy: A zero waste programme for Europe</a:t>
            </a:r>
            <a:r>
              <a:rPr i="1" lang="pl-PL" sz="2400" u="sng">
                <a:solidFill>
                  <a:schemeClr val="dk1"/>
                </a:solidFill>
                <a:hlinkClick r:id="rId5">
                  <a:extLst>
                    <a:ext uri="{A12FA001-AC4F-418D-AE19-62706E023703}">
                      <ahyp:hlinkClr val="tx"/>
                    </a:ext>
                  </a:extLst>
                </a:hlinkClick>
              </a:rPr>
              <a:t>, </a:t>
            </a:r>
            <a:r>
              <a:rPr lang="pl-PL" sz="2400" u="sng">
                <a:solidFill>
                  <a:schemeClr val="dk1"/>
                </a:solidFill>
                <a:hlinkClick r:id="rId6">
                  <a:extLst>
                    <a:ext uri="{A12FA001-AC4F-418D-AE19-62706E023703}">
                      <ahyp:hlinkClr val="tx"/>
                    </a:ext>
                  </a:extLst>
                </a:hlinkClick>
              </a:rPr>
              <a:t>2014</a:t>
            </a:r>
            <a:endParaRPr sz="2400">
              <a:solidFill>
                <a:schemeClr val="dk1"/>
              </a:solidFill>
            </a:endParaRPr>
          </a:p>
          <a:p>
            <a:pPr indent="-457200" lvl="0" marL="457200" rtl="0" algn="l">
              <a:lnSpc>
                <a:spcPct val="90000"/>
              </a:lnSpc>
              <a:spcBef>
                <a:spcPts val="1000"/>
              </a:spcBef>
              <a:spcAft>
                <a:spcPts val="0"/>
              </a:spcAft>
              <a:buClr>
                <a:schemeClr val="dk1"/>
              </a:buClr>
              <a:buSzPts val="2400"/>
              <a:buFont typeface="Calibri"/>
              <a:buAutoNum type="arabicPeriod"/>
            </a:pPr>
            <a:r>
              <a:rPr lang="pl-PL" sz="2400" u="sng">
                <a:solidFill>
                  <a:schemeClr val="hlink"/>
                </a:solidFill>
                <a:hlinkClick r:id="rId7"/>
              </a:rPr>
              <a:t>A European Strategy for Plastics in a Circular Economy, 2018</a:t>
            </a:r>
            <a:endParaRPr sz="2400"/>
          </a:p>
          <a:p>
            <a:pPr indent="-50800" lvl="0" marL="228600" rtl="0" algn="l">
              <a:lnSpc>
                <a:spcPct val="90000"/>
              </a:lnSpc>
              <a:spcBef>
                <a:spcPts val="1000"/>
              </a:spcBef>
              <a:spcAft>
                <a:spcPts val="0"/>
              </a:spcAft>
              <a:buClr>
                <a:schemeClr val="dk1"/>
              </a:buClr>
              <a:buSzPts val="2800"/>
              <a:buFont typeface="Noto Sans Symbols"/>
              <a:buNone/>
            </a:pPr>
            <a:r>
              <a:t/>
            </a:r>
            <a:endParaRPr>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20"/>
          <p:cNvSpPr txBox="1"/>
          <p:nvPr>
            <p:ph type="title"/>
          </p:nvPr>
        </p:nvSpPr>
        <p:spPr>
          <a:xfrm>
            <a:off x="838199" y="452450"/>
            <a:ext cx="10515602" cy="865714"/>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Calibri"/>
              <a:buNone/>
            </a:pPr>
            <a:r>
              <a:rPr b="1" lang="pl-PL" sz="3600"/>
              <a:t>A new Circular Economy Action Plan – main initiatives</a:t>
            </a:r>
            <a:r>
              <a:rPr b="0" i="0" lang="pl-PL" sz="1400">
                <a:solidFill>
                  <a:srgbClr val="444444"/>
                </a:solidFill>
                <a:latin typeface="Times New Roman"/>
                <a:ea typeface="Times New Roman"/>
                <a:cs typeface="Times New Roman"/>
                <a:sym typeface="Times New Roman"/>
              </a:rPr>
              <a:t> </a:t>
            </a:r>
            <a:endParaRPr sz="3600"/>
          </a:p>
        </p:txBody>
      </p:sp>
      <p:graphicFrame>
        <p:nvGraphicFramePr>
          <p:cNvPr id="248" name="Google Shape;248;p20"/>
          <p:cNvGraphicFramePr/>
          <p:nvPr/>
        </p:nvGraphicFramePr>
        <p:xfrm>
          <a:off x="683491" y="1318163"/>
          <a:ext cx="3000000" cy="3000000"/>
        </p:xfrm>
        <a:graphic>
          <a:graphicData uri="http://schemas.openxmlformats.org/drawingml/2006/table">
            <a:tbl>
              <a:tblPr bandRow="1" firstRow="1">
                <a:noFill/>
                <a:tableStyleId>{408179C0-17B7-4E7F-9AD9-178C773DDEBD}</a:tableStyleId>
              </a:tblPr>
              <a:tblGrid>
                <a:gridCol w="5087925"/>
                <a:gridCol w="5582400"/>
              </a:tblGrid>
              <a:tr h="4359575">
                <a:tc>
                  <a:txBody>
                    <a:bodyPr/>
                    <a:lstStyle/>
                    <a:p>
                      <a:pPr indent="0" lvl="0" marL="0" marR="0" rtl="0" algn="l">
                        <a:lnSpc>
                          <a:spcPct val="100000"/>
                        </a:lnSpc>
                        <a:spcBef>
                          <a:spcPts val="0"/>
                        </a:spcBef>
                        <a:spcAft>
                          <a:spcPts val="0"/>
                        </a:spcAft>
                        <a:buClr>
                          <a:schemeClr val="dk1"/>
                        </a:buClr>
                        <a:buSzPts val="1800"/>
                        <a:buFont typeface="Calibri"/>
                        <a:buNone/>
                      </a:pPr>
                      <a:r>
                        <a:rPr b="1" lang="pl-PL" sz="1800" u="none" cap="none" strike="noStrike">
                          <a:solidFill>
                            <a:schemeClr val="dk1"/>
                          </a:solidFill>
                        </a:rPr>
                        <a:t>1. </a:t>
                      </a:r>
                      <a:r>
                        <a:rPr b="1" lang="pl-PL" sz="2000" u="none" cap="none" strike="noStrike">
                          <a:solidFill>
                            <a:schemeClr val="dk1"/>
                          </a:solidFill>
                        </a:rPr>
                        <a:t>Sustainable Product Policy Framework</a:t>
                      </a:r>
                      <a:endParaRPr b="1" sz="2000" u="none" cap="none" strike="noStrike">
                        <a:solidFill>
                          <a:schemeClr val="dk1"/>
                        </a:solidFill>
                      </a:endParaRPr>
                    </a:p>
                    <a:p>
                      <a:pPr indent="-342900" lvl="0" marL="830263" marR="0" rtl="0" algn="l">
                        <a:lnSpc>
                          <a:spcPct val="100000"/>
                        </a:lnSpc>
                        <a:spcBef>
                          <a:spcPts val="0"/>
                        </a:spcBef>
                        <a:spcAft>
                          <a:spcPts val="0"/>
                        </a:spcAft>
                        <a:buClr>
                          <a:schemeClr val="dk1"/>
                        </a:buClr>
                        <a:buSzPts val="2000"/>
                        <a:buFont typeface="Arial"/>
                        <a:buChar char="•"/>
                      </a:pPr>
                      <a:r>
                        <a:rPr b="0" lang="pl-PL" sz="2000" u="none" cap="none" strike="noStrike">
                          <a:solidFill>
                            <a:schemeClr val="dk1"/>
                          </a:solidFill>
                        </a:rPr>
                        <a:t>Designing sustainable products</a:t>
                      </a:r>
                      <a:endParaRPr b="0" sz="2000" u="none" cap="none" strike="noStrike">
                        <a:solidFill>
                          <a:schemeClr val="dk1"/>
                        </a:solidFill>
                      </a:endParaRPr>
                    </a:p>
                    <a:p>
                      <a:pPr indent="-342900" lvl="0" marL="830263" marR="0" rtl="0" algn="l">
                        <a:lnSpc>
                          <a:spcPct val="100000"/>
                        </a:lnSpc>
                        <a:spcBef>
                          <a:spcPts val="0"/>
                        </a:spcBef>
                        <a:spcAft>
                          <a:spcPts val="0"/>
                        </a:spcAft>
                        <a:buClr>
                          <a:schemeClr val="dk1"/>
                        </a:buClr>
                        <a:buSzPts val="2000"/>
                        <a:buFont typeface="Arial"/>
                        <a:buChar char="•"/>
                      </a:pPr>
                      <a:r>
                        <a:rPr b="0" lang="pl-PL" sz="2000" u="none" cap="none" strike="noStrike">
                          <a:solidFill>
                            <a:schemeClr val="dk1"/>
                          </a:solidFill>
                        </a:rPr>
                        <a:t>Empowering consumers and public buyers</a:t>
                      </a:r>
                      <a:endParaRPr b="0" sz="2000" u="none" cap="none" strike="noStrike">
                        <a:solidFill>
                          <a:schemeClr val="dk1"/>
                        </a:solidFill>
                      </a:endParaRPr>
                    </a:p>
                    <a:p>
                      <a:pPr indent="-342900" lvl="0" marL="830263" marR="0" rtl="0" algn="l">
                        <a:lnSpc>
                          <a:spcPct val="100000"/>
                        </a:lnSpc>
                        <a:spcBef>
                          <a:spcPts val="0"/>
                        </a:spcBef>
                        <a:spcAft>
                          <a:spcPts val="0"/>
                        </a:spcAft>
                        <a:buClr>
                          <a:schemeClr val="dk1"/>
                        </a:buClr>
                        <a:buSzPts val="2000"/>
                        <a:buFont typeface="Arial"/>
                        <a:buChar char="•"/>
                      </a:pPr>
                      <a:r>
                        <a:rPr b="0" lang="pl-PL" sz="2000" u="none" cap="none" strike="noStrike">
                          <a:solidFill>
                            <a:schemeClr val="dk1"/>
                          </a:solidFill>
                        </a:rPr>
                        <a:t>Circularity in production processes</a:t>
                      </a:r>
                      <a:endParaRPr b="0" sz="2000" u="none" cap="none" strike="noStrike">
                        <a:solidFill>
                          <a:schemeClr val="dk1"/>
                        </a:solidFill>
                      </a:endParaRPr>
                    </a:p>
                    <a:p>
                      <a:pPr indent="0" lvl="0" marL="487363" marR="0" rtl="0" algn="l">
                        <a:lnSpc>
                          <a:spcPct val="100000"/>
                        </a:lnSpc>
                        <a:spcBef>
                          <a:spcPts val="0"/>
                        </a:spcBef>
                        <a:spcAft>
                          <a:spcPts val="0"/>
                        </a:spcAft>
                        <a:buClr>
                          <a:schemeClr val="dk1"/>
                        </a:buClr>
                        <a:buSzPts val="2000"/>
                        <a:buFont typeface="Calibri"/>
                        <a:buNone/>
                      </a:pPr>
                      <a:r>
                        <a:t/>
                      </a:r>
                      <a:endParaRPr b="0" sz="2000" u="none" cap="none" strike="noStrike">
                        <a:solidFill>
                          <a:schemeClr val="dk1"/>
                        </a:solidFill>
                      </a:endParaRPr>
                    </a:p>
                    <a:p>
                      <a:pPr indent="0" lvl="0" marL="0" marR="0" rtl="0" algn="l">
                        <a:lnSpc>
                          <a:spcPct val="70000"/>
                        </a:lnSpc>
                        <a:spcBef>
                          <a:spcPts val="0"/>
                        </a:spcBef>
                        <a:spcAft>
                          <a:spcPts val="0"/>
                        </a:spcAft>
                        <a:buClr>
                          <a:schemeClr val="dk1"/>
                        </a:buClr>
                        <a:buSzPts val="2000"/>
                        <a:buFont typeface="Calibri"/>
                        <a:buNone/>
                      </a:pPr>
                      <a:r>
                        <a:rPr b="0" lang="pl-PL" sz="2000" u="none" cap="none" strike="noStrike">
                          <a:solidFill>
                            <a:schemeClr val="dk1"/>
                          </a:solidFill>
                          <a:latin typeface="Calibri"/>
                          <a:ea typeface="Calibri"/>
                          <a:cs typeface="Calibri"/>
                          <a:sym typeface="Calibri"/>
                        </a:rPr>
                        <a:t>2</a:t>
                      </a:r>
                      <a:r>
                        <a:rPr b="0" lang="pl-PL" sz="2000" u="none" cap="none" strike="noStrike">
                          <a:solidFill>
                            <a:schemeClr val="dk1"/>
                          </a:solidFill>
                        </a:rPr>
                        <a:t>. </a:t>
                      </a:r>
                      <a:r>
                        <a:rPr b="1" lang="pl-PL" sz="2000" u="none" cap="none" strike="noStrike">
                          <a:solidFill>
                            <a:schemeClr val="dk1"/>
                          </a:solidFill>
                        </a:rPr>
                        <a:t>Key Product Value Chain</a:t>
                      </a:r>
                      <a:endParaRPr sz="1400" u="none" cap="none" strike="noStrike"/>
                    </a:p>
                    <a:p>
                      <a:pPr indent="-342900" lvl="0" marL="922338" marR="0" rtl="0" algn="l">
                        <a:lnSpc>
                          <a:spcPct val="100000"/>
                        </a:lnSpc>
                        <a:spcBef>
                          <a:spcPts val="0"/>
                        </a:spcBef>
                        <a:spcAft>
                          <a:spcPts val="0"/>
                        </a:spcAft>
                        <a:buClr>
                          <a:schemeClr val="dk1"/>
                        </a:buClr>
                        <a:buSzPts val="2000"/>
                        <a:buFont typeface="Arial"/>
                        <a:buChar char="•"/>
                      </a:pPr>
                      <a:r>
                        <a:rPr b="0" lang="pl-PL" sz="2000" u="none" cap="none" strike="noStrike">
                          <a:solidFill>
                            <a:schemeClr val="dk1"/>
                          </a:solidFill>
                        </a:rPr>
                        <a:t>Electronics and ICT</a:t>
                      </a:r>
                      <a:endParaRPr b="0" sz="2000" u="none" cap="none" strike="noStrike">
                        <a:solidFill>
                          <a:schemeClr val="dk1"/>
                        </a:solidFill>
                      </a:endParaRPr>
                    </a:p>
                    <a:p>
                      <a:pPr indent="-342900" lvl="0" marL="922338" marR="0" rtl="0" algn="l">
                        <a:lnSpc>
                          <a:spcPct val="100000"/>
                        </a:lnSpc>
                        <a:spcBef>
                          <a:spcPts val="0"/>
                        </a:spcBef>
                        <a:spcAft>
                          <a:spcPts val="0"/>
                        </a:spcAft>
                        <a:buClr>
                          <a:schemeClr val="dk1"/>
                        </a:buClr>
                        <a:buSzPts val="2000"/>
                        <a:buFont typeface="Arial"/>
                        <a:buChar char="•"/>
                      </a:pPr>
                      <a:r>
                        <a:rPr b="0" lang="pl-PL" sz="2000" u="none" cap="none" strike="noStrike">
                          <a:solidFill>
                            <a:schemeClr val="dk1"/>
                          </a:solidFill>
                        </a:rPr>
                        <a:t>Batteries and vehicles</a:t>
                      </a:r>
                      <a:endParaRPr b="0" sz="2000" u="none" cap="none" strike="noStrike">
                        <a:solidFill>
                          <a:schemeClr val="dk1"/>
                        </a:solidFill>
                      </a:endParaRPr>
                    </a:p>
                    <a:p>
                      <a:pPr indent="-342900" lvl="0" marL="922338" marR="0" rtl="0" algn="l">
                        <a:lnSpc>
                          <a:spcPct val="100000"/>
                        </a:lnSpc>
                        <a:spcBef>
                          <a:spcPts val="0"/>
                        </a:spcBef>
                        <a:spcAft>
                          <a:spcPts val="0"/>
                        </a:spcAft>
                        <a:buClr>
                          <a:schemeClr val="dk1"/>
                        </a:buClr>
                        <a:buSzPts val="2000"/>
                        <a:buFont typeface="Arial"/>
                        <a:buChar char="•"/>
                      </a:pPr>
                      <a:r>
                        <a:rPr b="0" lang="pl-PL" sz="2000" u="none" cap="none" strike="noStrike">
                          <a:solidFill>
                            <a:schemeClr val="dk1"/>
                          </a:solidFill>
                        </a:rPr>
                        <a:t>Packaging</a:t>
                      </a:r>
                      <a:endParaRPr b="0" sz="2000" u="none" cap="none" strike="noStrike">
                        <a:solidFill>
                          <a:schemeClr val="dk1"/>
                        </a:solidFill>
                      </a:endParaRPr>
                    </a:p>
                    <a:p>
                      <a:pPr indent="-342900" lvl="0" marL="922338" marR="0" rtl="0" algn="l">
                        <a:lnSpc>
                          <a:spcPct val="100000"/>
                        </a:lnSpc>
                        <a:spcBef>
                          <a:spcPts val="0"/>
                        </a:spcBef>
                        <a:spcAft>
                          <a:spcPts val="0"/>
                        </a:spcAft>
                        <a:buClr>
                          <a:schemeClr val="dk1"/>
                        </a:buClr>
                        <a:buSzPts val="2000"/>
                        <a:buFont typeface="Arial"/>
                        <a:buChar char="•"/>
                      </a:pPr>
                      <a:r>
                        <a:rPr b="0" lang="pl-PL" sz="2000" u="none" cap="none" strike="noStrike">
                          <a:solidFill>
                            <a:schemeClr val="dk1"/>
                          </a:solidFill>
                        </a:rPr>
                        <a:t>Plastics</a:t>
                      </a:r>
                      <a:endParaRPr b="0" sz="2000" u="none" cap="none" strike="noStrike">
                        <a:solidFill>
                          <a:schemeClr val="dk1"/>
                        </a:solidFill>
                      </a:endParaRPr>
                    </a:p>
                    <a:p>
                      <a:pPr indent="-342900" lvl="0" marL="922338" marR="0" rtl="0" algn="l">
                        <a:lnSpc>
                          <a:spcPct val="100000"/>
                        </a:lnSpc>
                        <a:spcBef>
                          <a:spcPts val="0"/>
                        </a:spcBef>
                        <a:spcAft>
                          <a:spcPts val="0"/>
                        </a:spcAft>
                        <a:buClr>
                          <a:schemeClr val="dk1"/>
                        </a:buClr>
                        <a:buSzPts val="2000"/>
                        <a:buFont typeface="Arial"/>
                        <a:buChar char="•"/>
                      </a:pPr>
                      <a:r>
                        <a:rPr b="0" lang="pl-PL" sz="2000" u="none" cap="none" strike="noStrike">
                          <a:solidFill>
                            <a:schemeClr val="dk1"/>
                          </a:solidFill>
                        </a:rPr>
                        <a:t>Textiles</a:t>
                      </a:r>
                      <a:endParaRPr b="0" sz="2000" u="none" cap="none" strike="noStrike">
                        <a:solidFill>
                          <a:schemeClr val="dk1"/>
                        </a:solidFill>
                      </a:endParaRPr>
                    </a:p>
                    <a:p>
                      <a:pPr indent="-342900" lvl="0" marL="922338" marR="0" rtl="0" algn="l">
                        <a:lnSpc>
                          <a:spcPct val="100000"/>
                        </a:lnSpc>
                        <a:spcBef>
                          <a:spcPts val="0"/>
                        </a:spcBef>
                        <a:spcAft>
                          <a:spcPts val="0"/>
                        </a:spcAft>
                        <a:buClr>
                          <a:schemeClr val="dk1"/>
                        </a:buClr>
                        <a:buSzPts val="2000"/>
                        <a:buFont typeface="Arial"/>
                        <a:buChar char="•"/>
                      </a:pPr>
                      <a:r>
                        <a:rPr b="0" lang="pl-PL" sz="2000" u="none" cap="none" strike="noStrike">
                          <a:solidFill>
                            <a:schemeClr val="dk1"/>
                          </a:solidFill>
                        </a:rPr>
                        <a:t>Construction and buildings</a:t>
                      </a:r>
                      <a:endParaRPr b="0" sz="2000" u="none" cap="none" strike="noStrike">
                        <a:solidFill>
                          <a:schemeClr val="dk1"/>
                        </a:solidFill>
                      </a:endParaRPr>
                    </a:p>
                    <a:p>
                      <a:pPr indent="-342900" lvl="0" marL="922338" marR="0" rtl="0" algn="l">
                        <a:lnSpc>
                          <a:spcPct val="100000"/>
                        </a:lnSpc>
                        <a:spcBef>
                          <a:spcPts val="0"/>
                        </a:spcBef>
                        <a:spcAft>
                          <a:spcPts val="0"/>
                        </a:spcAft>
                        <a:buClr>
                          <a:schemeClr val="dk1"/>
                        </a:buClr>
                        <a:buSzPts val="2000"/>
                        <a:buFont typeface="Arial"/>
                        <a:buChar char="•"/>
                      </a:pPr>
                      <a:r>
                        <a:rPr b="0" lang="pl-PL" sz="2000" u="none" cap="none" strike="noStrike">
                          <a:solidFill>
                            <a:schemeClr val="dk1"/>
                          </a:solidFill>
                        </a:rPr>
                        <a:t>Food, water and nutrients</a:t>
                      </a:r>
                      <a:endParaRPr sz="1400" u="none" cap="none" strike="noStrike"/>
                    </a:p>
                  </a:txBody>
                  <a:tcPr marT="45725" marB="45725" marR="91450" marL="91450">
                    <a:solidFill>
                      <a:schemeClr val="lt2"/>
                    </a:solidFill>
                  </a:tcPr>
                </a:tc>
                <a:tc>
                  <a:txBody>
                    <a:bodyPr/>
                    <a:lstStyle/>
                    <a:p>
                      <a:pPr indent="0" lvl="0" marL="0" marR="0" rtl="0" algn="l">
                        <a:lnSpc>
                          <a:spcPct val="100000"/>
                        </a:lnSpc>
                        <a:spcBef>
                          <a:spcPts val="0"/>
                        </a:spcBef>
                        <a:spcAft>
                          <a:spcPts val="0"/>
                        </a:spcAft>
                        <a:buClr>
                          <a:schemeClr val="dk1"/>
                        </a:buClr>
                        <a:buSzPts val="1600"/>
                        <a:buFont typeface="Calibri"/>
                        <a:buNone/>
                      </a:pPr>
                      <a:r>
                        <a:rPr b="1" lang="pl-PL" sz="1600" u="none" cap="none" strike="noStrike">
                          <a:solidFill>
                            <a:schemeClr val="dk1"/>
                          </a:solidFill>
                          <a:latin typeface="Calibri"/>
                          <a:ea typeface="Calibri"/>
                          <a:cs typeface="Calibri"/>
                          <a:sym typeface="Calibri"/>
                        </a:rPr>
                        <a:t>3. </a:t>
                      </a:r>
                      <a:r>
                        <a:rPr b="1" lang="pl-PL" sz="2000" u="none" cap="none" strike="noStrike">
                          <a:solidFill>
                            <a:schemeClr val="dk1"/>
                          </a:solidFill>
                          <a:latin typeface="Calibri"/>
                          <a:ea typeface="Calibri"/>
                          <a:cs typeface="Calibri"/>
                          <a:sym typeface="Calibri"/>
                        </a:rPr>
                        <a:t>Less Waste, More Value</a:t>
                      </a:r>
                      <a:endParaRPr b="1" sz="2000" u="none" cap="none" strike="noStrike">
                        <a:solidFill>
                          <a:schemeClr val="dk1"/>
                        </a:solidFill>
                        <a:latin typeface="Calibri"/>
                        <a:ea typeface="Calibri"/>
                        <a:cs typeface="Calibri"/>
                        <a:sym typeface="Calibri"/>
                      </a:endParaRPr>
                    </a:p>
                    <a:p>
                      <a:pPr indent="-342900" lvl="0" marL="739775" marR="0" rtl="0" algn="l">
                        <a:lnSpc>
                          <a:spcPct val="100000"/>
                        </a:lnSpc>
                        <a:spcBef>
                          <a:spcPts val="0"/>
                        </a:spcBef>
                        <a:spcAft>
                          <a:spcPts val="0"/>
                        </a:spcAft>
                        <a:buClr>
                          <a:schemeClr val="dk1"/>
                        </a:buClr>
                        <a:buSzPts val="2000"/>
                        <a:buFont typeface="Arial"/>
                        <a:buChar char="•"/>
                      </a:pPr>
                      <a:r>
                        <a:rPr b="0" lang="pl-PL" sz="2000" u="none" cap="none" strike="noStrike">
                          <a:solidFill>
                            <a:schemeClr val="dk1"/>
                          </a:solidFill>
                          <a:latin typeface="Calibri"/>
                          <a:ea typeface="Calibri"/>
                          <a:cs typeface="Calibri"/>
                          <a:sym typeface="Calibri"/>
                        </a:rPr>
                        <a:t>Enhanced waste policy in support of waste prevention and circularity</a:t>
                      </a:r>
                      <a:endParaRPr b="0" sz="2000" u="none" cap="none" strike="noStrike">
                        <a:solidFill>
                          <a:schemeClr val="dk1"/>
                        </a:solidFill>
                        <a:latin typeface="Calibri"/>
                        <a:ea typeface="Calibri"/>
                        <a:cs typeface="Calibri"/>
                        <a:sym typeface="Calibri"/>
                      </a:endParaRPr>
                    </a:p>
                    <a:p>
                      <a:pPr indent="-342900" lvl="0" marL="739775" marR="0" rtl="0" algn="l">
                        <a:lnSpc>
                          <a:spcPct val="100000"/>
                        </a:lnSpc>
                        <a:spcBef>
                          <a:spcPts val="0"/>
                        </a:spcBef>
                        <a:spcAft>
                          <a:spcPts val="0"/>
                        </a:spcAft>
                        <a:buClr>
                          <a:schemeClr val="dk1"/>
                        </a:buClr>
                        <a:buSzPts val="2000"/>
                        <a:buFont typeface="Arial"/>
                        <a:buChar char="•"/>
                      </a:pPr>
                      <a:r>
                        <a:rPr b="0" lang="pl-PL" sz="2000" u="none" cap="none" strike="noStrike">
                          <a:solidFill>
                            <a:schemeClr val="dk1"/>
                          </a:solidFill>
                          <a:latin typeface="Calibri"/>
                          <a:ea typeface="Calibri"/>
                          <a:cs typeface="Calibri"/>
                          <a:sym typeface="Calibri"/>
                        </a:rPr>
                        <a:t>Enhancing circularity in a toxic-free environment</a:t>
                      </a:r>
                      <a:endParaRPr b="0" sz="2000" u="none" cap="none" strike="noStrike">
                        <a:solidFill>
                          <a:schemeClr val="dk1"/>
                        </a:solidFill>
                        <a:latin typeface="Calibri"/>
                        <a:ea typeface="Calibri"/>
                        <a:cs typeface="Calibri"/>
                        <a:sym typeface="Calibri"/>
                      </a:endParaRPr>
                    </a:p>
                    <a:p>
                      <a:pPr indent="-342900" lvl="0" marL="739775" marR="0" rtl="0" algn="l">
                        <a:lnSpc>
                          <a:spcPct val="100000"/>
                        </a:lnSpc>
                        <a:spcBef>
                          <a:spcPts val="0"/>
                        </a:spcBef>
                        <a:spcAft>
                          <a:spcPts val="0"/>
                        </a:spcAft>
                        <a:buClr>
                          <a:schemeClr val="dk1"/>
                        </a:buClr>
                        <a:buSzPts val="2000"/>
                        <a:buFont typeface="Arial"/>
                        <a:buChar char="•"/>
                      </a:pPr>
                      <a:r>
                        <a:rPr b="0" lang="pl-PL" sz="2000" u="none" cap="none" strike="noStrike">
                          <a:solidFill>
                            <a:schemeClr val="dk1"/>
                          </a:solidFill>
                          <a:latin typeface="Calibri"/>
                          <a:ea typeface="Calibri"/>
                          <a:cs typeface="Calibri"/>
                          <a:sym typeface="Calibri"/>
                        </a:rPr>
                        <a:t>Creating a well-functioning EU market for secondary raw materials</a:t>
                      </a:r>
                      <a:endParaRPr b="0" sz="2000" u="none" cap="none" strike="noStrike">
                        <a:solidFill>
                          <a:schemeClr val="dk1"/>
                        </a:solidFill>
                        <a:latin typeface="Calibri"/>
                        <a:ea typeface="Calibri"/>
                        <a:cs typeface="Calibri"/>
                        <a:sym typeface="Calibri"/>
                      </a:endParaRPr>
                    </a:p>
                    <a:p>
                      <a:pPr indent="-342900" lvl="0" marL="739775" marR="0" rtl="0" algn="l">
                        <a:lnSpc>
                          <a:spcPct val="100000"/>
                        </a:lnSpc>
                        <a:spcBef>
                          <a:spcPts val="0"/>
                        </a:spcBef>
                        <a:spcAft>
                          <a:spcPts val="0"/>
                        </a:spcAft>
                        <a:buClr>
                          <a:schemeClr val="dk1"/>
                        </a:buClr>
                        <a:buSzPts val="2000"/>
                        <a:buFont typeface="Arial"/>
                        <a:buChar char="•"/>
                      </a:pPr>
                      <a:r>
                        <a:rPr b="0" lang="pl-PL" sz="2000" u="none" cap="none" strike="noStrike">
                          <a:solidFill>
                            <a:schemeClr val="dk1"/>
                          </a:solidFill>
                          <a:latin typeface="Calibri"/>
                          <a:ea typeface="Calibri"/>
                          <a:cs typeface="Calibri"/>
                          <a:sym typeface="Calibri"/>
                        </a:rPr>
                        <a:t>Addressing waste exports from the EU</a:t>
                      </a:r>
                      <a:endParaRPr sz="1400" u="none" cap="none" strike="noStrike"/>
                    </a:p>
                    <a:p>
                      <a:pPr indent="0" lvl="0" marL="0" marR="0" rtl="0" algn="l">
                        <a:lnSpc>
                          <a:spcPct val="100000"/>
                        </a:lnSpc>
                        <a:spcBef>
                          <a:spcPts val="0"/>
                        </a:spcBef>
                        <a:spcAft>
                          <a:spcPts val="0"/>
                        </a:spcAft>
                        <a:buClr>
                          <a:schemeClr val="dk1"/>
                        </a:buClr>
                        <a:buSzPts val="2000"/>
                        <a:buFont typeface="Noto Sans Symbols"/>
                        <a:buNone/>
                      </a:pPr>
                      <a:r>
                        <a:t/>
                      </a:r>
                      <a:endParaRPr b="1"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2000"/>
                        <a:buFont typeface="Calibri"/>
                        <a:buNone/>
                      </a:pPr>
                      <a:r>
                        <a:rPr b="1" lang="pl-PL" sz="2000" u="none" cap="none" strike="noStrike">
                          <a:solidFill>
                            <a:schemeClr val="dk1"/>
                          </a:solidFill>
                          <a:latin typeface="Calibri"/>
                          <a:ea typeface="Calibri"/>
                          <a:cs typeface="Calibri"/>
                          <a:sym typeface="Calibri"/>
                        </a:rPr>
                        <a:t> 4. Making Circularity Work For People, Regions and Cities</a:t>
                      </a:r>
                      <a:endParaRPr b="1" sz="2000" u="none" cap="none" strike="noStrike">
                        <a:solidFill>
                          <a:schemeClr val="dk1"/>
                        </a:solidFill>
                        <a:latin typeface="Calibri"/>
                        <a:ea typeface="Calibri"/>
                        <a:cs typeface="Calibri"/>
                        <a:sym typeface="Calibri"/>
                      </a:endParaRPr>
                    </a:p>
                    <a:p>
                      <a:pPr indent="-342900" lvl="0" marL="739775" marR="0" rtl="0" algn="l">
                        <a:lnSpc>
                          <a:spcPct val="100000"/>
                        </a:lnSpc>
                        <a:spcBef>
                          <a:spcPts val="0"/>
                        </a:spcBef>
                        <a:spcAft>
                          <a:spcPts val="0"/>
                        </a:spcAft>
                        <a:buClr>
                          <a:schemeClr val="dk1"/>
                        </a:buClr>
                        <a:buSzPts val="2000"/>
                        <a:buFont typeface="Arial"/>
                        <a:buChar char="•"/>
                      </a:pPr>
                      <a:r>
                        <a:rPr b="0" lang="pl-PL" sz="2000" u="none" cap="none" strike="noStrike">
                          <a:solidFill>
                            <a:schemeClr val="dk1"/>
                          </a:solidFill>
                          <a:latin typeface="Calibri"/>
                          <a:ea typeface="Calibri"/>
                          <a:cs typeface="Calibri"/>
                          <a:sym typeface="Calibri"/>
                        </a:rPr>
                        <a:t>European Urban Initiative</a:t>
                      </a:r>
                      <a:endParaRPr b="0" sz="2000" u="none" cap="none" strike="noStrike">
                        <a:solidFill>
                          <a:schemeClr val="dk1"/>
                        </a:solidFill>
                        <a:latin typeface="Calibri"/>
                        <a:ea typeface="Calibri"/>
                        <a:cs typeface="Calibri"/>
                        <a:sym typeface="Calibri"/>
                      </a:endParaRPr>
                    </a:p>
                    <a:p>
                      <a:pPr indent="-342900" lvl="0" marL="739775" marR="0" rtl="0" algn="l">
                        <a:lnSpc>
                          <a:spcPct val="100000"/>
                        </a:lnSpc>
                        <a:spcBef>
                          <a:spcPts val="0"/>
                        </a:spcBef>
                        <a:spcAft>
                          <a:spcPts val="0"/>
                        </a:spcAft>
                        <a:buClr>
                          <a:schemeClr val="dk1"/>
                        </a:buClr>
                        <a:buSzPts val="2000"/>
                        <a:buFont typeface="Arial"/>
                        <a:buChar char="•"/>
                      </a:pPr>
                      <a:r>
                        <a:rPr b="0" lang="pl-PL" sz="2000" u="none" cap="none" strike="noStrike">
                          <a:solidFill>
                            <a:schemeClr val="dk1"/>
                          </a:solidFill>
                          <a:latin typeface="Calibri"/>
                          <a:ea typeface="Calibri"/>
                          <a:cs typeface="Calibri"/>
                          <a:sym typeface="Calibri"/>
                        </a:rPr>
                        <a:t>Intelligent Cities Challenge Initiative</a:t>
                      </a:r>
                      <a:endParaRPr b="0" sz="2000" u="none" cap="none" strike="noStrike">
                        <a:solidFill>
                          <a:schemeClr val="dk1"/>
                        </a:solidFill>
                        <a:latin typeface="Calibri"/>
                        <a:ea typeface="Calibri"/>
                        <a:cs typeface="Calibri"/>
                        <a:sym typeface="Calibri"/>
                      </a:endParaRPr>
                    </a:p>
                    <a:p>
                      <a:pPr indent="-342900" lvl="0" marL="739775" marR="0" rtl="0" algn="l">
                        <a:lnSpc>
                          <a:spcPct val="100000"/>
                        </a:lnSpc>
                        <a:spcBef>
                          <a:spcPts val="0"/>
                        </a:spcBef>
                        <a:spcAft>
                          <a:spcPts val="0"/>
                        </a:spcAft>
                        <a:buClr>
                          <a:schemeClr val="dk1"/>
                        </a:buClr>
                        <a:buSzPts val="2000"/>
                        <a:buFont typeface="Arial"/>
                        <a:buChar char="•"/>
                      </a:pPr>
                      <a:r>
                        <a:rPr b="0" lang="pl-PL" sz="2000" u="none" cap="none" strike="noStrike">
                          <a:solidFill>
                            <a:schemeClr val="dk1"/>
                          </a:solidFill>
                          <a:latin typeface="Calibri"/>
                          <a:ea typeface="Calibri"/>
                          <a:cs typeface="Calibri"/>
                          <a:sym typeface="Calibri"/>
                        </a:rPr>
                        <a:t>Circular Cities and Regions Initiative</a:t>
                      </a:r>
                      <a:endParaRPr sz="1400" u="none" cap="none" strike="noStrike"/>
                    </a:p>
                  </a:txBody>
                  <a:tcPr marT="45725" marB="45725" marR="91450" marL="91450">
                    <a:solidFill>
                      <a:schemeClr val="lt2"/>
                    </a:solidFill>
                  </a:tcPr>
                </a:tc>
              </a:tr>
            </a:tbl>
          </a:graphicData>
        </a:graphic>
      </p:graphicFrame>
      <p:sp>
        <p:nvSpPr>
          <p:cNvPr id="249" name="Google Shape;249;p20"/>
          <p:cNvSpPr/>
          <p:nvPr/>
        </p:nvSpPr>
        <p:spPr>
          <a:xfrm>
            <a:off x="2780145" y="5634182"/>
            <a:ext cx="6312779"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l-PL" sz="1200" u="none" cap="none" strike="noStrike">
                <a:solidFill>
                  <a:srgbClr val="444444"/>
                </a:solidFill>
                <a:latin typeface="Calibri"/>
                <a:ea typeface="Calibri"/>
                <a:cs typeface="Calibri"/>
                <a:sym typeface="Calibri"/>
              </a:rPr>
              <a:t>Source: A new Circular Economy Action Plan. For a cleaner and more competitive Europe, </a:t>
            </a:r>
            <a:r>
              <a:rPr b="0" i="0" lang="pl-PL" sz="1200" u="sng" cap="none" strike="noStrike">
                <a:solidFill>
                  <a:schemeClr val="dk1"/>
                </a:solidFill>
                <a:latin typeface="Calibri"/>
                <a:ea typeface="Calibri"/>
                <a:cs typeface="Calibri"/>
                <a:sym typeface="Calibri"/>
                <a:hlinkClick r:id="rId3">
                  <a:extLst>
                    <a:ext uri="{A12FA001-AC4F-418D-AE19-62706E023703}">
                      <ahyp:hlinkClr val="tx"/>
                    </a:ext>
                  </a:extLst>
                </a:hlinkClick>
              </a:rPr>
              <a:t>https://eur-lex.europa.eu/legal-content/EN/TXT/?qid=1583933814386&amp;uri=COM:2020:98:FIN</a:t>
            </a:r>
            <a:r>
              <a:rPr b="0" i="0" lang="pl-PL" sz="1200" u="none" cap="none" strike="noStrike">
                <a:solidFill>
                  <a:schemeClr val="dk1"/>
                </a:solidFill>
                <a:latin typeface="Calibri"/>
                <a:ea typeface="Calibri"/>
                <a:cs typeface="Calibri"/>
                <a:sym typeface="Calibri"/>
              </a:rPr>
              <a:t> </a:t>
            </a:r>
            <a:endParaRPr b="0" i="0" sz="1200" u="none" cap="none" strike="noStrike">
              <a:solidFill>
                <a:schemeClr val="dk1"/>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21"/>
          <p:cNvSpPr txBox="1"/>
          <p:nvPr>
            <p:ph type="title"/>
          </p:nvPr>
        </p:nvSpPr>
        <p:spPr>
          <a:xfrm>
            <a:off x="785091" y="523701"/>
            <a:ext cx="10568709" cy="944881"/>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Calibri"/>
              <a:buNone/>
            </a:pPr>
            <a:r>
              <a:rPr b="1" lang="pl-PL" sz="3600"/>
              <a:t>A new Circular Economy Action Plan - objectives</a:t>
            </a:r>
            <a:endParaRPr sz="3600"/>
          </a:p>
        </p:txBody>
      </p:sp>
      <p:sp>
        <p:nvSpPr>
          <p:cNvPr id="255" name="Google Shape;255;p21"/>
          <p:cNvSpPr/>
          <p:nvPr/>
        </p:nvSpPr>
        <p:spPr>
          <a:xfrm>
            <a:off x="2780145" y="5634182"/>
            <a:ext cx="6312779"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l-PL" sz="1200" u="none" cap="none" strike="noStrike">
                <a:solidFill>
                  <a:srgbClr val="444444"/>
                </a:solidFill>
                <a:latin typeface="Calibri"/>
                <a:ea typeface="Calibri"/>
                <a:cs typeface="Calibri"/>
                <a:sym typeface="Calibri"/>
              </a:rPr>
              <a:t>Source: A new Circular Economy Action Plan. For a cleaner and more competitive Europe, </a:t>
            </a:r>
            <a:r>
              <a:rPr b="0" i="0" lang="pl-PL" sz="1200" u="sng" cap="none" strike="noStrike">
                <a:solidFill>
                  <a:schemeClr val="dk1"/>
                </a:solidFill>
                <a:latin typeface="Calibri"/>
                <a:ea typeface="Calibri"/>
                <a:cs typeface="Calibri"/>
                <a:sym typeface="Calibri"/>
                <a:hlinkClick r:id="rId3">
                  <a:extLst>
                    <a:ext uri="{A12FA001-AC4F-418D-AE19-62706E023703}">
                      <ahyp:hlinkClr val="tx"/>
                    </a:ext>
                  </a:extLst>
                </a:hlinkClick>
              </a:rPr>
              <a:t>https://eur-lex.europa.eu/legal-content/EN/TXT/?qid=1583933814386&amp;uri=COM:2020:98:FIN</a:t>
            </a:r>
            <a:r>
              <a:rPr b="0" i="0" lang="pl-PL" sz="1200" u="none" cap="none" strike="noStrike">
                <a:solidFill>
                  <a:schemeClr val="dk1"/>
                </a:solidFill>
                <a:latin typeface="Calibri"/>
                <a:ea typeface="Calibri"/>
                <a:cs typeface="Calibri"/>
                <a:sym typeface="Calibri"/>
              </a:rPr>
              <a:t> </a:t>
            </a:r>
            <a:endParaRPr b="0" i="0" sz="1200" u="none" cap="none" strike="noStrike">
              <a:solidFill>
                <a:schemeClr val="dk1"/>
              </a:solidFill>
              <a:latin typeface="Calibri"/>
              <a:ea typeface="Calibri"/>
              <a:cs typeface="Calibri"/>
              <a:sym typeface="Calibri"/>
            </a:endParaRPr>
          </a:p>
        </p:txBody>
      </p:sp>
      <p:sp>
        <p:nvSpPr>
          <p:cNvPr id="256" name="Google Shape;256;p21"/>
          <p:cNvSpPr txBox="1"/>
          <p:nvPr>
            <p:ph idx="1" type="body"/>
          </p:nvPr>
        </p:nvSpPr>
        <p:spPr>
          <a:xfrm>
            <a:off x="950026" y="1825625"/>
            <a:ext cx="10403774" cy="3808557"/>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rgbClr val="404040"/>
              </a:buClr>
              <a:buSzPts val="2400"/>
              <a:buNone/>
            </a:pPr>
            <a:r>
              <a:rPr b="0" i="0" lang="pl-PL" sz="2400">
                <a:solidFill>
                  <a:srgbClr val="404040"/>
                </a:solidFill>
              </a:rPr>
              <a:t>Measures that will be introduced under the new action plan aim to:</a:t>
            </a:r>
            <a:endParaRPr b="0" i="0" sz="2400">
              <a:solidFill>
                <a:srgbClr val="404040"/>
              </a:solidFill>
            </a:endParaRPr>
          </a:p>
          <a:p>
            <a:pPr indent="-228600" lvl="0" marL="228600" rtl="0" algn="l">
              <a:lnSpc>
                <a:spcPct val="90000"/>
              </a:lnSpc>
              <a:spcBef>
                <a:spcPts val="1000"/>
              </a:spcBef>
              <a:spcAft>
                <a:spcPts val="0"/>
              </a:spcAft>
              <a:buClr>
                <a:srgbClr val="404040"/>
              </a:buClr>
              <a:buSzPts val="2400"/>
              <a:buFont typeface="Arial"/>
              <a:buChar char="•"/>
            </a:pPr>
            <a:r>
              <a:rPr lang="pl-PL" sz="2400">
                <a:solidFill>
                  <a:srgbClr val="404040"/>
                </a:solidFill>
              </a:rPr>
              <a:t>make sustainable products the norm in the EU</a:t>
            </a:r>
            <a:endParaRPr/>
          </a:p>
          <a:p>
            <a:pPr indent="-228600" lvl="0" marL="228600" rtl="0" algn="l">
              <a:lnSpc>
                <a:spcPct val="90000"/>
              </a:lnSpc>
              <a:spcBef>
                <a:spcPts val="1000"/>
              </a:spcBef>
              <a:spcAft>
                <a:spcPts val="0"/>
              </a:spcAft>
              <a:buClr>
                <a:srgbClr val="404040"/>
              </a:buClr>
              <a:buSzPts val="2400"/>
              <a:buFont typeface="Arial"/>
              <a:buChar char="•"/>
            </a:pPr>
            <a:r>
              <a:rPr lang="pl-PL" sz="2400">
                <a:solidFill>
                  <a:srgbClr val="404040"/>
                </a:solidFill>
              </a:rPr>
              <a:t>empower consumers and public buyers</a:t>
            </a:r>
            <a:endParaRPr/>
          </a:p>
          <a:p>
            <a:pPr indent="-228600" lvl="0" marL="228600" rtl="0" algn="l">
              <a:lnSpc>
                <a:spcPct val="90000"/>
              </a:lnSpc>
              <a:spcBef>
                <a:spcPts val="1000"/>
              </a:spcBef>
              <a:spcAft>
                <a:spcPts val="0"/>
              </a:spcAft>
              <a:buClr>
                <a:srgbClr val="404040"/>
              </a:buClr>
              <a:buSzPts val="2400"/>
              <a:buFont typeface="Arial"/>
              <a:buChar char="•"/>
            </a:pPr>
            <a:r>
              <a:rPr lang="pl-PL" sz="2400">
                <a:solidFill>
                  <a:srgbClr val="404040"/>
                </a:solidFill>
              </a:rPr>
              <a:t>focus on the sectors that use most resources and where the potential for circularity is high such as: electronics and ICT, batteries and vehicles, packaging, plastics, textiles, construction and buildings, food, water and nutrients</a:t>
            </a:r>
            <a:endParaRPr/>
          </a:p>
          <a:p>
            <a:pPr indent="-228600" lvl="0" marL="228600" rtl="0" algn="l">
              <a:lnSpc>
                <a:spcPct val="90000"/>
              </a:lnSpc>
              <a:spcBef>
                <a:spcPts val="1000"/>
              </a:spcBef>
              <a:spcAft>
                <a:spcPts val="0"/>
              </a:spcAft>
              <a:buClr>
                <a:srgbClr val="404040"/>
              </a:buClr>
              <a:buSzPts val="2400"/>
              <a:buFont typeface="Arial"/>
              <a:buChar char="•"/>
            </a:pPr>
            <a:r>
              <a:rPr lang="pl-PL" sz="2400">
                <a:solidFill>
                  <a:srgbClr val="404040"/>
                </a:solidFill>
              </a:rPr>
              <a:t>ensure less waste</a:t>
            </a:r>
            <a:endParaRPr/>
          </a:p>
          <a:p>
            <a:pPr indent="-228600" lvl="0" marL="228600" rtl="0" algn="l">
              <a:lnSpc>
                <a:spcPct val="90000"/>
              </a:lnSpc>
              <a:spcBef>
                <a:spcPts val="1000"/>
              </a:spcBef>
              <a:spcAft>
                <a:spcPts val="0"/>
              </a:spcAft>
              <a:buClr>
                <a:srgbClr val="404040"/>
              </a:buClr>
              <a:buSzPts val="2400"/>
              <a:buFont typeface="Arial"/>
              <a:buChar char="•"/>
            </a:pPr>
            <a:r>
              <a:rPr lang="pl-PL" sz="2400">
                <a:solidFill>
                  <a:srgbClr val="404040"/>
                </a:solidFill>
              </a:rPr>
              <a:t>make circularity work for people, regions and cities</a:t>
            </a:r>
            <a:endParaRPr/>
          </a:p>
          <a:p>
            <a:pPr indent="-228600" lvl="0" marL="228600" rtl="0" algn="l">
              <a:lnSpc>
                <a:spcPct val="90000"/>
              </a:lnSpc>
              <a:spcBef>
                <a:spcPts val="1000"/>
              </a:spcBef>
              <a:spcAft>
                <a:spcPts val="0"/>
              </a:spcAft>
              <a:buClr>
                <a:srgbClr val="404040"/>
              </a:buClr>
              <a:buSzPts val="2400"/>
              <a:buFont typeface="Arial"/>
              <a:buChar char="•"/>
            </a:pPr>
            <a:r>
              <a:rPr lang="pl-PL" sz="2400">
                <a:solidFill>
                  <a:srgbClr val="404040"/>
                </a:solidFill>
              </a:rPr>
              <a:t>lead global efforts on circular economy</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22"/>
          <p:cNvSpPr txBox="1"/>
          <p:nvPr>
            <p:ph type="title"/>
          </p:nvPr>
        </p:nvSpPr>
        <p:spPr>
          <a:xfrm>
            <a:off x="332508" y="523702"/>
            <a:ext cx="11656291" cy="1120372"/>
          </a:xfrm>
          <a:prstGeom prst="rect">
            <a:avLst/>
          </a:prstGeom>
          <a:noFill/>
          <a:ln>
            <a:noFill/>
          </a:ln>
        </p:spPr>
        <p:txBody>
          <a:bodyPr anchorCtr="0" anchor="ctr" bIns="45700" lIns="91425" spcFirstLastPara="1" rIns="91425" wrap="square" tIns="45700">
            <a:normAutofit/>
          </a:bodyPr>
          <a:lstStyle/>
          <a:p>
            <a:pPr indent="0" lvl="0" marL="0" rtl="0" algn="l">
              <a:lnSpc>
                <a:spcPct val="70000"/>
              </a:lnSpc>
              <a:spcBef>
                <a:spcPts val="0"/>
              </a:spcBef>
              <a:spcAft>
                <a:spcPts val="0"/>
              </a:spcAft>
              <a:buClr>
                <a:schemeClr val="dk1"/>
              </a:buClr>
              <a:buSzPts val="3600"/>
              <a:buFont typeface="Calibri"/>
              <a:buNone/>
            </a:pPr>
            <a:r>
              <a:rPr b="1" lang="pl-PL" sz="3600"/>
              <a:t>Towards a circular economy: </a:t>
            </a:r>
            <a:br>
              <a:rPr b="1" lang="pl-PL" sz="3600"/>
            </a:br>
            <a:r>
              <a:rPr b="1" lang="pl-PL" sz="3600"/>
              <a:t>A zero waste programme for Europe</a:t>
            </a:r>
            <a:endParaRPr b="1" sz="3600"/>
          </a:p>
        </p:txBody>
      </p:sp>
      <p:sp>
        <p:nvSpPr>
          <p:cNvPr id="262" name="Google Shape;262;p22"/>
          <p:cNvSpPr txBox="1"/>
          <p:nvPr>
            <p:ph idx="1" type="body"/>
          </p:nvPr>
        </p:nvSpPr>
        <p:spPr>
          <a:xfrm>
            <a:off x="332508" y="1644074"/>
            <a:ext cx="11021292" cy="3720407"/>
          </a:xfrm>
          <a:prstGeom prst="rect">
            <a:avLst/>
          </a:prstGeom>
          <a:noFill/>
          <a:ln>
            <a:noFill/>
          </a:ln>
        </p:spPr>
        <p:txBody>
          <a:bodyPr anchorCtr="0" anchor="t" bIns="45700" lIns="91425" spcFirstLastPara="1" rIns="91425" wrap="square" tIns="45700">
            <a:normAutofit fontScale="92500" lnSpcReduction="10000"/>
          </a:bodyPr>
          <a:lstStyle/>
          <a:p>
            <a:pPr indent="-228600" lvl="0" marL="228600" rtl="0" algn="l">
              <a:lnSpc>
                <a:spcPct val="90000"/>
              </a:lnSpc>
              <a:spcBef>
                <a:spcPts val="0"/>
              </a:spcBef>
              <a:spcAft>
                <a:spcPts val="0"/>
              </a:spcAft>
              <a:buClr>
                <a:schemeClr val="dk1"/>
              </a:buClr>
              <a:buSzPct val="100000"/>
              <a:buChar char="•"/>
            </a:pPr>
            <a:r>
              <a:rPr lang="pl-PL" sz="2400"/>
              <a:t>It has been noticed that valuable materials are "escaping" from the economic system.</a:t>
            </a:r>
            <a:endParaRPr/>
          </a:p>
          <a:p>
            <a:pPr indent="-228600" lvl="0" marL="228600" rtl="0" algn="l">
              <a:lnSpc>
                <a:spcPct val="90000"/>
              </a:lnSpc>
              <a:spcBef>
                <a:spcPts val="1000"/>
              </a:spcBef>
              <a:spcAft>
                <a:spcPts val="0"/>
              </a:spcAft>
              <a:buClr>
                <a:schemeClr val="dk1"/>
              </a:buClr>
              <a:buSzPct val="100000"/>
              <a:buChar char="•"/>
            </a:pPr>
            <a:r>
              <a:rPr lang="pl-PL" sz="2400"/>
              <a:t>In a world where there is a growing demand for scarce resources, as well as increased competition and environmental degradation, Europe can benefit economically and environmentally from better waste management, which can be used as raw materials. </a:t>
            </a:r>
            <a:endParaRPr sz="2400"/>
          </a:p>
          <a:p>
            <a:pPr indent="-228600" lvl="0" marL="228600" rtl="0" algn="l">
              <a:lnSpc>
                <a:spcPct val="90000"/>
              </a:lnSpc>
              <a:spcBef>
                <a:spcPts val="1000"/>
              </a:spcBef>
              <a:spcAft>
                <a:spcPts val="0"/>
              </a:spcAft>
              <a:buClr>
                <a:schemeClr val="dk1"/>
              </a:buClr>
              <a:buSzPct val="100000"/>
              <a:buChar char="•"/>
            </a:pPr>
            <a:r>
              <a:rPr lang="pl-PL" sz="2400"/>
              <a:t>The goal of the European Union is to achieve a "</a:t>
            </a:r>
            <a:r>
              <a:rPr b="1" lang="pl-PL" sz="2400"/>
              <a:t>recycling society</a:t>
            </a:r>
            <a:r>
              <a:rPr lang="pl-PL" sz="2400"/>
              <a:t>" with a particular focus on actions in the field of proper municipal waste management. This will result in economic, social and environmental benefits:</a:t>
            </a:r>
            <a:endParaRPr sz="2400"/>
          </a:p>
          <a:p>
            <a:pPr indent="-228600" lvl="1" marL="685800" rtl="0" algn="l">
              <a:lnSpc>
                <a:spcPct val="90000"/>
              </a:lnSpc>
              <a:spcBef>
                <a:spcPts val="500"/>
              </a:spcBef>
              <a:spcAft>
                <a:spcPts val="0"/>
              </a:spcAft>
              <a:buClr>
                <a:schemeClr val="dk1"/>
              </a:buClr>
              <a:buSzPct val="100000"/>
              <a:buFont typeface="Noto Sans Symbols"/>
              <a:buChar char="⮚"/>
            </a:pPr>
            <a:r>
              <a:rPr lang="pl-PL" sz="2200"/>
              <a:t>create more than 180 000 direct jobs in the EU by 2030</a:t>
            </a:r>
            <a:endParaRPr sz="2200"/>
          </a:p>
          <a:p>
            <a:pPr indent="-228600" lvl="1" marL="685800" rtl="0" algn="l">
              <a:lnSpc>
                <a:spcPct val="90000"/>
              </a:lnSpc>
              <a:spcBef>
                <a:spcPts val="500"/>
              </a:spcBef>
              <a:spcAft>
                <a:spcPts val="0"/>
              </a:spcAft>
              <a:buClr>
                <a:schemeClr val="dk1"/>
              </a:buClr>
              <a:buSzPct val="100000"/>
              <a:buFont typeface="Noto Sans Symbols"/>
              <a:buChar char="⮚"/>
            </a:pPr>
            <a:r>
              <a:rPr lang="pl-PL" sz="2200"/>
              <a:t>satisfying between 10 and 40% of the raw material demand in the EU</a:t>
            </a:r>
            <a:endParaRPr sz="2200"/>
          </a:p>
          <a:p>
            <a:pPr indent="-228600" lvl="1" marL="685800" rtl="0" algn="l">
              <a:lnSpc>
                <a:spcPct val="90000"/>
              </a:lnSpc>
              <a:spcBef>
                <a:spcPts val="500"/>
              </a:spcBef>
              <a:spcAft>
                <a:spcPts val="0"/>
              </a:spcAft>
              <a:buClr>
                <a:schemeClr val="dk1"/>
              </a:buClr>
              <a:buSzPct val="100000"/>
              <a:buFont typeface="Noto Sans Symbols"/>
              <a:buChar char="⮚"/>
            </a:pPr>
            <a:r>
              <a:rPr lang="pl-PL" sz="2200"/>
              <a:t>achieving the 2030 EU target to reduce greenhouse gas emissions by 40% – 62 Mt of CO</a:t>
            </a:r>
            <a:r>
              <a:rPr baseline="-25000" lang="pl-PL" sz="2200"/>
              <a:t>2eq</a:t>
            </a:r>
            <a:r>
              <a:rPr lang="pl-PL" sz="2200"/>
              <a:t> per year would be avoided in 2030</a:t>
            </a:r>
            <a:endParaRPr b="1" sz="2200"/>
          </a:p>
        </p:txBody>
      </p:sp>
      <p:sp>
        <p:nvSpPr>
          <p:cNvPr id="263" name="Google Shape;263;p22"/>
          <p:cNvSpPr/>
          <p:nvPr/>
        </p:nvSpPr>
        <p:spPr>
          <a:xfrm>
            <a:off x="5504873" y="5569527"/>
            <a:ext cx="6660623"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l-PL" sz="1200" u="none" cap="none" strike="noStrike">
                <a:solidFill>
                  <a:srgbClr val="444444"/>
                </a:solidFill>
                <a:latin typeface="Calibri"/>
                <a:ea typeface="Calibri"/>
                <a:cs typeface="Calibri"/>
                <a:sym typeface="Calibri"/>
              </a:rPr>
              <a:t>Source: Towards a circular economy: A zero waste programme for Europe, </a:t>
            </a:r>
            <a:r>
              <a:rPr b="0" i="0" lang="pl-PL" sz="1200" u="sng" cap="none" strike="noStrike">
                <a:solidFill>
                  <a:srgbClr val="444444"/>
                </a:solidFill>
                <a:latin typeface="Calibri"/>
                <a:ea typeface="Calibri"/>
                <a:cs typeface="Calibri"/>
                <a:sym typeface="Calibri"/>
                <a:hlinkClick r:id="rId3">
                  <a:extLst>
                    <a:ext uri="{A12FA001-AC4F-418D-AE19-62706E023703}">
                      <ahyp:hlinkClr val="tx"/>
                    </a:ext>
                  </a:extLst>
                </a:hlinkClick>
              </a:rPr>
              <a:t>https://eur-lex.europa.eu/legal-content/EN/TXT/?uri=celex%3A52014DC0398</a:t>
            </a:r>
            <a:r>
              <a:rPr b="0" i="0" lang="pl-PL" sz="1200" u="none" cap="none" strike="noStrike">
                <a:solidFill>
                  <a:srgbClr val="444444"/>
                </a:solidFill>
                <a:latin typeface="Calibri"/>
                <a:ea typeface="Calibri"/>
                <a:cs typeface="Calibri"/>
                <a:sym typeface="Calibri"/>
              </a:rPr>
              <a:t> </a:t>
            </a:r>
            <a:r>
              <a:rPr b="0" i="0" lang="pl-PL" sz="1200" u="none" cap="none" strike="noStrike">
                <a:solidFill>
                  <a:schemeClr val="dk1"/>
                </a:solidFill>
                <a:latin typeface="Calibri"/>
                <a:ea typeface="Calibri"/>
                <a:cs typeface="Calibri"/>
                <a:sym typeface="Calibri"/>
              </a:rPr>
              <a:t> </a:t>
            </a:r>
            <a:endParaRPr b="0" i="0" sz="1200" u="none" cap="none" strike="noStrike">
              <a:solidFill>
                <a:schemeClr val="dk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23"/>
          <p:cNvSpPr txBox="1"/>
          <p:nvPr>
            <p:ph type="title"/>
          </p:nvPr>
        </p:nvSpPr>
        <p:spPr>
          <a:xfrm>
            <a:off x="838200" y="699443"/>
            <a:ext cx="10515600" cy="87837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Calibri"/>
              <a:buNone/>
            </a:pPr>
            <a:r>
              <a:rPr b="1" lang="pl-PL" sz="3600"/>
              <a:t>Circular economy approaches (1)</a:t>
            </a:r>
            <a:endParaRPr/>
          </a:p>
        </p:txBody>
      </p:sp>
      <p:sp>
        <p:nvSpPr>
          <p:cNvPr id="269" name="Google Shape;269;p23"/>
          <p:cNvSpPr txBox="1"/>
          <p:nvPr>
            <p:ph idx="1" type="body"/>
          </p:nvPr>
        </p:nvSpPr>
        <p:spPr>
          <a:xfrm>
            <a:off x="838200" y="1825625"/>
            <a:ext cx="10515600" cy="3386455"/>
          </a:xfrm>
          <a:prstGeom prst="rect">
            <a:avLst/>
          </a:prstGeom>
          <a:noFill/>
          <a:ln>
            <a:noFill/>
          </a:ln>
        </p:spPr>
        <p:txBody>
          <a:bodyPr anchorCtr="0" anchor="t" bIns="45700" lIns="91425" spcFirstLastPara="1" rIns="91425" wrap="square" tIns="45700">
            <a:normAutofit fontScale="92500" lnSpcReduction="10000"/>
          </a:bodyPr>
          <a:lstStyle/>
          <a:p>
            <a:pPr indent="-228600" lvl="0" marL="228600" rtl="0" algn="l">
              <a:lnSpc>
                <a:spcPct val="90000"/>
              </a:lnSpc>
              <a:spcBef>
                <a:spcPts val="0"/>
              </a:spcBef>
              <a:spcAft>
                <a:spcPts val="0"/>
              </a:spcAft>
              <a:buClr>
                <a:schemeClr val="dk1"/>
              </a:buClr>
              <a:buSzPct val="100000"/>
              <a:buChar char="•"/>
            </a:pPr>
            <a:r>
              <a:rPr lang="pl-PL" sz="2400"/>
              <a:t>reducing the quantity of materials required to deliver a particular service (lightweighting)</a:t>
            </a:r>
            <a:endParaRPr/>
          </a:p>
          <a:p>
            <a:pPr indent="-228600" lvl="0" marL="228600" rtl="0" algn="l">
              <a:lnSpc>
                <a:spcPct val="90000"/>
              </a:lnSpc>
              <a:spcBef>
                <a:spcPts val="1000"/>
              </a:spcBef>
              <a:spcAft>
                <a:spcPts val="0"/>
              </a:spcAft>
              <a:buClr>
                <a:schemeClr val="dk1"/>
              </a:buClr>
              <a:buSzPct val="100000"/>
              <a:buChar char="•"/>
            </a:pPr>
            <a:r>
              <a:rPr lang="pl-PL" sz="2400"/>
              <a:t>lengthening products’ useful life (durability)</a:t>
            </a:r>
            <a:endParaRPr/>
          </a:p>
          <a:p>
            <a:pPr indent="-228600" lvl="0" marL="228600" rtl="0" algn="l">
              <a:lnSpc>
                <a:spcPct val="90000"/>
              </a:lnSpc>
              <a:spcBef>
                <a:spcPts val="1000"/>
              </a:spcBef>
              <a:spcAft>
                <a:spcPts val="0"/>
              </a:spcAft>
              <a:buClr>
                <a:schemeClr val="dk1"/>
              </a:buClr>
              <a:buSzPct val="100000"/>
              <a:buChar char="•"/>
            </a:pPr>
            <a:r>
              <a:rPr lang="pl-PL" sz="2400"/>
              <a:t>reducing the use of energy and materials in production and use phases (efficiency)</a:t>
            </a:r>
            <a:endParaRPr/>
          </a:p>
          <a:p>
            <a:pPr indent="-228600" lvl="0" marL="228600" rtl="0" algn="l">
              <a:lnSpc>
                <a:spcPct val="90000"/>
              </a:lnSpc>
              <a:spcBef>
                <a:spcPts val="1000"/>
              </a:spcBef>
              <a:spcAft>
                <a:spcPts val="0"/>
              </a:spcAft>
              <a:buClr>
                <a:schemeClr val="dk1"/>
              </a:buClr>
              <a:buSzPct val="100000"/>
              <a:buChar char="•"/>
            </a:pPr>
            <a:r>
              <a:rPr lang="pl-PL" sz="2400"/>
              <a:t>reducing the use of materials that are hazardous or difficult to recycle in products and production processes (substitution)</a:t>
            </a:r>
            <a:endParaRPr/>
          </a:p>
          <a:p>
            <a:pPr indent="-228600" lvl="0" marL="228600" rtl="0" algn="l">
              <a:lnSpc>
                <a:spcPct val="90000"/>
              </a:lnSpc>
              <a:spcBef>
                <a:spcPts val="1000"/>
              </a:spcBef>
              <a:spcAft>
                <a:spcPts val="0"/>
              </a:spcAft>
              <a:buClr>
                <a:schemeClr val="dk1"/>
              </a:buClr>
              <a:buSzPct val="100000"/>
              <a:buChar char="•"/>
            </a:pPr>
            <a:r>
              <a:rPr lang="pl-PL" sz="2400"/>
              <a:t>creating markets for secondary raw materials (recyclates) materials (based on standards, public procurement, etc.)</a:t>
            </a:r>
            <a:endParaRPr/>
          </a:p>
          <a:p>
            <a:pPr indent="-228600" lvl="0" marL="228600" rtl="0" algn="l">
              <a:lnSpc>
                <a:spcPct val="90000"/>
              </a:lnSpc>
              <a:spcBef>
                <a:spcPts val="1000"/>
              </a:spcBef>
              <a:spcAft>
                <a:spcPts val="0"/>
              </a:spcAft>
              <a:buClr>
                <a:schemeClr val="dk1"/>
              </a:buClr>
              <a:buSzPct val="100000"/>
              <a:buChar char="•"/>
            </a:pPr>
            <a:r>
              <a:rPr lang="pl-PL" sz="2400"/>
              <a:t>designing products that are easier to maintain, repair, upgrade, remanufacture or recycle (ecodesign)</a:t>
            </a:r>
            <a:endParaRPr sz="2400"/>
          </a:p>
        </p:txBody>
      </p:sp>
      <p:sp>
        <p:nvSpPr>
          <p:cNvPr id="270" name="Google Shape;270;p23"/>
          <p:cNvSpPr/>
          <p:nvPr/>
        </p:nvSpPr>
        <p:spPr>
          <a:xfrm>
            <a:off x="6096000" y="5459883"/>
            <a:ext cx="6069496"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l-PL" sz="1200" u="none" cap="none" strike="noStrike">
                <a:solidFill>
                  <a:srgbClr val="444444"/>
                </a:solidFill>
                <a:latin typeface="Calibri"/>
                <a:ea typeface="Calibri"/>
                <a:cs typeface="Calibri"/>
                <a:sym typeface="Calibri"/>
              </a:rPr>
              <a:t>Source: Towards a circular economy: A zero waste programme for Europe, </a:t>
            </a:r>
            <a:r>
              <a:rPr b="0" i="0" lang="pl-PL" sz="1200" u="sng" cap="none" strike="noStrike">
                <a:solidFill>
                  <a:srgbClr val="444444"/>
                </a:solidFill>
                <a:latin typeface="Calibri"/>
                <a:ea typeface="Calibri"/>
                <a:cs typeface="Calibri"/>
                <a:sym typeface="Calibri"/>
                <a:hlinkClick r:id="rId3">
                  <a:extLst>
                    <a:ext uri="{A12FA001-AC4F-418D-AE19-62706E023703}">
                      <ahyp:hlinkClr val="tx"/>
                    </a:ext>
                  </a:extLst>
                </a:hlinkClick>
              </a:rPr>
              <a:t>https://eur-lex.europa.eu/legal-content/EN/TXT/?uri=celex%3A52014DC0398</a:t>
            </a:r>
            <a:r>
              <a:rPr b="0" i="0" lang="pl-PL" sz="1200" u="none" cap="none" strike="noStrike">
                <a:solidFill>
                  <a:srgbClr val="444444"/>
                </a:solidFill>
                <a:latin typeface="Calibri"/>
                <a:ea typeface="Calibri"/>
                <a:cs typeface="Calibri"/>
                <a:sym typeface="Calibri"/>
              </a:rPr>
              <a:t> </a:t>
            </a:r>
            <a:r>
              <a:rPr b="0" i="0" lang="pl-PL" sz="1200" u="none" cap="none" strike="noStrike">
                <a:solidFill>
                  <a:schemeClr val="dk1"/>
                </a:solidFill>
                <a:latin typeface="Calibri"/>
                <a:ea typeface="Calibri"/>
                <a:cs typeface="Calibri"/>
                <a:sym typeface="Calibri"/>
              </a:rPr>
              <a:t> </a:t>
            </a:r>
            <a:endParaRPr b="0" i="0" sz="1200" u="none" cap="none" strike="noStrike">
              <a:solidFill>
                <a:schemeClr val="dk1"/>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24"/>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Calibri"/>
              <a:buNone/>
            </a:pPr>
            <a:r>
              <a:rPr b="1" lang="pl-PL" sz="3600"/>
              <a:t>Circular economy approaches (2)</a:t>
            </a:r>
            <a:endParaRPr/>
          </a:p>
        </p:txBody>
      </p:sp>
      <p:sp>
        <p:nvSpPr>
          <p:cNvPr id="276" name="Google Shape;276;p24"/>
          <p:cNvSpPr txBox="1"/>
          <p:nvPr>
            <p:ph idx="1" type="body"/>
          </p:nvPr>
        </p:nvSpPr>
        <p:spPr>
          <a:xfrm>
            <a:off x="838200" y="1825625"/>
            <a:ext cx="10728960" cy="3462655"/>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200"/>
              <a:buChar char="•"/>
            </a:pPr>
            <a:r>
              <a:rPr lang="pl-PL" sz="2200"/>
              <a:t>developing the necessary services for consumers in this regard (maintenance/repair services and others) </a:t>
            </a:r>
            <a:endParaRPr/>
          </a:p>
          <a:p>
            <a:pPr indent="-228600" lvl="0" marL="228600" rtl="0" algn="l">
              <a:lnSpc>
                <a:spcPct val="90000"/>
              </a:lnSpc>
              <a:spcBef>
                <a:spcPts val="1000"/>
              </a:spcBef>
              <a:spcAft>
                <a:spcPts val="0"/>
              </a:spcAft>
              <a:buClr>
                <a:schemeClr val="dk1"/>
              </a:buClr>
              <a:buSzPts val="2200"/>
              <a:buChar char="•"/>
            </a:pPr>
            <a:r>
              <a:rPr lang="pl-PL" sz="2200"/>
              <a:t>incentivising and supporting waste reduction and high-quality separation by consumers</a:t>
            </a:r>
            <a:endParaRPr/>
          </a:p>
          <a:p>
            <a:pPr indent="-228600" lvl="0" marL="228600" rtl="0" algn="l">
              <a:lnSpc>
                <a:spcPct val="90000"/>
              </a:lnSpc>
              <a:spcBef>
                <a:spcPts val="1000"/>
              </a:spcBef>
              <a:spcAft>
                <a:spcPts val="0"/>
              </a:spcAft>
              <a:buClr>
                <a:schemeClr val="dk1"/>
              </a:buClr>
              <a:buSzPts val="2200"/>
              <a:buChar char="•"/>
            </a:pPr>
            <a:r>
              <a:rPr lang="pl-PL" sz="2200"/>
              <a:t>incentivising separation, collection systems that minimise the costs of recycling and reuse</a:t>
            </a:r>
            <a:endParaRPr/>
          </a:p>
          <a:p>
            <a:pPr indent="-228600" lvl="0" marL="228600" rtl="0" algn="l">
              <a:lnSpc>
                <a:spcPct val="90000"/>
              </a:lnSpc>
              <a:spcBef>
                <a:spcPts val="1000"/>
              </a:spcBef>
              <a:spcAft>
                <a:spcPts val="0"/>
              </a:spcAft>
              <a:buClr>
                <a:schemeClr val="dk1"/>
              </a:buClr>
              <a:buSzPts val="2200"/>
              <a:buChar char="•"/>
            </a:pPr>
            <a:r>
              <a:rPr lang="pl-PL" sz="2200"/>
              <a:t>facilitating the clustering of activities to prevent by-products from becoming wastes (industrial symbiosis)</a:t>
            </a:r>
            <a:endParaRPr/>
          </a:p>
          <a:p>
            <a:pPr indent="-228600" lvl="0" marL="228600" rtl="0" algn="l">
              <a:lnSpc>
                <a:spcPct val="90000"/>
              </a:lnSpc>
              <a:spcBef>
                <a:spcPts val="1000"/>
              </a:spcBef>
              <a:spcAft>
                <a:spcPts val="0"/>
              </a:spcAft>
              <a:buClr>
                <a:schemeClr val="dk1"/>
              </a:buClr>
              <a:buSzPts val="2200"/>
              <a:buChar char="•"/>
            </a:pPr>
            <a:r>
              <a:rPr lang="pl-PL" sz="2200"/>
              <a:t>encouraging wider and better consumer choice through renting, lending or sharing services as an alternative to owning products while safeguarding consumer interests (in terms of costs, protection, information, contract terms, insurance aspects and others)</a:t>
            </a:r>
            <a:endParaRPr sz="2200"/>
          </a:p>
        </p:txBody>
      </p:sp>
      <p:sp>
        <p:nvSpPr>
          <p:cNvPr id="277" name="Google Shape;277;p24"/>
          <p:cNvSpPr/>
          <p:nvPr/>
        </p:nvSpPr>
        <p:spPr>
          <a:xfrm>
            <a:off x="6474691" y="5643419"/>
            <a:ext cx="5690805"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l-PL" sz="1200" u="none" cap="none" strike="noStrike">
                <a:solidFill>
                  <a:srgbClr val="444444"/>
                </a:solidFill>
                <a:latin typeface="Calibri"/>
                <a:ea typeface="Calibri"/>
                <a:cs typeface="Calibri"/>
                <a:sym typeface="Calibri"/>
              </a:rPr>
              <a:t>Source: Towards a circular economy: A zero waste programme for Europe, </a:t>
            </a:r>
            <a:r>
              <a:rPr b="0" i="0" lang="pl-PL" sz="1200" u="sng" cap="none" strike="noStrike">
                <a:solidFill>
                  <a:srgbClr val="444444"/>
                </a:solidFill>
                <a:latin typeface="Calibri"/>
                <a:ea typeface="Calibri"/>
                <a:cs typeface="Calibri"/>
                <a:sym typeface="Calibri"/>
                <a:hlinkClick r:id="rId3">
                  <a:extLst>
                    <a:ext uri="{A12FA001-AC4F-418D-AE19-62706E023703}">
                      <ahyp:hlinkClr val="tx"/>
                    </a:ext>
                  </a:extLst>
                </a:hlinkClick>
              </a:rPr>
              <a:t>https://eur-lex.europa.eu/legal-content/EN/TXT/?uri=celex%3A52014DC0398</a:t>
            </a:r>
            <a:r>
              <a:rPr b="0" i="0" lang="pl-PL" sz="1200" u="none" cap="none" strike="noStrike">
                <a:solidFill>
                  <a:srgbClr val="444444"/>
                </a:solidFill>
                <a:latin typeface="Calibri"/>
                <a:ea typeface="Calibri"/>
                <a:cs typeface="Calibri"/>
                <a:sym typeface="Calibri"/>
              </a:rPr>
              <a:t> </a:t>
            </a:r>
            <a:r>
              <a:rPr b="0" i="0" lang="pl-PL" sz="1200" u="none" cap="none" strike="noStrike">
                <a:solidFill>
                  <a:schemeClr val="dk1"/>
                </a:solidFill>
                <a:latin typeface="Calibri"/>
                <a:ea typeface="Calibri"/>
                <a:cs typeface="Calibri"/>
                <a:sym typeface="Calibri"/>
              </a:rPr>
              <a:t> </a:t>
            </a:r>
            <a:endParaRPr b="0" i="0" sz="1200" u="none" cap="none" strike="noStrike">
              <a:solidFill>
                <a:schemeClr val="dk1"/>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25"/>
          <p:cNvSpPr txBox="1"/>
          <p:nvPr>
            <p:ph type="title"/>
          </p:nvPr>
        </p:nvSpPr>
        <p:spPr>
          <a:xfrm>
            <a:off x="605642" y="570016"/>
            <a:ext cx="10165277" cy="897253"/>
          </a:xfrm>
          <a:prstGeom prst="rect">
            <a:avLst/>
          </a:prstGeom>
          <a:noFill/>
          <a:ln>
            <a:noFill/>
          </a:ln>
        </p:spPr>
        <p:txBody>
          <a:bodyPr anchorCtr="0" anchor="ctr" bIns="45700" lIns="91425" spcFirstLastPara="1" rIns="91425" wrap="square" tIns="45700">
            <a:noAutofit/>
          </a:bodyPr>
          <a:lstStyle/>
          <a:p>
            <a:pPr indent="-342900" lvl="0" marL="342900" rtl="0" algn="l">
              <a:lnSpc>
                <a:spcPct val="90000"/>
              </a:lnSpc>
              <a:spcBef>
                <a:spcPts val="0"/>
              </a:spcBef>
              <a:spcAft>
                <a:spcPts val="0"/>
              </a:spcAft>
              <a:buClr>
                <a:schemeClr val="dk1"/>
              </a:buClr>
              <a:buSzPts val="3600"/>
              <a:buFont typeface="Calibri"/>
              <a:buNone/>
            </a:pPr>
            <a:r>
              <a:rPr i="1" lang="pl-PL" sz="3600"/>
              <a:t> </a:t>
            </a:r>
            <a:r>
              <a:rPr b="1" lang="pl-PL" sz="3600"/>
              <a:t>A European Strategy for Plastics in a Circular Economy – main problems</a:t>
            </a:r>
            <a:endParaRPr b="1" sz="2000"/>
          </a:p>
        </p:txBody>
      </p:sp>
      <p:sp>
        <p:nvSpPr>
          <p:cNvPr id="283" name="Google Shape;283;p25"/>
          <p:cNvSpPr txBox="1"/>
          <p:nvPr>
            <p:ph idx="1" type="body"/>
          </p:nvPr>
        </p:nvSpPr>
        <p:spPr>
          <a:xfrm>
            <a:off x="1365833" y="2053764"/>
            <a:ext cx="5515316" cy="3336967"/>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200"/>
              <a:buChar char="•"/>
            </a:pPr>
            <a:r>
              <a:rPr lang="pl-PL" sz="2200"/>
              <a:t>Around 25.8 million tonnes of plastic waste are generated in Europe every year.  Less than 30% of such waste is collected for recycling.</a:t>
            </a:r>
            <a:endParaRPr sz="2200"/>
          </a:p>
          <a:p>
            <a:pPr indent="-228600" lvl="0" marL="228600" rtl="0" algn="l">
              <a:lnSpc>
                <a:spcPct val="90000"/>
              </a:lnSpc>
              <a:spcBef>
                <a:spcPts val="1000"/>
              </a:spcBef>
              <a:spcAft>
                <a:spcPts val="0"/>
              </a:spcAft>
              <a:buClr>
                <a:schemeClr val="dk1"/>
              </a:buClr>
              <a:buSzPts val="2200"/>
              <a:buChar char="•"/>
            </a:pPr>
            <a:r>
              <a:rPr lang="pl-PL" sz="2200"/>
              <a:t>In the EU, 150 000 to 500 000 tonnes of plastic waste enter the oceans every year.</a:t>
            </a:r>
            <a:endParaRPr/>
          </a:p>
          <a:p>
            <a:pPr indent="-228600" lvl="0" marL="228600" rtl="0" algn="l">
              <a:lnSpc>
                <a:spcPct val="90000"/>
              </a:lnSpc>
              <a:spcBef>
                <a:spcPts val="1000"/>
              </a:spcBef>
              <a:spcAft>
                <a:spcPts val="0"/>
              </a:spcAft>
              <a:buClr>
                <a:schemeClr val="dk1"/>
              </a:buClr>
              <a:buSzPts val="2200"/>
              <a:buChar char="•"/>
            </a:pPr>
            <a:r>
              <a:rPr lang="pl-PL" sz="2200"/>
              <a:t>Between 75 000 and 300 000 tonnes of microplastics are released into the environment each year in the EU.</a:t>
            </a:r>
            <a:endParaRPr/>
          </a:p>
        </p:txBody>
      </p:sp>
      <p:sp>
        <p:nvSpPr>
          <p:cNvPr id="284" name="Google Shape;284;p25"/>
          <p:cNvSpPr/>
          <p:nvPr/>
        </p:nvSpPr>
        <p:spPr>
          <a:xfrm>
            <a:off x="2220687" y="5461984"/>
            <a:ext cx="7077692"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l-PL" sz="1200" u="none" cap="none" strike="noStrike">
                <a:solidFill>
                  <a:srgbClr val="444444"/>
                </a:solidFill>
                <a:latin typeface="Calibri"/>
                <a:ea typeface="Calibri"/>
                <a:cs typeface="Calibri"/>
                <a:sym typeface="Calibri"/>
              </a:rPr>
              <a:t>Source: </a:t>
            </a:r>
            <a:r>
              <a:rPr b="0" i="0" lang="pl-PL" sz="1200" u="none" cap="none" strike="noStrike">
                <a:solidFill>
                  <a:schemeClr val="dk1"/>
                </a:solidFill>
                <a:latin typeface="Calibri"/>
                <a:ea typeface="Calibri"/>
                <a:cs typeface="Calibri"/>
                <a:sym typeface="Calibri"/>
              </a:rPr>
              <a:t>Communication from the Commission to the European Parliament, the Council, the European Economic and Social Committee and the Committee of regions, „A European Strategy for Plastics in a circular economy”, COM(2018)28 final, </a:t>
            </a:r>
            <a:r>
              <a:rPr b="0" i="0" lang="pl-PL" sz="1200" u="sng" cap="none" strike="noStrike">
                <a:solidFill>
                  <a:schemeClr val="dk1"/>
                </a:solidFill>
                <a:latin typeface="Calibri"/>
                <a:ea typeface="Calibri"/>
                <a:cs typeface="Calibri"/>
                <a:sym typeface="Calibri"/>
                <a:hlinkClick r:id="rId3">
                  <a:extLst>
                    <a:ext uri="{A12FA001-AC4F-418D-AE19-62706E023703}">
                      <ahyp:hlinkClr val="tx"/>
                    </a:ext>
                  </a:extLst>
                </a:hlinkClick>
              </a:rPr>
              <a:t>EUR-Lex - 52018DC0028 - EN - EUR-Lex (europa.eu)</a:t>
            </a:r>
            <a:endParaRPr b="0" i="0" sz="1200" u="none" cap="none" strike="noStrike">
              <a:solidFill>
                <a:schemeClr val="dk1"/>
              </a:solidFill>
              <a:latin typeface="Calibri"/>
              <a:ea typeface="Calibri"/>
              <a:cs typeface="Calibri"/>
              <a:sym typeface="Calibri"/>
            </a:endParaRPr>
          </a:p>
        </p:txBody>
      </p:sp>
      <p:pic>
        <p:nvPicPr>
          <p:cNvPr descr="plastic_co2_benefits" id="285" name="Google Shape;285;p25"/>
          <p:cNvPicPr preferRelativeResize="0"/>
          <p:nvPr/>
        </p:nvPicPr>
        <p:blipFill rotWithShape="1">
          <a:blip r:embed="rId4">
            <a:alphaModFix/>
          </a:blip>
          <a:srcRect b="0" l="0" r="0" t="0"/>
          <a:stretch/>
        </p:blipFill>
        <p:spPr>
          <a:xfrm>
            <a:off x="7299196" y="1311717"/>
            <a:ext cx="3526971" cy="4234566"/>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26"/>
          <p:cNvSpPr txBox="1"/>
          <p:nvPr>
            <p:ph type="title"/>
          </p:nvPr>
        </p:nvSpPr>
        <p:spPr>
          <a:xfrm>
            <a:off x="593767" y="523702"/>
            <a:ext cx="10760034" cy="750918"/>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Calibri"/>
              <a:buNone/>
            </a:pPr>
            <a:r>
              <a:rPr b="1" lang="pl-PL" sz="3600"/>
              <a:t>A European Strategy for Plastics in a Circular Economy – actions</a:t>
            </a:r>
            <a:endParaRPr sz="3600"/>
          </a:p>
        </p:txBody>
      </p:sp>
      <p:graphicFrame>
        <p:nvGraphicFramePr>
          <p:cNvPr id="291" name="Google Shape;291;p26"/>
          <p:cNvGraphicFramePr/>
          <p:nvPr/>
        </p:nvGraphicFramePr>
        <p:xfrm>
          <a:off x="593767" y="1274618"/>
          <a:ext cx="3000000" cy="3000000"/>
        </p:xfrm>
        <a:graphic>
          <a:graphicData uri="http://schemas.openxmlformats.org/drawingml/2006/table">
            <a:tbl>
              <a:tblPr bandRow="1" firstRow="1">
                <a:noFill/>
                <a:tableStyleId>{408179C0-17B7-4E7F-9AD9-178C773DDEBD}</a:tableStyleId>
              </a:tblPr>
              <a:tblGrid>
                <a:gridCol w="5130150"/>
                <a:gridCol w="5629900"/>
              </a:tblGrid>
              <a:tr h="4223650">
                <a:tc>
                  <a:txBody>
                    <a:bodyPr/>
                    <a:lstStyle/>
                    <a:p>
                      <a:pPr indent="0" lvl="0" marL="0" marR="0" rtl="0" algn="l">
                        <a:lnSpc>
                          <a:spcPct val="100000"/>
                        </a:lnSpc>
                        <a:spcBef>
                          <a:spcPts val="0"/>
                        </a:spcBef>
                        <a:spcAft>
                          <a:spcPts val="0"/>
                        </a:spcAft>
                        <a:buClr>
                          <a:schemeClr val="dk1"/>
                        </a:buClr>
                        <a:buSzPts val="1800"/>
                        <a:buFont typeface="Arial"/>
                        <a:buNone/>
                      </a:pPr>
                      <a:r>
                        <a:rPr b="1" i="0" lang="pl-PL" sz="1800" u="none" cap="none" strike="noStrike">
                          <a:solidFill>
                            <a:schemeClr val="dk1"/>
                          </a:solidFill>
                          <a:latin typeface="Calibri"/>
                          <a:ea typeface="Calibri"/>
                          <a:cs typeface="Calibri"/>
                          <a:sym typeface="Calibri"/>
                        </a:rPr>
                        <a:t>1. </a:t>
                      </a:r>
                      <a:r>
                        <a:rPr b="1" i="0" lang="pl-PL" sz="1600" u="none" cap="none" strike="noStrike">
                          <a:solidFill>
                            <a:schemeClr val="dk1"/>
                          </a:solidFill>
                          <a:latin typeface="Calibri"/>
                          <a:ea typeface="Calibri"/>
                          <a:cs typeface="Calibri"/>
                          <a:sym typeface="Calibri"/>
                        </a:rPr>
                        <a:t>Making recycling profitable for business</a:t>
                      </a:r>
                      <a:endParaRPr sz="1400" u="none" cap="none" strike="noStrike"/>
                    </a:p>
                    <a:p>
                      <a:pPr indent="-285750" lvl="0" marL="285750" marR="0" rtl="0" algn="l">
                        <a:lnSpc>
                          <a:spcPct val="100000"/>
                        </a:lnSpc>
                        <a:spcBef>
                          <a:spcPts val="0"/>
                        </a:spcBef>
                        <a:spcAft>
                          <a:spcPts val="0"/>
                        </a:spcAft>
                        <a:buClr>
                          <a:schemeClr val="dk1"/>
                        </a:buClr>
                        <a:buSzPts val="1600"/>
                        <a:buFont typeface="Arial"/>
                        <a:buChar char="•"/>
                      </a:pPr>
                      <a:r>
                        <a:rPr b="0" lang="pl-PL" sz="1600" u="none" cap="none" strike="noStrike">
                          <a:solidFill>
                            <a:schemeClr val="dk1"/>
                          </a:solidFill>
                          <a:latin typeface="Calibri"/>
                          <a:ea typeface="Calibri"/>
                          <a:cs typeface="Calibri"/>
                          <a:sym typeface="Calibri"/>
                        </a:rPr>
                        <a:t>new rules on packaging to improve the recyclability of plastics and increase the demand for recycled plastic content</a:t>
                      </a:r>
                      <a:endParaRPr sz="1400" u="none" cap="none" strike="noStrike"/>
                    </a:p>
                    <a:p>
                      <a:pPr indent="-285750" lvl="0" marL="285750" marR="0" rtl="0" algn="l">
                        <a:lnSpc>
                          <a:spcPct val="100000"/>
                        </a:lnSpc>
                        <a:spcBef>
                          <a:spcPts val="0"/>
                        </a:spcBef>
                        <a:spcAft>
                          <a:spcPts val="0"/>
                        </a:spcAft>
                        <a:buClr>
                          <a:schemeClr val="dk1"/>
                        </a:buClr>
                        <a:buSzPts val="1600"/>
                        <a:buFont typeface="Arial"/>
                        <a:buChar char="•"/>
                      </a:pPr>
                      <a:r>
                        <a:rPr b="0" lang="pl-PL" sz="1600" u="none" cap="none" strike="noStrike">
                          <a:solidFill>
                            <a:schemeClr val="dk1"/>
                          </a:solidFill>
                          <a:latin typeface="Calibri"/>
                          <a:ea typeface="Calibri"/>
                          <a:cs typeface="Calibri"/>
                          <a:sym typeface="Calibri"/>
                        </a:rPr>
                        <a:t>improving the separate collection of plastic waste</a:t>
                      </a:r>
                      <a:endParaRPr sz="1400" u="none" cap="none" strike="noStrike"/>
                    </a:p>
                    <a:p>
                      <a:pPr indent="-285750" lvl="0" marL="285750" marR="0" rtl="0" algn="l">
                        <a:lnSpc>
                          <a:spcPct val="100000"/>
                        </a:lnSpc>
                        <a:spcBef>
                          <a:spcPts val="0"/>
                        </a:spcBef>
                        <a:spcAft>
                          <a:spcPts val="0"/>
                        </a:spcAft>
                        <a:buClr>
                          <a:schemeClr val="dk1"/>
                        </a:buClr>
                        <a:buSzPts val="1600"/>
                        <a:buFont typeface="Arial"/>
                        <a:buChar char="•"/>
                      </a:pPr>
                      <a:r>
                        <a:rPr b="0" lang="pl-PL" sz="1600" u="none" cap="none" strike="noStrike">
                          <a:solidFill>
                            <a:schemeClr val="dk1"/>
                          </a:solidFill>
                          <a:latin typeface="Calibri"/>
                          <a:ea typeface="Calibri"/>
                          <a:cs typeface="Calibri"/>
                          <a:sym typeface="Calibri"/>
                        </a:rPr>
                        <a:t>launching an EU-wide pledging campaign targeting industry and public authorities </a:t>
                      </a:r>
                      <a:endParaRPr sz="1400" u="none" cap="none" strike="noStrike"/>
                    </a:p>
                    <a:p>
                      <a:pPr indent="0" lvl="0" marL="0" marR="0" rtl="0" algn="l">
                        <a:lnSpc>
                          <a:spcPct val="100000"/>
                        </a:lnSpc>
                        <a:spcBef>
                          <a:spcPts val="0"/>
                        </a:spcBef>
                        <a:spcAft>
                          <a:spcPts val="0"/>
                        </a:spcAft>
                        <a:buClr>
                          <a:schemeClr val="dk1"/>
                        </a:buClr>
                        <a:buSzPts val="1600"/>
                        <a:buFont typeface="Arial"/>
                        <a:buNone/>
                      </a:pPr>
                      <a:r>
                        <a:rPr b="1" i="0" lang="pl-PL" sz="1600" u="none" cap="none" strike="noStrike">
                          <a:solidFill>
                            <a:schemeClr val="dk1"/>
                          </a:solidFill>
                          <a:latin typeface="Calibri"/>
                          <a:ea typeface="Calibri"/>
                          <a:cs typeface="Calibri"/>
                          <a:sym typeface="Calibri"/>
                        </a:rPr>
                        <a:t>2. Curbing plastic waste</a:t>
                      </a:r>
                      <a:endParaRPr sz="1400" u="none" cap="none" strike="noStrike"/>
                    </a:p>
                    <a:p>
                      <a:pPr indent="-285750" lvl="0" marL="285750" marR="0" rtl="0" algn="l">
                        <a:lnSpc>
                          <a:spcPct val="100000"/>
                        </a:lnSpc>
                        <a:spcBef>
                          <a:spcPts val="0"/>
                        </a:spcBef>
                        <a:spcAft>
                          <a:spcPts val="0"/>
                        </a:spcAft>
                        <a:buClr>
                          <a:schemeClr val="dk1"/>
                        </a:buClr>
                        <a:buSzPts val="1600"/>
                        <a:buFont typeface="Arial"/>
                        <a:buChar char="•"/>
                      </a:pPr>
                      <a:r>
                        <a:rPr b="0" lang="pl-PL" sz="1600" u="none" cap="none" strike="noStrike">
                          <a:solidFill>
                            <a:schemeClr val="dk1"/>
                          </a:solidFill>
                          <a:latin typeface="Calibri"/>
                          <a:ea typeface="Calibri"/>
                          <a:cs typeface="Calibri"/>
                          <a:sym typeface="Calibri"/>
                        </a:rPr>
                        <a:t>a Directive on single use plastic products and fishing gear</a:t>
                      </a:r>
                      <a:endParaRPr sz="1400" u="none" cap="none" strike="noStrike"/>
                    </a:p>
                    <a:p>
                      <a:pPr indent="-285750" lvl="0" marL="285750" marR="0" rtl="0" algn="l">
                        <a:lnSpc>
                          <a:spcPct val="100000"/>
                        </a:lnSpc>
                        <a:spcBef>
                          <a:spcPts val="0"/>
                        </a:spcBef>
                        <a:spcAft>
                          <a:spcPts val="0"/>
                        </a:spcAft>
                        <a:buClr>
                          <a:schemeClr val="dk1"/>
                        </a:buClr>
                        <a:buSzPts val="1600"/>
                        <a:buFont typeface="Arial"/>
                        <a:buChar char="•"/>
                      </a:pPr>
                      <a:r>
                        <a:rPr b="0" lang="pl-PL" sz="1600" u="none" cap="none" strike="noStrike">
                          <a:solidFill>
                            <a:schemeClr val="dk1"/>
                          </a:solidFill>
                          <a:latin typeface="Calibri"/>
                          <a:ea typeface="Calibri"/>
                          <a:cs typeface="Calibri"/>
                          <a:sym typeface="Calibri"/>
                        </a:rPr>
                        <a:t>measures to restrict the use of microplastics in products and address and reduce the unintentional release of microplastics into the environment</a:t>
                      </a:r>
                      <a:endParaRPr sz="1400" u="none" cap="none" strike="noStrike"/>
                    </a:p>
                    <a:p>
                      <a:pPr indent="-285750" lvl="0" marL="285750" marR="0" rtl="0" algn="l">
                        <a:lnSpc>
                          <a:spcPct val="100000"/>
                        </a:lnSpc>
                        <a:spcBef>
                          <a:spcPts val="0"/>
                        </a:spcBef>
                        <a:spcAft>
                          <a:spcPts val="0"/>
                        </a:spcAft>
                        <a:buClr>
                          <a:schemeClr val="dk1"/>
                        </a:buClr>
                        <a:buSzPts val="1600"/>
                        <a:buFont typeface="Arial"/>
                        <a:buChar char="•"/>
                      </a:pPr>
                      <a:r>
                        <a:rPr b="0" lang="pl-PL" sz="1600" u="none" cap="none" strike="noStrike">
                          <a:solidFill>
                            <a:schemeClr val="dk1"/>
                          </a:solidFill>
                          <a:latin typeface="Calibri"/>
                          <a:ea typeface="Calibri"/>
                          <a:cs typeface="Calibri"/>
                          <a:sym typeface="Calibri"/>
                        </a:rPr>
                        <a:t>measures on bio-based, biodegradable and compostable plastics</a:t>
                      </a:r>
                      <a:endParaRPr sz="1400" u="none" cap="none" strike="noStrike"/>
                    </a:p>
                    <a:p>
                      <a:pPr indent="-285750" lvl="0" marL="285750" marR="0" rtl="0" algn="l">
                        <a:lnSpc>
                          <a:spcPct val="100000"/>
                        </a:lnSpc>
                        <a:spcBef>
                          <a:spcPts val="0"/>
                        </a:spcBef>
                        <a:spcAft>
                          <a:spcPts val="0"/>
                        </a:spcAft>
                        <a:buClr>
                          <a:schemeClr val="dk1"/>
                        </a:buClr>
                        <a:buSzPts val="1600"/>
                        <a:buFont typeface="Arial"/>
                        <a:buChar char="•"/>
                      </a:pPr>
                      <a:r>
                        <a:rPr b="0" lang="pl-PL" sz="1600" u="none" cap="none" strike="noStrike">
                          <a:solidFill>
                            <a:schemeClr val="dk1"/>
                          </a:solidFill>
                          <a:latin typeface="Calibri"/>
                          <a:ea typeface="Calibri"/>
                          <a:cs typeface="Calibri"/>
                          <a:sym typeface="Calibri"/>
                        </a:rPr>
                        <a:t>new rules on port reception facilities to tackle sea-based marine litter</a:t>
                      </a:r>
                      <a:endParaRPr sz="1400" u="none" cap="none" strike="noStrike"/>
                    </a:p>
                  </a:txBody>
                  <a:tcPr marT="45725" marB="45725" marR="91450" marL="91450">
                    <a:solidFill>
                      <a:schemeClr val="lt2"/>
                    </a:solidFill>
                  </a:tcPr>
                </a:tc>
                <a:tc>
                  <a:txBody>
                    <a:bodyPr/>
                    <a:lstStyle/>
                    <a:p>
                      <a:pPr indent="0" lvl="0" marL="0" marR="0" rtl="0" algn="l">
                        <a:lnSpc>
                          <a:spcPct val="100000"/>
                        </a:lnSpc>
                        <a:spcBef>
                          <a:spcPts val="0"/>
                        </a:spcBef>
                        <a:spcAft>
                          <a:spcPts val="0"/>
                        </a:spcAft>
                        <a:buClr>
                          <a:srgbClr val="000000"/>
                        </a:buClr>
                        <a:buSzPts val="1600"/>
                        <a:buFont typeface="Arial"/>
                        <a:buNone/>
                      </a:pPr>
                      <a:r>
                        <a:rPr b="1" lang="pl-PL" sz="1600" u="none" cap="none" strike="noStrike">
                          <a:solidFill>
                            <a:schemeClr val="dk1"/>
                          </a:solidFill>
                          <a:latin typeface="Calibri"/>
                          <a:ea typeface="Calibri"/>
                          <a:cs typeface="Calibri"/>
                          <a:sym typeface="Calibri"/>
                        </a:rPr>
                        <a:t>3</a:t>
                      </a:r>
                      <a:r>
                        <a:rPr b="0" lang="pl-PL" sz="1600" u="none" cap="none" strike="noStrike">
                          <a:solidFill>
                            <a:schemeClr val="dk1"/>
                          </a:solidFill>
                          <a:latin typeface="Calibri"/>
                          <a:ea typeface="Calibri"/>
                          <a:cs typeface="Calibri"/>
                          <a:sym typeface="Calibri"/>
                        </a:rPr>
                        <a:t>. </a:t>
                      </a:r>
                      <a:r>
                        <a:rPr b="1" i="0" lang="pl-PL" sz="1600" u="none" cap="none" strike="noStrike">
                          <a:solidFill>
                            <a:schemeClr val="dk1"/>
                          </a:solidFill>
                          <a:latin typeface="Calibri"/>
                          <a:ea typeface="Calibri"/>
                          <a:cs typeface="Calibri"/>
                          <a:sym typeface="Calibri"/>
                        </a:rPr>
                        <a:t>Driving innovation and investment</a:t>
                      </a:r>
                      <a:endParaRPr sz="1400" u="none" cap="none" strike="noStrike"/>
                    </a:p>
                    <a:p>
                      <a:pPr indent="-285750" lvl="0" marL="285750" marR="0" rtl="0" algn="l">
                        <a:lnSpc>
                          <a:spcPct val="100000"/>
                        </a:lnSpc>
                        <a:spcBef>
                          <a:spcPts val="0"/>
                        </a:spcBef>
                        <a:spcAft>
                          <a:spcPts val="0"/>
                        </a:spcAft>
                        <a:buClr>
                          <a:schemeClr val="dk1"/>
                        </a:buClr>
                        <a:buSzPts val="1600"/>
                        <a:buFont typeface="Arial"/>
                        <a:buChar char="•"/>
                      </a:pPr>
                      <a:r>
                        <a:rPr b="0" lang="pl-PL" sz="1600" u="none" cap="none" strike="noStrike">
                          <a:solidFill>
                            <a:schemeClr val="dk1"/>
                          </a:solidFill>
                          <a:latin typeface="Calibri"/>
                          <a:ea typeface="Calibri"/>
                          <a:cs typeface="Calibri"/>
                          <a:sym typeface="Calibri"/>
                        </a:rPr>
                        <a:t>scaling up support for innovation, with an additional €100 million to develop smarter and more recyclable plastics materials, to make recycling processes more efficient, and to trace and remove hazardous substances and contaminants from recycled plastics</a:t>
                      </a:r>
                      <a:endParaRPr sz="1400" u="none" cap="none" strike="noStrike"/>
                    </a:p>
                    <a:p>
                      <a:pPr indent="0" lvl="0" marL="0" marR="0" rtl="0" algn="l">
                        <a:lnSpc>
                          <a:spcPct val="100000"/>
                        </a:lnSpc>
                        <a:spcBef>
                          <a:spcPts val="0"/>
                        </a:spcBef>
                        <a:spcAft>
                          <a:spcPts val="0"/>
                        </a:spcAft>
                        <a:buClr>
                          <a:srgbClr val="000000"/>
                        </a:buClr>
                        <a:buSzPts val="1600"/>
                        <a:buFont typeface="Arial"/>
                        <a:buNone/>
                      </a:pPr>
                      <a:r>
                        <a:t/>
                      </a:r>
                      <a:endParaRPr b="1" i="0" sz="16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rPr b="1" i="0" lang="pl-PL" sz="1600" u="none" cap="none" strike="noStrike">
                          <a:solidFill>
                            <a:schemeClr val="dk1"/>
                          </a:solidFill>
                          <a:latin typeface="Calibri"/>
                          <a:ea typeface="Calibri"/>
                          <a:cs typeface="Calibri"/>
                          <a:sym typeface="Calibri"/>
                        </a:rPr>
                        <a:t>4. Spurring global change  </a:t>
                      </a:r>
                      <a:endParaRPr sz="1400" u="none" cap="none" strike="noStrike"/>
                    </a:p>
                    <a:p>
                      <a:pPr indent="-285750" lvl="0" marL="285750" marR="0" rtl="0" algn="l">
                        <a:lnSpc>
                          <a:spcPct val="100000"/>
                        </a:lnSpc>
                        <a:spcBef>
                          <a:spcPts val="0"/>
                        </a:spcBef>
                        <a:spcAft>
                          <a:spcPts val="0"/>
                        </a:spcAft>
                        <a:buClr>
                          <a:schemeClr val="dk1"/>
                        </a:buClr>
                        <a:buSzPts val="1600"/>
                        <a:buFont typeface="Arial"/>
                        <a:buChar char="•"/>
                      </a:pPr>
                      <a:r>
                        <a:rPr b="0" lang="pl-PL" sz="1600" u="none" cap="none" strike="noStrike">
                          <a:solidFill>
                            <a:schemeClr val="dk1"/>
                          </a:solidFill>
                          <a:latin typeface="Calibri"/>
                          <a:ea typeface="Calibri"/>
                          <a:cs typeface="Calibri"/>
                          <a:sym typeface="Calibri"/>
                        </a:rPr>
                        <a:t>working with international partners to devise global solutions and develop international standards on plastics</a:t>
                      </a:r>
                      <a:endParaRPr sz="1400" u="none" cap="none" strike="noStrike"/>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a:txBody>
                  <a:tcPr marT="45725" marB="45725" marR="91450" marL="91450">
                    <a:solidFill>
                      <a:schemeClr val="lt2"/>
                    </a:solidFill>
                  </a:tcPr>
                </a:tc>
              </a:tr>
            </a:tbl>
          </a:graphicData>
        </a:graphic>
      </p:graphicFrame>
      <p:sp>
        <p:nvSpPr>
          <p:cNvPr id="292" name="Google Shape;292;p26"/>
          <p:cNvSpPr/>
          <p:nvPr/>
        </p:nvSpPr>
        <p:spPr>
          <a:xfrm>
            <a:off x="2244437" y="5583383"/>
            <a:ext cx="7077692"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l-PL" sz="1200" u="none" cap="none" strike="noStrike">
                <a:solidFill>
                  <a:srgbClr val="444444"/>
                </a:solidFill>
                <a:latin typeface="Calibri"/>
                <a:ea typeface="Calibri"/>
                <a:cs typeface="Calibri"/>
                <a:sym typeface="Calibri"/>
              </a:rPr>
              <a:t>Source: </a:t>
            </a:r>
            <a:r>
              <a:rPr b="0" i="0" lang="pl-PL" sz="1200" u="none" cap="none" strike="noStrike">
                <a:solidFill>
                  <a:schemeClr val="dk1"/>
                </a:solidFill>
                <a:latin typeface="Calibri"/>
                <a:ea typeface="Calibri"/>
                <a:cs typeface="Calibri"/>
                <a:sym typeface="Calibri"/>
              </a:rPr>
              <a:t>Communication from the Commission to the European Parliament, the Council, the European Economic and Social Committee and the Committee of regions, „A European Strategy for Plastics in a circular economy”, COM(2018)28 final, </a:t>
            </a:r>
            <a:r>
              <a:rPr b="0" i="0" lang="pl-PL" sz="1200" u="sng" cap="none" strike="noStrike">
                <a:solidFill>
                  <a:schemeClr val="dk1"/>
                </a:solidFill>
                <a:latin typeface="Calibri"/>
                <a:ea typeface="Calibri"/>
                <a:cs typeface="Calibri"/>
                <a:sym typeface="Calibri"/>
                <a:hlinkClick r:id="rId3">
                  <a:extLst>
                    <a:ext uri="{A12FA001-AC4F-418D-AE19-62706E023703}">
                      <ahyp:hlinkClr val="tx"/>
                    </a:ext>
                  </a:extLst>
                </a:hlinkClick>
              </a:rPr>
              <a:t>EUR-Lex - 52018DC0028 - EN - EUR-Lex (europa.eu)</a:t>
            </a:r>
            <a:endParaRPr b="0" i="0" sz="1200" u="none" cap="none" strike="noStrike">
              <a:solidFill>
                <a:schemeClr val="dk1"/>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27"/>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pl-PL" cap="small"/>
              <a:t>case studies</a:t>
            </a:r>
            <a:endParaRPr b="1" cap="small"/>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28"/>
          <p:cNvSpPr txBox="1"/>
          <p:nvPr>
            <p:ph type="title"/>
          </p:nvPr>
        </p:nvSpPr>
        <p:spPr>
          <a:xfrm>
            <a:off x="8183808" y="623704"/>
            <a:ext cx="3266983" cy="2166151"/>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11111"/>
              <a:buFont typeface="Calibri"/>
              <a:buNone/>
            </a:pPr>
            <a:r>
              <a:rPr b="1" lang="pl-PL" sz="3200"/>
              <a:t>Circular Economy in industry -</a:t>
            </a:r>
            <a:br>
              <a:rPr b="1" lang="pl-PL" sz="3200"/>
            </a:br>
            <a:r>
              <a:rPr b="1" lang="pl-PL" sz="3200"/>
              <a:t>Eco-industrial Park in Kalundborg </a:t>
            </a:r>
            <a:endParaRPr/>
          </a:p>
        </p:txBody>
      </p:sp>
      <p:pic>
        <p:nvPicPr>
          <p:cNvPr id="303" name="Google Shape;303;p28"/>
          <p:cNvPicPr preferRelativeResize="0"/>
          <p:nvPr>
            <p:ph idx="1" type="body"/>
          </p:nvPr>
        </p:nvPicPr>
        <p:blipFill rotWithShape="1">
          <a:blip r:embed="rId3">
            <a:alphaModFix/>
          </a:blip>
          <a:srcRect b="0" l="0" r="0" t="0"/>
          <a:stretch/>
        </p:blipFill>
        <p:spPr>
          <a:xfrm>
            <a:off x="288925" y="623700"/>
            <a:ext cx="7434300" cy="5400900"/>
          </a:xfrm>
          <a:prstGeom prst="rect">
            <a:avLst/>
          </a:prstGeom>
          <a:noFill/>
          <a:ln>
            <a:noFill/>
          </a:ln>
        </p:spPr>
      </p:pic>
      <p:sp>
        <p:nvSpPr>
          <p:cNvPr id="304" name="Google Shape;304;p28"/>
          <p:cNvSpPr txBox="1"/>
          <p:nvPr/>
        </p:nvSpPr>
        <p:spPr>
          <a:xfrm>
            <a:off x="7959835" y="3429000"/>
            <a:ext cx="3999006" cy="230832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pl-PL" sz="1800" u="none" cap="none" strike="noStrike">
                <a:solidFill>
                  <a:schemeClr val="dk1"/>
                </a:solidFill>
                <a:latin typeface="Calibri"/>
                <a:ea typeface="Calibri"/>
                <a:cs typeface="Calibri"/>
                <a:sym typeface="Calibri"/>
              </a:rPr>
              <a:t>See more: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pl-PL" sz="1800" u="none" cap="none" strike="noStrike">
                <a:solidFill>
                  <a:schemeClr val="dk1"/>
                </a:solidFill>
                <a:latin typeface="Calibri"/>
                <a:ea typeface="Calibri"/>
                <a:cs typeface="Calibri"/>
                <a:sym typeface="Calibri"/>
              </a:rPr>
              <a:t>1. Kalundborg Symbiosis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Calibri"/>
              <a:buNone/>
            </a:pPr>
            <a:r>
              <a:rPr b="0" i="0" lang="pl-PL" sz="1800" u="sng" cap="none" strike="noStrike">
                <a:solidFill>
                  <a:schemeClr val="dk1"/>
                </a:solidFill>
                <a:latin typeface="Calibri"/>
                <a:ea typeface="Calibri"/>
                <a:cs typeface="Calibri"/>
                <a:sym typeface="Calibri"/>
                <a:hlinkClick r:id="rId4">
                  <a:extLst>
                    <a:ext uri="{A12FA001-AC4F-418D-AE19-62706E023703}">
                      <ahyp:hlinkClr val="tx"/>
                    </a:ext>
                  </a:extLst>
                </a:hlinkClick>
              </a:rPr>
              <a:t>http://www.symbiosis.dk/en/</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800"/>
              <a:buFont typeface="Calibri"/>
              <a:buNone/>
            </a:pPr>
            <a:r>
              <a:rPr b="0" i="0" lang="pl-PL" sz="1800" u="none" cap="none" strike="noStrike">
                <a:solidFill>
                  <a:schemeClr val="dk1"/>
                </a:solidFill>
                <a:latin typeface="Calibri"/>
                <a:ea typeface="Calibri"/>
                <a:cs typeface="Calibri"/>
                <a:sym typeface="Calibri"/>
              </a:rPr>
              <a:t>2. The film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Calibri"/>
              <a:buNone/>
            </a:pPr>
            <a:r>
              <a:rPr b="0" i="0" lang="pl-PL" sz="1800" u="none" cap="none" strike="noStrike">
                <a:solidFill>
                  <a:schemeClr val="dk1"/>
                </a:solidFill>
                <a:latin typeface="Calibri"/>
                <a:ea typeface="Calibri"/>
                <a:cs typeface="Calibri"/>
                <a:sym typeface="Calibri"/>
              </a:rPr>
              <a:t>https://www.youtube.com/watch?v=9N5Kv7yfHxg</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3"/>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pl-PL"/>
              <a:t>Objectives of the training module</a:t>
            </a:r>
            <a:endParaRPr/>
          </a:p>
        </p:txBody>
      </p:sp>
      <p:sp>
        <p:nvSpPr>
          <p:cNvPr id="102" name="Google Shape;102;p3"/>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400"/>
              <a:buChar char="•"/>
            </a:pPr>
            <a:r>
              <a:rPr lang="pl-PL" sz="2400"/>
              <a:t>indicating main problems in EU’s industry</a:t>
            </a:r>
            <a:endParaRPr sz="2400"/>
          </a:p>
          <a:p>
            <a:pPr indent="-228600" lvl="0" marL="228600" rtl="0" algn="l">
              <a:lnSpc>
                <a:spcPct val="90000"/>
              </a:lnSpc>
              <a:spcBef>
                <a:spcPts val="1000"/>
              </a:spcBef>
              <a:spcAft>
                <a:spcPts val="0"/>
              </a:spcAft>
              <a:buClr>
                <a:schemeClr val="dk1"/>
              </a:buClr>
              <a:buSzPts val="2400"/>
              <a:buChar char="•"/>
            </a:pPr>
            <a:r>
              <a:rPr lang="pl-PL" sz="2400"/>
              <a:t>showing</a:t>
            </a:r>
            <a:r>
              <a:rPr i="1" lang="pl-PL" sz="2400"/>
              <a:t> </a:t>
            </a:r>
            <a:r>
              <a:rPr lang="pl-PL" sz="2400"/>
              <a:t>industry for a clean and circular economy as one of the elements of the UE Green Deal strategy</a:t>
            </a:r>
            <a:endParaRPr sz="2400"/>
          </a:p>
          <a:p>
            <a:pPr indent="-228600" lvl="0" marL="228600" rtl="0" algn="l">
              <a:lnSpc>
                <a:spcPct val="90000"/>
              </a:lnSpc>
              <a:spcBef>
                <a:spcPts val="1000"/>
              </a:spcBef>
              <a:spcAft>
                <a:spcPts val="0"/>
              </a:spcAft>
              <a:buClr>
                <a:schemeClr val="dk1"/>
              </a:buClr>
              <a:buSzPts val="2400"/>
              <a:buChar char="•"/>
            </a:pPr>
            <a:r>
              <a:rPr lang="pl-PL" sz="2400"/>
              <a:t>explaining fundamentals of the Circular Economy concept</a:t>
            </a:r>
            <a:endParaRPr sz="2400"/>
          </a:p>
          <a:p>
            <a:pPr indent="-228600" lvl="0" marL="228600" rtl="0" algn="l">
              <a:lnSpc>
                <a:spcPct val="90000"/>
              </a:lnSpc>
              <a:spcBef>
                <a:spcPts val="1000"/>
              </a:spcBef>
              <a:spcAft>
                <a:spcPts val="0"/>
              </a:spcAft>
              <a:buClr>
                <a:schemeClr val="dk1"/>
              </a:buClr>
              <a:buSzPts val="2400"/>
              <a:buChar char="•"/>
            </a:pPr>
            <a:r>
              <a:rPr lang="pl-PL" sz="2400"/>
              <a:t>familiarisation with groups of activities enabling transition towards Cicular Economy</a:t>
            </a:r>
            <a:endParaRPr sz="2400"/>
          </a:p>
          <a:p>
            <a:pPr indent="-228600" lvl="0" marL="228600" rtl="0" algn="l">
              <a:lnSpc>
                <a:spcPct val="90000"/>
              </a:lnSpc>
              <a:spcBef>
                <a:spcPts val="1000"/>
              </a:spcBef>
              <a:spcAft>
                <a:spcPts val="0"/>
              </a:spcAft>
              <a:buClr>
                <a:schemeClr val="dk1"/>
              </a:buClr>
              <a:buSzPts val="2400"/>
              <a:buChar char="•"/>
            </a:pPr>
            <a:r>
              <a:rPr lang="pl-PL" sz="2400"/>
              <a:t>geting acquainted with European Commission Circular Economy policy </a:t>
            </a:r>
            <a:endParaRPr/>
          </a:p>
          <a:p>
            <a:pPr indent="-228600" lvl="0" marL="228600" rtl="0" algn="l">
              <a:lnSpc>
                <a:spcPct val="90000"/>
              </a:lnSpc>
              <a:spcBef>
                <a:spcPts val="1000"/>
              </a:spcBef>
              <a:spcAft>
                <a:spcPts val="0"/>
              </a:spcAft>
              <a:buClr>
                <a:schemeClr val="dk1"/>
              </a:buClr>
              <a:buSzPts val="2400"/>
              <a:buChar char="•"/>
            </a:pPr>
            <a:r>
              <a:rPr lang="pl-PL" sz="2400"/>
              <a:t>presening examples of the CE best practices in industry and cities </a:t>
            </a:r>
            <a:endParaRPr/>
          </a:p>
          <a:p>
            <a:pPr indent="-228600" lvl="0" marL="228600" rtl="0" algn="l">
              <a:lnSpc>
                <a:spcPct val="90000"/>
              </a:lnSpc>
              <a:spcBef>
                <a:spcPts val="1000"/>
              </a:spcBef>
              <a:spcAft>
                <a:spcPts val="0"/>
              </a:spcAft>
              <a:buClr>
                <a:schemeClr val="dk1"/>
              </a:buClr>
              <a:buSzPts val="2400"/>
              <a:buChar char="•"/>
            </a:pPr>
            <a:r>
              <a:rPr lang="pl-PL" sz="2400"/>
              <a:t>enabling access to a wide range of resources to build on the skills and knowledge in the field of Circular Economy</a:t>
            </a:r>
            <a:endParaRPr sz="24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sp>
        <p:nvSpPr>
          <p:cNvPr id="309" name="Google Shape;309;p29"/>
          <p:cNvSpPr txBox="1"/>
          <p:nvPr>
            <p:ph type="title"/>
          </p:nvPr>
        </p:nvSpPr>
        <p:spPr>
          <a:xfrm>
            <a:off x="228600" y="1584961"/>
            <a:ext cx="2164080" cy="20421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Calibri"/>
              <a:buNone/>
            </a:pPr>
            <a:r>
              <a:rPr b="1" lang="pl-PL" sz="3600"/>
              <a:t>Circular Economy in cities</a:t>
            </a:r>
            <a:endParaRPr b="1" sz="3600"/>
          </a:p>
        </p:txBody>
      </p:sp>
      <p:pic>
        <p:nvPicPr>
          <p:cNvPr id="310" name="Google Shape;310;p29"/>
          <p:cNvPicPr preferRelativeResize="0"/>
          <p:nvPr/>
        </p:nvPicPr>
        <p:blipFill rotWithShape="1">
          <a:blip r:embed="rId3">
            <a:alphaModFix/>
          </a:blip>
          <a:srcRect b="0" l="0" r="0" t="0"/>
          <a:stretch/>
        </p:blipFill>
        <p:spPr>
          <a:xfrm>
            <a:off x="2849880" y="0"/>
            <a:ext cx="9342121" cy="6198896"/>
          </a:xfrm>
          <a:prstGeom prst="rect">
            <a:avLst/>
          </a:prstGeom>
          <a:noFill/>
          <a:ln>
            <a:noFill/>
          </a:ln>
        </p:spPr>
      </p:pic>
      <p:sp>
        <p:nvSpPr>
          <p:cNvPr id="311" name="Google Shape;311;p29"/>
          <p:cNvSpPr/>
          <p:nvPr/>
        </p:nvSpPr>
        <p:spPr>
          <a:xfrm>
            <a:off x="0" y="5567457"/>
            <a:ext cx="3002280"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l-PL" sz="1200" u="none" cap="none" strike="noStrike">
                <a:solidFill>
                  <a:schemeClr val="dk1"/>
                </a:solidFill>
                <a:latin typeface="Calibri"/>
                <a:ea typeface="Calibri"/>
                <a:cs typeface="Calibri"/>
                <a:sym typeface="Calibri"/>
              </a:rPr>
              <a:t>Source: Polish Circular Hotspot, </a:t>
            </a:r>
            <a:r>
              <a:rPr b="0" i="0" lang="pl-PL" sz="1200" u="sng" cap="none" strike="noStrike">
                <a:solidFill>
                  <a:schemeClr val="dk1"/>
                </a:solidFill>
                <a:latin typeface="Calibri"/>
                <a:ea typeface="Calibri"/>
                <a:cs typeface="Calibri"/>
                <a:sym typeface="Calibri"/>
                <a:hlinkClick r:id="rId4">
                  <a:extLst>
                    <a:ext uri="{A12FA001-AC4F-418D-AE19-62706E023703}">
                      <ahyp:hlinkClr val="tx"/>
                    </a:ext>
                  </a:extLst>
                </a:hlinkClick>
              </a:rPr>
              <a:t>http://circularhotspot.pl/pl/miasta-i-regiony</a:t>
            </a:r>
            <a:r>
              <a:rPr b="0" i="0" lang="pl-PL" sz="1200" u="none" cap="none" strike="noStrike">
                <a:solidFill>
                  <a:schemeClr val="dk1"/>
                </a:solidFill>
                <a:latin typeface="Calibri"/>
                <a:ea typeface="Calibri"/>
                <a:cs typeface="Calibri"/>
                <a:sym typeface="Calibri"/>
              </a:rPr>
              <a:t> </a:t>
            </a:r>
            <a:endParaRPr b="0" i="0" sz="1200" u="none" cap="none" strike="noStrike">
              <a:solidFill>
                <a:schemeClr val="dk1"/>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p30"/>
          <p:cNvSpPr txBox="1"/>
          <p:nvPr>
            <p:ph type="title"/>
          </p:nvPr>
        </p:nvSpPr>
        <p:spPr>
          <a:xfrm>
            <a:off x="838200" y="523701"/>
            <a:ext cx="10515600" cy="6954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Calibri"/>
              <a:buNone/>
            </a:pPr>
            <a:r>
              <a:rPr b="1" lang="pl-PL" sz="3600"/>
              <a:t>Circular Economy in cities - examples of activities </a:t>
            </a:r>
            <a:endParaRPr/>
          </a:p>
        </p:txBody>
      </p:sp>
      <p:grpSp>
        <p:nvGrpSpPr>
          <p:cNvPr id="317" name="Google Shape;317;p30"/>
          <p:cNvGrpSpPr/>
          <p:nvPr/>
        </p:nvGrpSpPr>
        <p:grpSpPr>
          <a:xfrm>
            <a:off x="368773" y="1352001"/>
            <a:ext cx="6169186" cy="4620518"/>
            <a:chOff x="3013" y="132801"/>
            <a:chExt cx="6169186" cy="4620518"/>
          </a:xfrm>
        </p:grpSpPr>
        <p:sp>
          <p:nvSpPr>
            <p:cNvPr id="318" name="Google Shape;318;p30"/>
            <p:cNvSpPr/>
            <p:nvPr/>
          </p:nvSpPr>
          <p:spPr>
            <a:xfrm rot="5400000">
              <a:off x="2610962" y="37204"/>
              <a:ext cx="1712825" cy="1904020"/>
            </a:xfrm>
            <a:prstGeom prst="hexagon">
              <a:avLst>
                <a:gd fmla="val 25000" name="adj"/>
                <a:gd fmla="val 115470" name="vf"/>
              </a:avLst>
            </a:prstGeom>
            <a:solidFill>
              <a:srgbClr val="08D0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9" name="Google Shape;319;p30"/>
            <p:cNvSpPr txBox="1"/>
            <p:nvPr/>
          </p:nvSpPr>
          <p:spPr>
            <a:xfrm>
              <a:off x="2832702" y="418272"/>
              <a:ext cx="1269346" cy="1141883"/>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Clr>
                  <a:schemeClr val="dk1"/>
                </a:buClr>
                <a:buSzPts val="1600"/>
                <a:buFont typeface="Calibri"/>
                <a:buNone/>
              </a:pPr>
              <a:r>
                <a:rPr b="0" i="0" lang="pl-PL" sz="1600" u="none" cap="none" strike="noStrike">
                  <a:solidFill>
                    <a:schemeClr val="dk1"/>
                  </a:solidFill>
                  <a:latin typeface="Calibri"/>
                  <a:ea typeface="Calibri"/>
                  <a:cs typeface="Calibri"/>
                  <a:sym typeface="Calibri"/>
                </a:rPr>
                <a:t>reduction of municipal and industrial waste generation</a:t>
              </a:r>
              <a:endParaRPr b="0" i="0" sz="1600" u="none" cap="none" strike="noStrike">
                <a:solidFill>
                  <a:schemeClr val="dk1"/>
                </a:solidFill>
                <a:latin typeface="Calibri"/>
                <a:ea typeface="Calibri"/>
                <a:cs typeface="Calibri"/>
                <a:sym typeface="Calibri"/>
              </a:endParaRPr>
            </a:p>
          </p:txBody>
        </p:sp>
        <p:sp>
          <p:nvSpPr>
            <p:cNvPr id="320" name="Google Shape;320;p30"/>
            <p:cNvSpPr/>
            <p:nvPr/>
          </p:nvSpPr>
          <p:spPr>
            <a:xfrm>
              <a:off x="4257672" y="475366"/>
              <a:ext cx="1911513" cy="1027695"/>
            </a:xfrm>
            <a:prstGeom prst="rect">
              <a:avLst/>
            </a:prstGeom>
            <a:noFill/>
            <a:ln cap="flat" cmpd="sng" w="9525">
              <a:solidFill>
                <a:schemeClr val="dk1">
                  <a:alpha val="0"/>
                </a:schemeClr>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1" name="Google Shape;321;p30"/>
            <p:cNvSpPr/>
            <p:nvPr/>
          </p:nvSpPr>
          <p:spPr>
            <a:xfrm rot="5400000">
              <a:off x="569296" y="105550"/>
              <a:ext cx="1712825" cy="1767327"/>
            </a:xfrm>
            <a:prstGeom prst="hexagon">
              <a:avLst>
                <a:gd fmla="val 25000" name="adj"/>
                <a:gd fmla="val 115470" name="vf"/>
              </a:avLst>
            </a:prstGeom>
            <a:solidFill>
              <a:srgbClr val="0AD6D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2" name="Google Shape;322;p30"/>
            <p:cNvSpPr txBox="1"/>
            <p:nvPr/>
          </p:nvSpPr>
          <p:spPr>
            <a:xfrm>
              <a:off x="836600" y="418272"/>
              <a:ext cx="1178218" cy="1141883"/>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400"/>
                <a:buFont typeface="Calibri"/>
                <a:buNone/>
              </a:pPr>
              <a:r>
                <a:rPr b="0" i="0" lang="pl-PL" sz="1400" u="none" cap="none" strike="noStrike">
                  <a:solidFill>
                    <a:schemeClr val="dk1"/>
                  </a:solidFill>
                  <a:latin typeface="Calibri"/>
                  <a:ea typeface="Calibri"/>
                  <a:cs typeface="Calibri"/>
                  <a:sym typeface="Calibri"/>
                </a:rPr>
                <a:t>empowering citizens to reduce resource consumption and recover resources</a:t>
              </a:r>
              <a:endParaRPr b="0" i="0" sz="1400" u="none" cap="none" strike="noStrike">
                <a:solidFill>
                  <a:schemeClr val="dk1"/>
                </a:solidFill>
                <a:latin typeface="Calibri"/>
                <a:ea typeface="Calibri"/>
                <a:cs typeface="Calibri"/>
                <a:sym typeface="Calibri"/>
              </a:endParaRPr>
            </a:p>
          </p:txBody>
        </p:sp>
        <p:sp>
          <p:nvSpPr>
            <p:cNvPr id="323" name="Google Shape;323;p30"/>
            <p:cNvSpPr/>
            <p:nvPr/>
          </p:nvSpPr>
          <p:spPr>
            <a:xfrm rot="5400000">
              <a:off x="1572636" y="1471306"/>
              <a:ext cx="1712825" cy="1943509"/>
            </a:xfrm>
            <a:prstGeom prst="hexagon">
              <a:avLst>
                <a:gd fmla="val 25000" name="adj"/>
                <a:gd fmla="val 115470" name="vf"/>
              </a:avLst>
            </a:prstGeom>
            <a:solidFill>
              <a:srgbClr val="0BD4C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4" name="Google Shape;324;p30"/>
            <p:cNvSpPr txBox="1"/>
            <p:nvPr/>
          </p:nvSpPr>
          <p:spPr>
            <a:xfrm>
              <a:off x="1781212" y="1872119"/>
              <a:ext cx="1295673" cy="1141883"/>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Clr>
                  <a:schemeClr val="dk1"/>
                </a:buClr>
                <a:buSzPts val="1600"/>
                <a:buFont typeface="Calibri"/>
                <a:buNone/>
              </a:pPr>
              <a:r>
                <a:rPr b="0" i="0" lang="pl-PL" sz="1600" u="none" cap="none" strike="noStrike">
                  <a:solidFill>
                    <a:schemeClr val="dk1"/>
                  </a:solidFill>
                  <a:latin typeface="Calibri"/>
                  <a:ea typeface="Calibri"/>
                  <a:cs typeface="Calibri"/>
                  <a:sym typeface="Calibri"/>
                </a:rPr>
                <a:t>increasing resource efficiency</a:t>
              </a:r>
              <a:endParaRPr b="0" i="0" sz="1600" u="none" cap="none" strike="noStrike">
                <a:solidFill>
                  <a:schemeClr val="dk1"/>
                </a:solidFill>
                <a:latin typeface="Calibri"/>
                <a:ea typeface="Calibri"/>
                <a:cs typeface="Calibri"/>
                <a:sym typeface="Calibri"/>
              </a:endParaRPr>
            </a:p>
          </p:txBody>
        </p:sp>
        <p:sp>
          <p:nvSpPr>
            <p:cNvPr id="325" name="Google Shape;325;p30"/>
            <p:cNvSpPr/>
            <p:nvPr/>
          </p:nvSpPr>
          <p:spPr>
            <a:xfrm>
              <a:off x="3013" y="1929213"/>
              <a:ext cx="1849851" cy="1027695"/>
            </a:xfrm>
            <a:prstGeom prst="rect">
              <a:avLst/>
            </a:prstGeom>
            <a:noFill/>
            <a:ln cap="flat" cmpd="sng" w="9525">
              <a:solidFill>
                <a:schemeClr val="dk1">
                  <a:alpha val="0"/>
                </a:schemeClr>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6" name="Google Shape;326;p30"/>
            <p:cNvSpPr/>
            <p:nvPr/>
          </p:nvSpPr>
          <p:spPr>
            <a:xfrm rot="5400000">
              <a:off x="3732084" y="1471015"/>
              <a:ext cx="1712825" cy="1944090"/>
            </a:xfrm>
            <a:prstGeom prst="hexagon">
              <a:avLst>
                <a:gd fmla="val 25000" name="adj"/>
                <a:gd fmla="val 115470" name="vf"/>
              </a:avLst>
            </a:prstGeom>
            <a:solidFill>
              <a:srgbClr val="0CD2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7" name="Google Shape;327;p30"/>
            <p:cNvSpPr txBox="1"/>
            <p:nvPr/>
          </p:nvSpPr>
          <p:spPr>
            <a:xfrm>
              <a:off x="3940467" y="1872118"/>
              <a:ext cx="1296060" cy="1141883"/>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600"/>
                <a:buFont typeface="Calibri"/>
                <a:buNone/>
              </a:pPr>
              <a:r>
                <a:rPr b="0" i="0" lang="pl-PL" sz="1600" u="none" cap="none" strike="noStrike">
                  <a:solidFill>
                    <a:schemeClr val="dk1"/>
                  </a:solidFill>
                  <a:latin typeface="Calibri"/>
                  <a:ea typeface="Calibri"/>
                  <a:cs typeface="Calibri"/>
                  <a:sym typeface="Calibri"/>
                </a:rPr>
                <a:t>building spaces for cross-sectoral innovations </a:t>
              </a:r>
              <a:endParaRPr b="0" i="0" sz="1400" u="none" cap="none" strike="noStrike">
                <a:solidFill>
                  <a:srgbClr val="000000"/>
                </a:solidFill>
                <a:latin typeface="Arial"/>
                <a:ea typeface="Arial"/>
                <a:cs typeface="Arial"/>
                <a:sym typeface="Arial"/>
              </a:endParaRPr>
            </a:p>
          </p:txBody>
        </p:sp>
        <p:sp>
          <p:nvSpPr>
            <p:cNvPr id="328" name="Google Shape;328;p30"/>
            <p:cNvSpPr/>
            <p:nvPr/>
          </p:nvSpPr>
          <p:spPr>
            <a:xfrm rot="5400000">
              <a:off x="2683011" y="2858408"/>
              <a:ext cx="1712825" cy="2076997"/>
            </a:xfrm>
            <a:prstGeom prst="hexagon">
              <a:avLst>
                <a:gd fmla="val 25000" name="adj"/>
                <a:gd fmla="val 115470" name="vf"/>
              </a:avLst>
            </a:prstGeom>
            <a:solidFill>
              <a:srgbClr val="0DD0A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9" name="Google Shape;329;p30"/>
            <p:cNvSpPr txBox="1"/>
            <p:nvPr/>
          </p:nvSpPr>
          <p:spPr>
            <a:xfrm>
              <a:off x="2847091" y="3325965"/>
              <a:ext cx="1384665" cy="1141883"/>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Clr>
                  <a:schemeClr val="dk1"/>
                </a:buClr>
                <a:buSzPts val="1400"/>
                <a:buFont typeface="Calibri"/>
                <a:buNone/>
              </a:pPr>
              <a:r>
                <a:rPr b="0" i="0" lang="pl-PL" sz="1400" u="none" cap="none" strike="noStrike">
                  <a:solidFill>
                    <a:schemeClr val="dk1"/>
                  </a:solidFill>
                  <a:latin typeface="Calibri"/>
                  <a:ea typeface="Calibri"/>
                  <a:cs typeface="Calibri"/>
                  <a:sym typeface="Calibri"/>
                </a:rPr>
                <a:t>recovering maximum value from waste streams, both industrial and municipal</a:t>
              </a:r>
              <a:endParaRPr b="0" i="0" sz="1400" u="none" cap="none" strike="noStrike">
                <a:solidFill>
                  <a:schemeClr val="dk1"/>
                </a:solidFill>
                <a:latin typeface="Calibri"/>
                <a:ea typeface="Calibri"/>
                <a:cs typeface="Calibri"/>
                <a:sym typeface="Calibri"/>
              </a:endParaRPr>
            </a:p>
          </p:txBody>
        </p:sp>
        <p:sp>
          <p:nvSpPr>
            <p:cNvPr id="330" name="Google Shape;330;p30"/>
            <p:cNvSpPr/>
            <p:nvPr/>
          </p:nvSpPr>
          <p:spPr>
            <a:xfrm>
              <a:off x="4260686" y="3411886"/>
              <a:ext cx="1911513" cy="1027695"/>
            </a:xfrm>
            <a:prstGeom prst="rect">
              <a:avLst/>
            </a:prstGeom>
            <a:noFill/>
            <a:ln cap="flat" cmpd="sng" w="9525">
              <a:solidFill>
                <a:schemeClr val="dk1">
                  <a:alpha val="0"/>
                </a:schemeClr>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1" name="Google Shape;331;p30"/>
            <p:cNvSpPr txBox="1"/>
            <p:nvPr/>
          </p:nvSpPr>
          <p:spPr>
            <a:xfrm>
              <a:off x="4260686" y="3411886"/>
              <a:ext cx="1911513" cy="1027695"/>
            </a:xfrm>
            <a:prstGeom prst="rect">
              <a:avLst/>
            </a:prstGeom>
            <a:noFill/>
            <a:ln>
              <a:noFill/>
            </a:ln>
          </p:spPr>
          <p:txBody>
            <a:bodyPr anchorCtr="0" anchor="ctr" bIns="137150" lIns="137150" spcFirstLastPara="1" rIns="137150" wrap="square" tIns="137150">
              <a:noAutofit/>
            </a:bodyPr>
            <a:lstStyle/>
            <a:p>
              <a:pPr indent="0" lvl="0" marL="0" marR="0" rtl="0" algn="l">
                <a:lnSpc>
                  <a:spcPct val="90000"/>
                </a:lnSpc>
                <a:spcBef>
                  <a:spcPts val="0"/>
                </a:spcBef>
                <a:spcAft>
                  <a:spcPts val="0"/>
                </a:spcAft>
                <a:buClr>
                  <a:schemeClr val="dk1"/>
                </a:buClr>
                <a:buSzPts val="3600"/>
                <a:buFont typeface="Calibri"/>
                <a:buNone/>
              </a:pPr>
              <a:r>
                <a:t/>
              </a:r>
              <a:endParaRPr b="0" i="0" sz="3600" u="none" cap="none" strike="noStrike">
                <a:solidFill>
                  <a:schemeClr val="dk1"/>
                </a:solidFill>
                <a:latin typeface="Calibri"/>
                <a:ea typeface="Calibri"/>
                <a:cs typeface="Calibri"/>
                <a:sym typeface="Calibri"/>
              </a:endParaRPr>
            </a:p>
          </p:txBody>
        </p:sp>
        <p:sp>
          <p:nvSpPr>
            <p:cNvPr id="332" name="Google Shape;332;p30"/>
            <p:cNvSpPr/>
            <p:nvPr/>
          </p:nvSpPr>
          <p:spPr>
            <a:xfrm rot="5400000">
              <a:off x="526051" y="2912344"/>
              <a:ext cx="1712825" cy="1969125"/>
            </a:xfrm>
            <a:prstGeom prst="hexagon">
              <a:avLst>
                <a:gd fmla="val 25000" name="adj"/>
                <a:gd fmla="val 115470" name="vf"/>
              </a:avLst>
            </a:prstGeom>
            <a:solidFill>
              <a:srgbClr val="0ECE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3" name="Google Shape;333;p30"/>
            <p:cNvSpPr txBox="1"/>
            <p:nvPr/>
          </p:nvSpPr>
          <p:spPr>
            <a:xfrm>
              <a:off x="726089" y="3325965"/>
              <a:ext cx="1312750" cy="1141883"/>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400"/>
                <a:buFont typeface="Calibri"/>
                <a:buNone/>
              </a:pPr>
              <a:r>
                <a:rPr b="0" i="0" lang="pl-PL" sz="1400" u="none" cap="none" strike="noStrike">
                  <a:solidFill>
                    <a:schemeClr val="dk1"/>
                  </a:solidFill>
                  <a:latin typeface="Calibri"/>
                  <a:ea typeface="Calibri"/>
                  <a:cs typeface="Calibri"/>
                  <a:sym typeface="Calibri"/>
                </a:rPr>
                <a:t>raising awareness of the importance of „zero waste” among citizens</a:t>
              </a:r>
              <a:endParaRPr b="0" i="0" sz="1400" u="none" cap="none" strike="noStrike">
                <a:solidFill>
                  <a:schemeClr val="dk1"/>
                </a:solidFill>
                <a:latin typeface="Calibri"/>
                <a:ea typeface="Calibri"/>
                <a:cs typeface="Calibri"/>
                <a:sym typeface="Calibri"/>
              </a:endParaRPr>
            </a:p>
          </p:txBody>
        </p:sp>
      </p:grpSp>
      <p:grpSp>
        <p:nvGrpSpPr>
          <p:cNvPr id="334" name="Google Shape;334;p30"/>
          <p:cNvGrpSpPr/>
          <p:nvPr/>
        </p:nvGrpSpPr>
        <p:grpSpPr>
          <a:xfrm>
            <a:off x="4696933" y="1352001"/>
            <a:ext cx="6169186" cy="4620518"/>
            <a:chOff x="3013" y="132801"/>
            <a:chExt cx="6169186" cy="4620518"/>
          </a:xfrm>
        </p:grpSpPr>
        <p:sp>
          <p:nvSpPr>
            <p:cNvPr id="335" name="Google Shape;335;p30"/>
            <p:cNvSpPr/>
            <p:nvPr/>
          </p:nvSpPr>
          <p:spPr>
            <a:xfrm rot="5400000">
              <a:off x="2610962" y="37204"/>
              <a:ext cx="1712825" cy="1904020"/>
            </a:xfrm>
            <a:prstGeom prst="hexagon">
              <a:avLst>
                <a:gd fmla="val 25000" name="adj"/>
                <a:gd fmla="val 115470" name="vf"/>
              </a:avLst>
            </a:prstGeom>
            <a:solidFill>
              <a:srgbClr val="08D0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6" name="Google Shape;336;p30"/>
            <p:cNvSpPr txBox="1"/>
            <p:nvPr/>
          </p:nvSpPr>
          <p:spPr>
            <a:xfrm>
              <a:off x="2832702" y="418272"/>
              <a:ext cx="1269346" cy="1141883"/>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Clr>
                  <a:schemeClr val="dk1"/>
                </a:buClr>
                <a:buSzPts val="1600"/>
                <a:buFont typeface="Calibri"/>
                <a:buNone/>
              </a:pPr>
              <a:r>
                <a:rPr b="0" i="0" lang="pl-PL" sz="1600" u="none" cap="none" strike="noStrike">
                  <a:solidFill>
                    <a:schemeClr val="dk1"/>
                  </a:solidFill>
                  <a:latin typeface="Calibri"/>
                  <a:ea typeface="Calibri"/>
                  <a:cs typeface="Calibri"/>
                  <a:sym typeface="Calibri"/>
                </a:rPr>
                <a:t>„zero waste” public institutions</a:t>
              </a:r>
              <a:endParaRPr b="0" i="0" sz="1600" u="none" cap="none" strike="noStrike">
                <a:solidFill>
                  <a:schemeClr val="dk1"/>
                </a:solidFill>
                <a:latin typeface="Calibri"/>
                <a:ea typeface="Calibri"/>
                <a:cs typeface="Calibri"/>
                <a:sym typeface="Calibri"/>
              </a:endParaRPr>
            </a:p>
          </p:txBody>
        </p:sp>
        <p:sp>
          <p:nvSpPr>
            <p:cNvPr id="337" name="Google Shape;337;p30"/>
            <p:cNvSpPr/>
            <p:nvPr/>
          </p:nvSpPr>
          <p:spPr>
            <a:xfrm>
              <a:off x="4257672" y="475366"/>
              <a:ext cx="1911513" cy="1027695"/>
            </a:xfrm>
            <a:prstGeom prst="rect">
              <a:avLst/>
            </a:prstGeom>
            <a:noFill/>
            <a:ln cap="flat" cmpd="sng" w="9525">
              <a:solidFill>
                <a:schemeClr val="dk1">
                  <a:alpha val="0"/>
                </a:schemeClr>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8" name="Google Shape;338;p30"/>
            <p:cNvSpPr/>
            <p:nvPr/>
          </p:nvSpPr>
          <p:spPr>
            <a:xfrm rot="5400000">
              <a:off x="569296" y="105550"/>
              <a:ext cx="1712825" cy="1767327"/>
            </a:xfrm>
            <a:prstGeom prst="hexagon">
              <a:avLst>
                <a:gd fmla="val 25000" name="adj"/>
                <a:gd fmla="val 115470" name="vf"/>
              </a:avLst>
            </a:prstGeom>
            <a:solidFill>
              <a:srgbClr val="0AD6D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9" name="Google Shape;339;p30"/>
            <p:cNvSpPr txBox="1"/>
            <p:nvPr/>
          </p:nvSpPr>
          <p:spPr>
            <a:xfrm>
              <a:off x="836600" y="418272"/>
              <a:ext cx="1178218" cy="1141883"/>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400"/>
                <a:buFont typeface="Calibri"/>
                <a:buNone/>
              </a:pPr>
              <a:r>
                <a:rPr b="0" i="0" lang="pl-PL" sz="1400" u="none" cap="none" strike="noStrike">
                  <a:solidFill>
                    <a:schemeClr val="dk1"/>
                  </a:solidFill>
                  <a:latin typeface="Calibri"/>
                  <a:ea typeface="Calibri"/>
                  <a:cs typeface="Calibri"/>
                  <a:sym typeface="Calibri"/>
                </a:rPr>
                <a:t>including circular principles in new constructions</a:t>
              </a:r>
              <a:endParaRPr b="0" i="0" sz="1400" u="none" cap="none" strike="noStrike">
                <a:solidFill>
                  <a:schemeClr val="dk1"/>
                </a:solidFill>
                <a:latin typeface="Calibri"/>
                <a:ea typeface="Calibri"/>
                <a:cs typeface="Calibri"/>
                <a:sym typeface="Calibri"/>
              </a:endParaRPr>
            </a:p>
          </p:txBody>
        </p:sp>
        <p:sp>
          <p:nvSpPr>
            <p:cNvPr id="340" name="Google Shape;340;p30"/>
            <p:cNvSpPr/>
            <p:nvPr/>
          </p:nvSpPr>
          <p:spPr>
            <a:xfrm rot="5400000">
              <a:off x="1572636" y="1471306"/>
              <a:ext cx="1712825" cy="1943509"/>
            </a:xfrm>
            <a:prstGeom prst="hexagon">
              <a:avLst>
                <a:gd fmla="val 25000" name="adj"/>
                <a:gd fmla="val 115470" name="vf"/>
              </a:avLst>
            </a:prstGeom>
            <a:solidFill>
              <a:srgbClr val="0BD4C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1" name="Google Shape;341;p30"/>
            <p:cNvSpPr txBox="1"/>
            <p:nvPr/>
          </p:nvSpPr>
          <p:spPr>
            <a:xfrm>
              <a:off x="1781212" y="1872119"/>
              <a:ext cx="1295673" cy="1141883"/>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Clr>
                  <a:schemeClr val="dk1"/>
                </a:buClr>
                <a:buSzPts val="1600"/>
                <a:buFont typeface="Calibri"/>
                <a:buNone/>
              </a:pPr>
              <a:r>
                <a:rPr b="0" i="0" lang="pl-PL" sz="1600" u="none" cap="none" strike="noStrike">
                  <a:solidFill>
                    <a:schemeClr val="dk1"/>
                  </a:solidFill>
                  <a:latin typeface="Calibri"/>
                  <a:ea typeface="Calibri"/>
                  <a:cs typeface="Calibri"/>
                  <a:sym typeface="Calibri"/>
                </a:rPr>
                <a:t>goods production from industrial waste streams</a:t>
              </a:r>
              <a:endParaRPr b="0" i="0" sz="1600" u="none" cap="none" strike="noStrike">
                <a:solidFill>
                  <a:schemeClr val="dk1"/>
                </a:solidFill>
                <a:latin typeface="Calibri"/>
                <a:ea typeface="Calibri"/>
                <a:cs typeface="Calibri"/>
                <a:sym typeface="Calibri"/>
              </a:endParaRPr>
            </a:p>
          </p:txBody>
        </p:sp>
        <p:sp>
          <p:nvSpPr>
            <p:cNvPr id="342" name="Google Shape;342;p30"/>
            <p:cNvSpPr/>
            <p:nvPr/>
          </p:nvSpPr>
          <p:spPr>
            <a:xfrm>
              <a:off x="3013" y="1929213"/>
              <a:ext cx="1849851" cy="1027695"/>
            </a:xfrm>
            <a:prstGeom prst="rect">
              <a:avLst/>
            </a:prstGeom>
            <a:noFill/>
            <a:ln cap="flat" cmpd="sng" w="9525">
              <a:solidFill>
                <a:schemeClr val="dk1">
                  <a:alpha val="0"/>
                </a:schemeClr>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3" name="Google Shape;343;p30"/>
            <p:cNvSpPr/>
            <p:nvPr/>
          </p:nvSpPr>
          <p:spPr>
            <a:xfrm rot="5400000">
              <a:off x="3686351" y="1471015"/>
              <a:ext cx="1712825" cy="1944090"/>
            </a:xfrm>
            <a:prstGeom prst="hexagon">
              <a:avLst>
                <a:gd fmla="val 25000" name="adj"/>
                <a:gd fmla="val 115470" name="vf"/>
              </a:avLst>
            </a:prstGeom>
            <a:solidFill>
              <a:srgbClr val="0CD2B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4" name="Google Shape;344;p30"/>
            <p:cNvSpPr txBox="1"/>
            <p:nvPr/>
          </p:nvSpPr>
          <p:spPr>
            <a:xfrm>
              <a:off x="3894734" y="1872118"/>
              <a:ext cx="1296060" cy="1141883"/>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600"/>
                <a:buFont typeface="Calibri"/>
                <a:buNone/>
              </a:pPr>
              <a:r>
                <a:rPr b="0" i="0" lang="pl-PL" sz="1600" u="none" cap="none" strike="noStrike">
                  <a:solidFill>
                    <a:schemeClr val="dk1"/>
                  </a:solidFill>
                  <a:latin typeface="Calibri"/>
                  <a:ea typeface="Calibri"/>
                  <a:cs typeface="Calibri"/>
                  <a:sym typeface="Calibri"/>
                </a:rPr>
                <a:t>increasing the use of renewable energy </a:t>
              </a:r>
              <a:endParaRPr b="0" i="0" sz="1600" u="none" cap="none" strike="noStrike">
                <a:solidFill>
                  <a:schemeClr val="dk1"/>
                </a:solidFill>
                <a:latin typeface="Calibri"/>
                <a:ea typeface="Calibri"/>
                <a:cs typeface="Calibri"/>
                <a:sym typeface="Calibri"/>
              </a:endParaRPr>
            </a:p>
          </p:txBody>
        </p:sp>
        <p:sp>
          <p:nvSpPr>
            <p:cNvPr id="345" name="Google Shape;345;p30"/>
            <p:cNvSpPr/>
            <p:nvPr/>
          </p:nvSpPr>
          <p:spPr>
            <a:xfrm rot="5400000">
              <a:off x="2683011" y="2858408"/>
              <a:ext cx="1712825" cy="2076997"/>
            </a:xfrm>
            <a:prstGeom prst="hexagon">
              <a:avLst>
                <a:gd fmla="val 25000" name="adj"/>
                <a:gd fmla="val 115470" name="vf"/>
              </a:avLst>
            </a:prstGeom>
            <a:solidFill>
              <a:srgbClr val="0DD0A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6" name="Google Shape;346;p30"/>
            <p:cNvSpPr txBox="1"/>
            <p:nvPr/>
          </p:nvSpPr>
          <p:spPr>
            <a:xfrm>
              <a:off x="2847091" y="3325965"/>
              <a:ext cx="1384665" cy="1141883"/>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Clr>
                  <a:schemeClr val="dk1"/>
                </a:buClr>
                <a:buSzPts val="1600"/>
                <a:buFont typeface="Calibri"/>
                <a:buNone/>
              </a:pPr>
              <a:r>
                <a:rPr b="0" i="0" lang="pl-PL" sz="1600" u="none" cap="none" strike="noStrike">
                  <a:solidFill>
                    <a:schemeClr val="dk1"/>
                  </a:solidFill>
                  <a:latin typeface="Calibri"/>
                  <a:ea typeface="Calibri"/>
                  <a:cs typeface="Calibri"/>
                  <a:sym typeface="Calibri"/>
                </a:rPr>
                <a:t>improving cycle infrasturcture</a:t>
              </a:r>
              <a:endParaRPr b="0" i="0" sz="1600" u="none" cap="none" strike="noStrike">
                <a:solidFill>
                  <a:schemeClr val="dk1"/>
                </a:solidFill>
                <a:latin typeface="Calibri"/>
                <a:ea typeface="Calibri"/>
                <a:cs typeface="Calibri"/>
                <a:sym typeface="Calibri"/>
              </a:endParaRPr>
            </a:p>
          </p:txBody>
        </p:sp>
        <p:sp>
          <p:nvSpPr>
            <p:cNvPr id="347" name="Google Shape;347;p30"/>
            <p:cNvSpPr/>
            <p:nvPr/>
          </p:nvSpPr>
          <p:spPr>
            <a:xfrm>
              <a:off x="4260686" y="3411886"/>
              <a:ext cx="1911513" cy="1027695"/>
            </a:xfrm>
            <a:prstGeom prst="rect">
              <a:avLst/>
            </a:prstGeom>
            <a:noFill/>
            <a:ln cap="flat" cmpd="sng" w="9525">
              <a:solidFill>
                <a:schemeClr val="dk1">
                  <a:alpha val="0"/>
                </a:schemeClr>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8" name="Google Shape;348;p30"/>
            <p:cNvSpPr txBox="1"/>
            <p:nvPr/>
          </p:nvSpPr>
          <p:spPr>
            <a:xfrm>
              <a:off x="4260686" y="3411886"/>
              <a:ext cx="1911513" cy="1027695"/>
            </a:xfrm>
            <a:prstGeom prst="rect">
              <a:avLst/>
            </a:prstGeom>
            <a:noFill/>
            <a:ln>
              <a:noFill/>
            </a:ln>
          </p:spPr>
          <p:txBody>
            <a:bodyPr anchorCtr="0" anchor="ctr" bIns="137150" lIns="137150" spcFirstLastPara="1" rIns="137150" wrap="square" tIns="137150">
              <a:noAutofit/>
            </a:bodyPr>
            <a:lstStyle/>
            <a:p>
              <a:pPr indent="0" lvl="0" marL="0" marR="0" rtl="0" algn="l">
                <a:lnSpc>
                  <a:spcPct val="90000"/>
                </a:lnSpc>
                <a:spcBef>
                  <a:spcPts val="0"/>
                </a:spcBef>
                <a:spcAft>
                  <a:spcPts val="0"/>
                </a:spcAft>
                <a:buClr>
                  <a:schemeClr val="dk1"/>
                </a:buClr>
                <a:buSzPts val="3600"/>
                <a:buFont typeface="Calibri"/>
                <a:buNone/>
              </a:pPr>
              <a:r>
                <a:t/>
              </a:r>
              <a:endParaRPr b="0" i="0" sz="3600" u="none" cap="none" strike="noStrike">
                <a:solidFill>
                  <a:schemeClr val="dk1"/>
                </a:solidFill>
                <a:latin typeface="Calibri"/>
                <a:ea typeface="Calibri"/>
                <a:cs typeface="Calibri"/>
                <a:sym typeface="Calibri"/>
              </a:endParaRPr>
            </a:p>
          </p:txBody>
        </p:sp>
        <p:sp>
          <p:nvSpPr>
            <p:cNvPr id="349" name="Google Shape;349;p30"/>
            <p:cNvSpPr/>
            <p:nvPr/>
          </p:nvSpPr>
          <p:spPr>
            <a:xfrm rot="5400000">
              <a:off x="526051" y="2912344"/>
              <a:ext cx="1712825" cy="1969125"/>
            </a:xfrm>
            <a:prstGeom prst="hexagon">
              <a:avLst>
                <a:gd fmla="val 25000" name="adj"/>
                <a:gd fmla="val 115470" name="vf"/>
              </a:avLst>
            </a:prstGeom>
            <a:solidFill>
              <a:srgbClr val="0ECE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0" name="Google Shape;350;p30"/>
            <p:cNvSpPr txBox="1"/>
            <p:nvPr/>
          </p:nvSpPr>
          <p:spPr>
            <a:xfrm>
              <a:off x="726089" y="3325965"/>
              <a:ext cx="1312750" cy="1141883"/>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600"/>
                <a:buFont typeface="Calibri"/>
                <a:buNone/>
              </a:pPr>
              <a:r>
                <a:rPr b="0" i="0" lang="pl-PL" sz="1600" u="none" cap="none" strike="noStrike">
                  <a:solidFill>
                    <a:schemeClr val="dk1"/>
                  </a:solidFill>
                  <a:latin typeface="Calibri"/>
                  <a:ea typeface="Calibri"/>
                  <a:cs typeface="Calibri"/>
                  <a:sym typeface="Calibri"/>
                </a:rPr>
                <a:t>improving water drainage capacity</a:t>
              </a:r>
              <a:endParaRPr b="0" i="0" sz="1600" u="none" cap="none" strike="noStrike">
                <a:solidFill>
                  <a:schemeClr val="dk1"/>
                </a:solidFill>
                <a:latin typeface="Calibri"/>
                <a:ea typeface="Calibri"/>
                <a:cs typeface="Calibri"/>
                <a:sym typeface="Calibri"/>
              </a:endParaRPr>
            </a:p>
          </p:txBody>
        </p:sp>
      </p:grpSp>
      <p:sp>
        <p:nvSpPr>
          <p:cNvPr id="351" name="Google Shape;351;p30"/>
          <p:cNvSpPr/>
          <p:nvPr/>
        </p:nvSpPr>
        <p:spPr>
          <a:xfrm>
            <a:off x="9006840" y="5643657"/>
            <a:ext cx="3002280"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l-PL" sz="1200" u="none" cap="none" strike="noStrike">
                <a:solidFill>
                  <a:schemeClr val="dk1"/>
                </a:solidFill>
                <a:latin typeface="Calibri"/>
                <a:ea typeface="Calibri"/>
                <a:cs typeface="Calibri"/>
                <a:sym typeface="Calibri"/>
              </a:rPr>
              <a:t>Source: Polish Circular Hotspot, </a:t>
            </a:r>
            <a:r>
              <a:rPr b="0" i="0" lang="pl-PL" sz="1200" u="sng" cap="none" strike="noStrike">
                <a:solidFill>
                  <a:schemeClr val="dk1"/>
                </a:solidFill>
                <a:latin typeface="Calibri"/>
                <a:ea typeface="Calibri"/>
                <a:cs typeface="Calibri"/>
                <a:sym typeface="Calibri"/>
                <a:hlinkClick r:id="rId3">
                  <a:extLst>
                    <a:ext uri="{A12FA001-AC4F-418D-AE19-62706E023703}">
                      <ahyp:hlinkClr val="tx"/>
                    </a:ext>
                  </a:extLst>
                </a:hlinkClick>
              </a:rPr>
              <a:t>http://circularhotspot.pl/pl/miasta-i-regiony</a:t>
            </a:r>
            <a:r>
              <a:rPr b="0" i="0" lang="pl-PL" sz="1200" u="none" cap="none" strike="noStrike">
                <a:solidFill>
                  <a:schemeClr val="dk1"/>
                </a:solidFill>
                <a:latin typeface="Calibri"/>
                <a:ea typeface="Calibri"/>
                <a:cs typeface="Calibri"/>
                <a:sym typeface="Calibri"/>
              </a:rPr>
              <a:t> </a:t>
            </a:r>
            <a:endParaRPr b="0" i="0" sz="1200" u="none" cap="none" strike="noStrike">
              <a:solidFill>
                <a:schemeClr val="dk1"/>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31"/>
          <p:cNvSpPr txBox="1"/>
          <p:nvPr>
            <p:ph type="title"/>
          </p:nvPr>
        </p:nvSpPr>
        <p:spPr>
          <a:xfrm>
            <a:off x="831850" y="1133963"/>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pl-PL" cap="small"/>
              <a:t>Additional materials </a:t>
            </a:r>
            <a:br>
              <a:rPr b="1" lang="pl-PL" cap="small"/>
            </a:br>
            <a:r>
              <a:rPr b="1" lang="pl-PL" cap="small"/>
              <a:t>and sources of information</a:t>
            </a:r>
            <a:endParaRPr b="1" cap="small"/>
          </a:p>
        </p:txBody>
      </p:sp>
      <p:sp>
        <p:nvSpPr>
          <p:cNvPr id="357" name="Google Shape;357;p31"/>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888888"/>
              </a:buClr>
              <a:buSzPts val="2400"/>
              <a:buNone/>
            </a:pPr>
            <a:r>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sp>
        <p:nvSpPr>
          <p:cNvPr id="362" name="Google Shape;362;p32"/>
          <p:cNvSpPr txBox="1"/>
          <p:nvPr>
            <p:ph idx="1" type="body"/>
          </p:nvPr>
        </p:nvSpPr>
        <p:spPr>
          <a:xfrm>
            <a:off x="819397" y="1448790"/>
            <a:ext cx="10534403" cy="4728173"/>
          </a:xfrm>
          <a:prstGeom prst="rect">
            <a:avLst/>
          </a:prstGeom>
          <a:noFill/>
          <a:ln>
            <a:noFill/>
          </a:ln>
        </p:spPr>
        <p:txBody>
          <a:bodyPr anchorCtr="0" anchor="t" bIns="45700" lIns="91425" spcFirstLastPara="1" rIns="91425" wrap="square" tIns="45700">
            <a:normAutofit fontScale="92500" lnSpcReduction="20000"/>
          </a:bodyPr>
          <a:lstStyle/>
          <a:p>
            <a:pPr indent="-228600" lvl="0" marL="228600" rtl="0" algn="l">
              <a:lnSpc>
                <a:spcPct val="90000"/>
              </a:lnSpc>
              <a:spcBef>
                <a:spcPts val="0"/>
              </a:spcBef>
              <a:spcAft>
                <a:spcPts val="0"/>
              </a:spcAft>
              <a:buClr>
                <a:srgbClr val="141414"/>
              </a:buClr>
              <a:buSzPct val="100000"/>
              <a:buChar char="•"/>
            </a:pPr>
            <a:r>
              <a:rPr b="1" i="0" lang="pl-PL" sz="2000">
                <a:solidFill>
                  <a:srgbClr val="141414"/>
                </a:solidFill>
                <a:latin typeface="Helvetica Neue"/>
                <a:ea typeface="Helvetica Neue"/>
                <a:cs typeface="Helvetica Neue"/>
                <a:sym typeface="Helvetica Neue"/>
              </a:rPr>
              <a:t>4 industry leaders on what it takes to go circular</a:t>
            </a:r>
            <a:endParaRPr/>
          </a:p>
          <a:p>
            <a:pPr indent="0" lvl="0" marL="0" rtl="0" algn="l">
              <a:lnSpc>
                <a:spcPct val="90000"/>
              </a:lnSpc>
              <a:spcBef>
                <a:spcPts val="1000"/>
              </a:spcBef>
              <a:spcAft>
                <a:spcPts val="0"/>
              </a:spcAft>
              <a:buClr>
                <a:schemeClr val="dk1"/>
              </a:buClr>
              <a:buSzPct val="100000"/>
              <a:buNone/>
            </a:pPr>
            <a:r>
              <a:rPr lang="pl-PL" sz="2000" u="sng">
                <a:solidFill>
                  <a:schemeClr val="hlink"/>
                </a:solidFill>
                <a:hlinkClick r:id="rId3"/>
              </a:rPr>
              <a:t>https://www.weforum.org/agenda/2021/09/4-industry-leaders-on-what-it-takes-to-go-circular-economy-circularity-sdis-2021/</a:t>
            </a:r>
            <a:endParaRPr sz="2000"/>
          </a:p>
          <a:p>
            <a:pPr indent="-228600" lvl="0" marL="228600" rtl="0" algn="l">
              <a:lnSpc>
                <a:spcPct val="90000"/>
              </a:lnSpc>
              <a:spcBef>
                <a:spcPts val="1000"/>
              </a:spcBef>
              <a:spcAft>
                <a:spcPts val="0"/>
              </a:spcAft>
              <a:buClr>
                <a:srgbClr val="141414"/>
              </a:buClr>
              <a:buSzPct val="100000"/>
              <a:buChar char="•"/>
            </a:pPr>
            <a:r>
              <a:rPr b="1" i="0" lang="pl-PL" sz="2000">
                <a:solidFill>
                  <a:srgbClr val="141414"/>
                </a:solidFill>
                <a:latin typeface="Helvetica Neue"/>
                <a:ea typeface="Helvetica Neue"/>
                <a:cs typeface="Helvetica Neue"/>
                <a:sym typeface="Helvetica Neue"/>
              </a:rPr>
              <a:t>UNIDO. Circular economy</a:t>
            </a:r>
            <a:endParaRPr b="1" i="0" sz="2000">
              <a:solidFill>
                <a:srgbClr val="141414"/>
              </a:solidFill>
              <a:latin typeface="Helvetica Neue"/>
              <a:ea typeface="Helvetica Neue"/>
              <a:cs typeface="Helvetica Neue"/>
              <a:sym typeface="Helvetica Neue"/>
            </a:endParaRPr>
          </a:p>
          <a:p>
            <a:pPr indent="0" lvl="0" marL="0" rtl="0" algn="l">
              <a:lnSpc>
                <a:spcPct val="90000"/>
              </a:lnSpc>
              <a:spcBef>
                <a:spcPts val="1000"/>
              </a:spcBef>
              <a:spcAft>
                <a:spcPts val="0"/>
              </a:spcAft>
              <a:buClr>
                <a:schemeClr val="dk1"/>
              </a:buClr>
              <a:buSzPct val="100000"/>
              <a:buNone/>
            </a:pPr>
            <a:r>
              <a:rPr lang="pl-PL" sz="2000" u="sng">
                <a:solidFill>
                  <a:schemeClr val="hlink"/>
                </a:solidFill>
                <a:hlinkClick r:id="rId4"/>
              </a:rPr>
              <a:t>https://www.unido.org/our-focus-cross-cutting-services/circular-economy</a:t>
            </a:r>
            <a:endParaRPr sz="2000"/>
          </a:p>
          <a:p>
            <a:pPr indent="-228600" lvl="0" marL="228600" rtl="0" algn="l">
              <a:lnSpc>
                <a:spcPct val="90000"/>
              </a:lnSpc>
              <a:spcBef>
                <a:spcPts val="1000"/>
              </a:spcBef>
              <a:spcAft>
                <a:spcPts val="0"/>
              </a:spcAft>
              <a:buClr>
                <a:schemeClr val="dk1"/>
              </a:buClr>
              <a:buSzPct val="100000"/>
              <a:buChar char="•"/>
            </a:pPr>
            <a:r>
              <a:rPr b="1" lang="pl-PL" sz="2000"/>
              <a:t>The circular economy: Moving from theory to practice</a:t>
            </a:r>
            <a:endParaRPr b="1" sz="2000"/>
          </a:p>
          <a:p>
            <a:pPr indent="0" lvl="0" marL="0" rtl="0" algn="l">
              <a:lnSpc>
                <a:spcPct val="90000"/>
              </a:lnSpc>
              <a:spcBef>
                <a:spcPts val="1000"/>
              </a:spcBef>
              <a:spcAft>
                <a:spcPts val="0"/>
              </a:spcAft>
              <a:buClr>
                <a:schemeClr val="dk1"/>
              </a:buClr>
              <a:buSzPct val="100000"/>
              <a:buNone/>
            </a:pPr>
            <a:r>
              <a:rPr lang="pl-PL" sz="2000" u="sng">
                <a:solidFill>
                  <a:schemeClr val="hlink"/>
                </a:solidFill>
                <a:hlinkClick r:id="rId5"/>
              </a:rPr>
              <a:t>https://www.mckinsey.com/business-functions/sustainability/our-insights/the-circular-economy-moving-from-theory-to-practice</a:t>
            </a:r>
            <a:endParaRPr sz="2000"/>
          </a:p>
          <a:p>
            <a:pPr indent="-228600" lvl="0" marL="228600" rtl="0" algn="l">
              <a:lnSpc>
                <a:spcPct val="90000"/>
              </a:lnSpc>
              <a:spcBef>
                <a:spcPts val="1000"/>
              </a:spcBef>
              <a:spcAft>
                <a:spcPts val="0"/>
              </a:spcAft>
              <a:buClr>
                <a:schemeClr val="dk1"/>
              </a:buClr>
              <a:buSzPct val="100000"/>
              <a:buChar char="•"/>
            </a:pPr>
            <a:r>
              <a:rPr b="1" lang="pl-PL" sz="2000"/>
              <a:t>Guide. Circular Economy: What is it + how does it work?</a:t>
            </a:r>
            <a:endParaRPr/>
          </a:p>
          <a:p>
            <a:pPr indent="0" lvl="0" marL="0" rtl="0" algn="l">
              <a:lnSpc>
                <a:spcPct val="90000"/>
              </a:lnSpc>
              <a:spcBef>
                <a:spcPts val="1000"/>
              </a:spcBef>
              <a:spcAft>
                <a:spcPts val="0"/>
              </a:spcAft>
              <a:buClr>
                <a:schemeClr val="dk1"/>
              </a:buClr>
              <a:buSzPct val="100000"/>
              <a:buNone/>
            </a:pPr>
            <a:r>
              <a:rPr lang="pl-PL" sz="2000" u="sng">
                <a:solidFill>
                  <a:schemeClr val="hlink"/>
                </a:solidFill>
                <a:hlinkClick r:id="rId6"/>
              </a:rPr>
              <a:t>https://www.rts.com/resources/guides/circular-economy/</a:t>
            </a:r>
            <a:endParaRPr sz="2000"/>
          </a:p>
          <a:p>
            <a:pPr indent="-228600" lvl="0" marL="228600" rtl="0" algn="l">
              <a:lnSpc>
                <a:spcPct val="90000"/>
              </a:lnSpc>
              <a:spcBef>
                <a:spcPts val="1000"/>
              </a:spcBef>
              <a:spcAft>
                <a:spcPts val="0"/>
              </a:spcAft>
              <a:buClr>
                <a:schemeClr val="dk1"/>
              </a:buClr>
              <a:buSzPct val="100000"/>
              <a:buChar char="•"/>
            </a:pPr>
            <a:r>
              <a:rPr b="1" lang="pl-PL" sz="2000"/>
              <a:t>Sankey diagram of material flows for EU-countries</a:t>
            </a:r>
            <a:endParaRPr b="1" sz="2000"/>
          </a:p>
          <a:p>
            <a:pPr indent="0" lvl="0" marL="0" rtl="0" algn="l">
              <a:lnSpc>
                <a:spcPct val="90000"/>
              </a:lnSpc>
              <a:spcBef>
                <a:spcPts val="1000"/>
              </a:spcBef>
              <a:spcAft>
                <a:spcPts val="0"/>
              </a:spcAft>
              <a:buClr>
                <a:schemeClr val="dk1"/>
              </a:buClr>
              <a:buSzPct val="100000"/>
              <a:buNone/>
            </a:pPr>
            <a:r>
              <a:rPr lang="pl-PL" sz="2000" u="sng">
                <a:solidFill>
                  <a:schemeClr val="hlink"/>
                </a:solidFill>
                <a:hlinkClick r:id="rId7"/>
              </a:rPr>
              <a:t>https://ec.europa.eu/eurostat/web/circular-economy/material-flow-diagram</a:t>
            </a:r>
            <a:r>
              <a:rPr lang="pl-PL" sz="2000"/>
              <a:t> </a:t>
            </a:r>
            <a:endParaRPr/>
          </a:p>
          <a:p>
            <a:pPr indent="-228631" lvl="0" marL="228600" rtl="0" algn="l">
              <a:lnSpc>
                <a:spcPct val="90000"/>
              </a:lnSpc>
              <a:spcBef>
                <a:spcPts val="1000"/>
              </a:spcBef>
              <a:spcAft>
                <a:spcPts val="0"/>
              </a:spcAft>
              <a:buClr>
                <a:schemeClr val="dk1"/>
              </a:buClr>
              <a:buSzPct val="100000"/>
              <a:buChar char="•"/>
            </a:pPr>
            <a:r>
              <a:rPr b="1" lang="pl-PL" sz="2100"/>
              <a:t>The film: Humans Changed the Face of the Earth, Now We Rethink Our Future, Ellen MacArthur Foundation</a:t>
            </a:r>
            <a:endParaRPr/>
          </a:p>
          <a:p>
            <a:pPr indent="0" lvl="0" marL="0" rtl="0" algn="l">
              <a:lnSpc>
                <a:spcPct val="90000"/>
              </a:lnSpc>
              <a:spcBef>
                <a:spcPts val="1000"/>
              </a:spcBef>
              <a:spcAft>
                <a:spcPts val="0"/>
              </a:spcAft>
              <a:buClr>
                <a:schemeClr val="dk1"/>
              </a:buClr>
              <a:buSzPct val="100000"/>
              <a:buNone/>
            </a:pPr>
            <a:r>
              <a:rPr lang="pl-PL" sz="2000" u="sng">
                <a:solidFill>
                  <a:schemeClr val="hlink"/>
                </a:solidFill>
                <a:hlinkClick r:id="rId8"/>
              </a:rPr>
              <a:t>https://www.youtube.com/watch?v=A5wn_iinbxw&amp;t=87s</a:t>
            </a:r>
            <a:endParaRPr sz="2000"/>
          </a:p>
          <a:p>
            <a:pPr indent="0" lvl="0" marL="0" rtl="0" algn="l">
              <a:lnSpc>
                <a:spcPct val="90000"/>
              </a:lnSpc>
              <a:spcBef>
                <a:spcPts val="1000"/>
              </a:spcBef>
              <a:spcAft>
                <a:spcPts val="0"/>
              </a:spcAft>
              <a:buClr>
                <a:schemeClr val="dk1"/>
              </a:buClr>
              <a:buSzPct val="100000"/>
              <a:buNone/>
            </a:pPr>
            <a:r>
              <a:t/>
            </a:r>
            <a:endParaRPr sz="2000"/>
          </a:p>
          <a:p>
            <a:pPr indent="0" lvl="0" marL="0" rtl="0" algn="l">
              <a:lnSpc>
                <a:spcPct val="90000"/>
              </a:lnSpc>
              <a:spcBef>
                <a:spcPts val="1000"/>
              </a:spcBef>
              <a:spcAft>
                <a:spcPts val="0"/>
              </a:spcAft>
              <a:buClr>
                <a:schemeClr val="dk1"/>
              </a:buClr>
              <a:buSzPct val="100000"/>
              <a:buNone/>
            </a:pPr>
            <a:r>
              <a:t/>
            </a:r>
            <a:endParaRPr/>
          </a:p>
        </p:txBody>
      </p:sp>
      <p:sp>
        <p:nvSpPr>
          <p:cNvPr id="363" name="Google Shape;363;p32"/>
          <p:cNvSpPr txBox="1"/>
          <p:nvPr>
            <p:ph type="title"/>
          </p:nvPr>
        </p:nvSpPr>
        <p:spPr>
          <a:xfrm>
            <a:off x="838200" y="523701"/>
            <a:ext cx="10515600" cy="6954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Calibri"/>
              <a:buNone/>
            </a:pPr>
            <a:r>
              <a:rPr b="1" lang="pl-PL" sz="3600"/>
              <a:t>Worth to see:</a:t>
            </a:r>
            <a:endParaRPr b="1" sz="360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p33"/>
          <p:cNvSpPr txBox="1"/>
          <p:nvPr>
            <p:ph type="title"/>
          </p:nvPr>
        </p:nvSpPr>
        <p:spPr>
          <a:xfrm>
            <a:off x="838200" y="523701"/>
            <a:ext cx="10515600" cy="92508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Calibri"/>
              <a:buNone/>
            </a:pPr>
            <a:r>
              <a:rPr b="1" lang="pl-PL" sz="3600"/>
              <a:t>Literature and sources of information</a:t>
            </a:r>
            <a:endParaRPr b="1" sz="3600"/>
          </a:p>
        </p:txBody>
      </p:sp>
      <p:sp>
        <p:nvSpPr>
          <p:cNvPr id="369" name="Google Shape;369;p33"/>
          <p:cNvSpPr txBox="1"/>
          <p:nvPr>
            <p:ph idx="1" type="body"/>
          </p:nvPr>
        </p:nvSpPr>
        <p:spPr>
          <a:xfrm>
            <a:off x="736270" y="1365662"/>
            <a:ext cx="10617530" cy="4811301"/>
          </a:xfrm>
          <a:prstGeom prst="rect">
            <a:avLst/>
          </a:prstGeom>
          <a:noFill/>
          <a:ln>
            <a:noFill/>
          </a:ln>
        </p:spPr>
        <p:txBody>
          <a:bodyPr anchorCtr="0" anchor="t" bIns="45700" lIns="91425" spcFirstLastPara="1" rIns="91425" wrap="square" tIns="45700">
            <a:normAutofit fontScale="85000" lnSpcReduction="20000"/>
          </a:bodyPr>
          <a:lstStyle/>
          <a:p>
            <a:pPr indent="-228600" lvl="0" marL="228600" rtl="0" algn="l">
              <a:lnSpc>
                <a:spcPct val="90000"/>
              </a:lnSpc>
              <a:spcBef>
                <a:spcPts val="0"/>
              </a:spcBef>
              <a:spcAft>
                <a:spcPts val="0"/>
              </a:spcAft>
              <a:buClr>
                <a:srgbClr val="000000"/>
              </a:buClr>
              <a:buSzPct val="100000"/>
              <a:buChar char="•"/>
            </a:pPr>
            <a:r>
              <a:rPr lang="pl-PL" sz="1900">
                <a:solidFill>
                  <a:srgbClr val="000000"/>
                </a:solidFill>
              </a:rPr>
              <a:t>A new </a:t>
            </a:r>
            <a:r>
              <a:rPr lang="pl-PL" sz="1900"/>
              <a:t>circular economy </a:t>
            </a:r>
            <a:r>
              <a:rPr lang="pl-PL" sz="1900">
                <a:solidFill>
                  <a:srgbClr val="000000"/>
                </a:solidFill>
              </a:rPr>
              <a:t>Action Plan. For a cleaner and more competitive Europe, Communication from the Commission to the European </a:t>
            </a:r>
            <a:r>
              <a:rPr lang="pl-PL" sz="1900"/>
              <a:t>Parliament, The Council, THE European Economic and Social Commitee and the Commitee of regions, Brussels, 11.3.2020 COM(2020) 98 final</a:t>
            </a:r>
            <a:endParaRPr sz="1900"/>
          </a:p>
          <a:p>
            <a:pPr indent="-228600" lvl="0" marL="228600" rtl="0" algn="l">
              <a:lnSpc>
                <a:spcPct val="90000"/>
              </a:lnSpc>
              <a:spcBef>
                <a:spcPts val="1000"/>
              </a:spcBef>
              <a:spcAft>
                <a:spcPts val="0"/>
              </a:spcAft>
              <a:buClr>
                <a:schemeClr val="dk1"/>
              </a:buClr>
              <a:buSzPct val="100000"/>
              <a:buChar char="•"/>
            </a:pPr>
            <a:r>
              <a:rPr lang="pl-PL" sz="1900"/>
              <a:t>Circular economy: definition, importance and benefits, News. European Parliament, </a:t>
            </a:r>
            <a:r>
              <a:rPr lang="pl-PL" sz="1900" u="sng">
                <a:solidFill>
                  <a:schemeClr val="hlink"/>
                </a:solidFill>
                <a:hlinkClick r:id="rId3"/>
              </a:rPr>
              <a:t>https://www.europarl.europa.eu/news/en/headlines/economy/20151201STO05603/circular-economy-definition-importance-and-benefits</a:t>
            </a:r>
            <a:endParaRPr sz="1900"/>
          </a:p>
          <a:p>
            <a:pPr indent="-228600" lvl="0" marL="228600" rtl="0" algn="l">
              <a:lnSpc>
                <a:spcPct val="90000"/>
              </a:lnSpc>
              <a:spcBef>
                <a:spcPts val="1000"/>
              </a:spcBef>
              <a:spcAft>
                <a:spcPts val="0"/>
              </a:spcAft>
              <a:buClr>
                <a:schemeClr val="dk1"/>
              </a:buClr>
              <a:buSzPct val="100000"/>
              <a:buChar char="•"/>
            </a:pPr>
            <a:r>
              <a:rPr lang="pl-PL" sz="1900"/>
              <a:t>Communication from the Commission to the European Parliament, the Council, the European Economic and Social Committee and the Committee of regions, „A European Strategy for Plastics in a circular economy”, COM(2018)28 final, </a:t>
            </a:r>
            <a:r>
              <a:rPr lang="pl-PL" sz="1900" u="sng">
                <a:solidFill>
                  <a:schemeClr val="hlink"/>
                </a:solidFill>
                <a:hlinkClick r:id="rId4"/>
              </a:rPr>
              <a:t>EUR-Lex - 52018DC0028 - EN - EUR-Lex (europa.eu)</a:t>
            </a:r>
            <a:endParaRPr sz="1900"/>
          </a:p>
          <a:p>
            <a:pPr indent="-228600" lvl="0" marL="228600" rtl="0" algn="l">
              <a:lnSpc>
                <a:spcPct val="90000"/>
              </a:lnSpc>
              <a:spcBef>
                <a:spcPts val="1000"/>
              </a:spcBef>
              <a:spcAft>
                <a:spcPts val="0"/>
              </a:spcAft>
              <a:buClr>
                <a:schemeClr val="dk1"/>
              </a:buClr>
              <a:buSzPct val="100000"/>
              <a:buChar char="•"/>
            </a:pPr>
            <a:r>
              <a:rPr lang="pl-PL" sz="1900"/>
              <a:t>Growth within: a circular economy vision for a competitive Europe, McKinsey Center for Business and Environment, 2015</a:t>
            </a:r>
            <a:endParaRPr/>
          </a:p>
          <a:p>
            <a:pPr indent="-228600" lvl="0" marL="228600" rtl="0" algn="l">
              <a:lnSpc>
                <a:spcPct val="90000"/>
              </a:lnSpc>
              <a:spcBef>
                <a:spcPts val="1000"/>
              </a:spcBef>
              <a:spcAft>
                <a:spcPts val="0"/>
              </a:spcAft>
              <a:buClr>
                <a:schemeClr val="dk1"/>
              </a:buClr>
              <a:buSzPct val="100000"/>
              <a:buChar char="•"/>
            </a:pPr>
            <a:r>
              <a:rPr lang="pl-PL" sz="1900"/>
              <a:t>How Steel Makes the Circular Economy Go ‘Round, POSCO Reports, 2017</a:t>
            </a:r>
            <a:endParaRPr/>
          </a:p>
          <a:p>
            <a:pPr indent="-228600" lvl="0" marL="228600" rtl="0" algn="l">
              <a:lnSpc>
                <a:spcPct val="90000"/>
              </a:lnSpc>
              <a:spcBef>
                <a:spcPts val="1000"/>
              </a:spcBef>
              <a:spcAft>
                <a:spcPts val="0"/>
              </a:spcAft>
              <a:buClr>
                <a:schemeClr val="dk1"/>
              </a:buClr>
              <a:buSzPct val="100000"/>
              <a:buChar char="•"/>
            </a:pPr>
            <a:r>
              <a:rPr lang="pl-PL" sz="1900"/>
              <a:t>Material Flow Diagram, Circular Economy, Eurostat, </a:t>
            </a:r>
            <a:r>
              <a:rPr lang="pl-PL" sz="1900" u="sng">
                <a:solidFill>
                  <a:schemeClr val="hlink"/>
                </a:solidFill>
                <a:hlinkClick r:id="rId5"/>
              </a:rPr>
              <a:t>Material flow diagram - Circular economy - Eurostat (europa.eu)</a:t>
            </a:r>
            <a:endParaRPr sz="1900"/>
          </a:p>
          <a:p>
            <a:pPr indent="-228600" lvl="0" marL="228600" rtl="0" algn="l">
              <a:lnSpc>
                <a:spcPct val="90000"/>
              </a:lnSpc>
              <a:spcBef>
                <a:spcPts val="1000"/>
              </a:spcBef>
              <a:spcAft>
                <a:spcPts val="0"/>
              </a:spcAft>
              <a:buClr>
                <a:schemeClr val="dk1"/>
              </a:buClr>
              <a:buSzPct val="100000"/>
              <a:buChar char="•"/>
            </a:pPr>
            <a:r>
              <a:rPr lang="pl-PL" sz="1900"/>
              <a:t>More from less – material resource efficiency in Europe. 2015 Overview of Policies, Instruments and Targets in 32 Countries, EEA Report No. 10/2016, p. 71</a:t>
            </a:r>
            <a:endParaRPr sz="1900"/>
          </a:p>
          <a:p>
            <a:pPr indent="-228600" lvl="0" marL="228600" rtl="0" algn="l">
              <a:lnSpc>
                <a:spcPct val="90000"/>
              </a:lnSpc>
              <a:spcBef>
                <a:spcPts val="1000"/>
              </a:spcBef>
              <a:spcAft>
                <a:spcPts val="0"/>
              </a:spcAft>
              <a:buClr>
                <a:schemeClr val="dk1"/>
              </a:buClr>
              <a:buSzPct val="100000"/>
              <a:buChar char="•"/>
            </a:pPr>
            <a:r>
              <a:rPr lang="pl-PL" sz="1900"/>
              <a:t>The European Green Deal, </a:t>
            </a:r>
            <a:r>
              <a:rPr lang="pl-PL" sz="1900">
                <a:solidFill>
                  <a:srgbClr val="000000"/>
                </a:solidFill>
              </a:rPr>
              <a:t>ommunication from the Commission to the European </a:t>
            </a:r>
            <a:r>
              <a:rPr lang="pl-PL" sz="1900"/>
              <a:t>Parliament, The Council, THE European Economic and Social Commitee and the Commitee of regions,  Brussels, 11.12.2019 COM(2019) 640 final </a:t>
            </a:r>
            <a:endParaRPr sz="1900"/>
          </a:p>
          <a:p>
            <a:pPr indent="-228600" lvl="0" marL="228600" rtl="0" algn="l">
              <a:lnSpc>
                <a:spcPct val="90000"/>
              </a:lnSpc>
              <a:spcBef>
                <a:spcPts val="1000"/>
              </a:spcBef>
              <a:spcAft>
                <a:spcPts val="0"/>
              </a:spcAft>
              <a:buClr>
                <a:schemeClr val="dk1"/>
              </a:buClr>
              <a:buSzPct val="100000"/>
              <a:buChar char="•"/>
            </a:pPr>
            <a:r>
              <a:rPr lang="pl-PL" sz="1900"/>
              <a:t>Towards a circular economy: A zero waste programme for Europe, C</a:t>
            </a:r>
            <a:r>
              <a:rPr lang="pl-PL" sz="1900">
                <a:solidFill>
                  <a:srgbClr val="000000"/>
                </a:solidFill>
              </a:rPr>
              <a:t>ommunication from the Commission to the European </a:t>
            </a:r>
            <a:r>
              <a:rPr lang="pl-PL" sz="1900"/>
              <a:t>Parliament, The Council, THE European Economic and Social Commitee and the Commitee of regions, Brussels, 2.7.2014 COM(2014) 398 final</a:t>
            </a:r>
            <a:endParaRPr sz="1900"/>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p34"/>
          <p:cNvSpPr txBox="1"/>
          <p:nvPr>
            <p:ph type="title"/>
          </p:nvPr>
        </p:nvSpPr>
        <p:spPr>
          <a:xfrm>
            <a:off x="831850" y="1133963"/>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pl-PL" cap="small"/>
              <a:t>Quiz</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35"/>
          <p:cNvSpPr txBox="1"/>
          <p:nvPr>
            <p:ph idx="1" type="body"/>
          </p:nvPr>
        </p:nvSpPr>
        <p:spPr>
          <a:xfrm>
            <a:off x="197224" y="627901"/>
            <a:ext cx="11156576" cy="5602197"/>
          </a:xfrm>
          <a:prstGeom prst="rect">
            <a:avLst/>
          </a:prstGeom>
          <a:noFill/>
          <a:ln>
            <a:noFill/>
          </a:ln>
        </p:spPr>
        <p:txBody>
          <a:bodyPr anchorCtr="0" anchor="t" bIns="45700" lIns="91425" spcFirstLastPara="1" rIns="91425" wrap="square" tIns="45700">
            <a:normAutofit fontScale="62500" lnSpcReduction="20000"/>
          </a:bodyPr>
          <a:lstStyle/>
          <a:p>
            <a:pPr indent="0" lvl="0" marL="0" rtl="0" algn="l">
              <a:lnSpc>
                <a:spcPct val="107000"/>
              </a:lnSpc>
              <a:spcBef>
                <a:spcPts val="0"/>
              </a:spcBef>
              <a:spcAft>
                <a:spcPts val="0"/>
              </a:spcAft>
              <a:buClr>
                <a:schemeClr val="dk1"/>
              </a:buClr>
              <a:buSzPct val="100000"/>
              <a:buNone/>
            </a:pPr>
            <a:r>
              <a:rPr b="1" lang="pl-PL" sz="2900"/>
              <a:t>Question 1</a:t>
            </a:r>
            <a:endParaRPr/>
          </a:p>
          <a:p>
            <a:pPr indent="0" lvl="0" marL="0" rtl="0" algn="l">
              <a:lnSpc>
                <a:spcPct val="107000"/>
              </a:lnSpc>
              <a:spcBef>
                <a:spcPts val="0"/>
              </a:spcBef>
              <a:spcAft>
                <a:spcPts val="0"/>
              </a:spcAft>
              <a:buClr>
                <a:srgbClr val="000000"/>
              </a:buClr>
              <a:buSzPct val="100000"/>
              <a:buNone/>
            </a:pPr>
            <a:r>
              <a:rPr b="0" i="0" lang="pl-PL" sz="2900">
                <a:solidFill>
                  <a:srgbClr val="000000"/>
                </a:solidFill>
              </a:rPr>
              <a:t>Assumption of the linear model of the economy is: </a:t>
            </a:r>
            <a:endParaRPr b="0" i="0" sz="2900">
              <a:solidFill>
                <a:srgbClr val="000000"/>
              </a:solidFill>
            </a:endParaRPr>
          </a:p>
          <a:p>
            <a:pPr indent="0" lvl="0" marL="0" rtl="0" algn="l">
              <a:lnSpc>
                <a:spcPct val="107000"/>
              </a:lnSpc>
              <a:spcBef>
                <a:spcPts val="0"/>
              </a:spcBef>
              <a:spcAft>
                <a:spcPts val="0"/>
              </a:spcAft>
              <a:buClr>
                <a:schemeClr val="dk1"/>
              </a:buClr>
              <a:buSzPct val="100000"/>
              <a:buNone/>
            </a:pPr>
            <a:r>
              <a:rPr lang="pl-PL" sz="2900"/>
              <a:t>a) </a:t>
            </a:r>
            <a:r>
              <a:rPr b="0" i="0" lang="pl-PL" sz="2900">
                <a:solidFill>
                  <a:srgbClr val="000000"/>
                </a:solidFill>
              </a:rPr>
              <a:t>if waste is generated, it becomes a raw material </a:t>
            </a:r>
            <a:endParaRPr b="0" i="0" sz="2900">
              <a:solidFill>
                <a:srgbClr val="000000"/>
              </a:solidFill>
            </a:endParaRPr>
          </a:p>
          <a:p>
            <a:pPr indent="0" lvl="0" marL="0" rtl="0" algn="l">
              <a:lnSpc>
                <a:spcPct val="107000"/>
              </a:lnSpc>
              <a:spcBef>
                <a:spcPts val="0"/>
              </a:spcBef>
              <a:spcAft>
                <a:spcPts val="0"/>
              </a:spcAft>
              <a:buClr>
                <a:schemeClr val="dk1"/>
              </a:buClr>
              <a:buSzPct val="100000"/>
              <a:buNone/>
            </a:pPr>
            <a:r>
              <a:rPr lang="pl-PL" sz="2900"/>
              <a:t>b) </a:t>
            </a:r>
            <a:r>
              <a:rPr b="0" i="0" lang="pl-PL" sz="2900">
                <a:solidFill>
                  <a:srgbClr val="000000"/>
                </a:solidFill>
              </a:rPr>
              <a:t>products and raw materials remain in circulation as long as possible </a:t>
            </a:r>
            <a:endParaRPr b="0" i="0" sz="2900">
              <a:solidFill>
                <a:srgbClr val="000000"/>
              </a:solidFill>
            </a:endParaRPr>
          </a:p>
          <a:p>
            <a:pPr indent="0" lvl="0" marL="0" rtl="0" algn="l">
              <a:lnSpc>
                <a:spcPct val="107000"/>
              </a:lnSpc>
              <a:spcBef>
                <a:spcPts val="0"/>
              </a:spcBef>
              <a:spcAft>
                <a:spcPts val="0"/>
              </a:spcAft>
              <a:buClr>
                <a:schemeClr val="dk1"/>
              </a:buClr>
              <a:buSzPct val="100000"/>
              <a:buNone/>
            </a:pPr>
            <a:r>
              <a:rPr lang="pl-PL" sz="2900"/>
              <a:t>c) producing </a:t>
            </a:r>
            <a:r>
              <a:rPr lang="pl-PL" sz="2900">
                <a:solidFill>
                  <a:srgbClr val="000000"/>
                </a:solidFill>
              </a:rPr>
              <a:t>waste is reduced to minimum</a:t>
            </a:r>
            <a:endParaRPr/>
          </a:p>
          <a:p>
            <a:pPr indent="0" lvl="0" marL="0" rtl="0" algn="l">
              <a:lnSpc>
                <a:spcPct val="107000"/>
              </a:lnSpc>
              <a:spcBef>
                <a:spcPts val="0"/>
              </a:spcBef>
              <a:spcAft>
                <a:spcPts val="0"/>
              </a:spcAft>
              <a:buClr>
                <a:schemeClr val="dk1"/>
              </a:buClr>
              <a:buSzPct val="100000"/>
              <a:buNone/>
            </a:pPr>
            <a:r>
              <a:rPr lang="pl-PL" sz="2900"/>
              <a:t>d) </a:t>
            </a:r>
            <a:r>
              <a:rPr b="0" i="0" lang="pl-PL" sz="2900">
                <a:solidFill>
                  <a:srgbClr val="000000"/>
                </a:solidFill>
              </a:rPr>
              <a:t>resources are abundant, available, and easily sourced </a:t>
            </a:r>
            <a:endParaRPr b="0" i="0" sz="2900">
              <a:solidFill>
                <a:srgbClr val="000000"/>
              </a:solidFill>
            </a:endParaRPr>
          </a:p>
          <a:p>
            <a:pPr indent="0" lvl="0" marL="0" rtl="0" algn="l">
              <a:lnSpc>
                <a:spcPct val="107000"/>
              </a:lnSpc>
              <a:spcBef>
                <a:spcPts val="0"/>
              </a:spcBef>
              <a:spcAft>
                <a:spcPts val="0"/>
              </a:spcAft>
              <a:buClr>
                <a:schemeClr val="dk1"/>
              </a:buClr>
              <a:buSzPct val="100000"/>
              <a:buNone/>
            </a:pPr>
            <a:r>
              <a:t/>
            </a:r>
            <a:endParaRPr b="1" sz="2900"/>
          </a:p>
          <a:p>
            <a:pPr indent="0" lvl="0" marL="0" rtl="0" algn="l">
              <a:lnSpc>
                <a:spcPct val="107000"/>
              </a:lnSpc>
              <a:spcBef>
                <a:spcPts val="0"/>
              </a:spcBef>
              <a:spcAft>
                <a:spcPts val="0"/>
              </a:spcAft>
              <a:buClr>
                <a:schemeClr val="dk1"/>
              </a:buClr>
              <a:buSzPct val="100000"/>
              <a:buNone/>
            </a:pPr>
            <a:r>
              <a:rPr b="1" lang="pl-PL" sz="2900"/>
              <a:t>Question 2</a:t>
            </a:r>
            <a:endParaRPr/>
          </a:p>
          <a:p>
            <a:pPr indent="0" lvl="0" marL="0" rtl="0" algn="l">
              <a:lnSpc>
                <a:spcPct val="107000"/>
              </a:lnSpc>
              <a:spcBef>
                <a:spcPts val="0"/>
              </a:spcBef>
              <a:spcAft>
                <a:spcPts val="0"/>
              </a:spcAft>
              <a:buClr>
                <a:srgbClr val="000000"/>
              </a:buClr>
              <a:buSzPct val="100000"/>
              <a:buNone/>
            </a:pPr>
            <a:r>
              <a:rPr b="0" i="0" lang="pl-PL" sz="2900">
                <a:solidFill>
                  <a:srgbClr val="000000"/>
                </a:solidFill>
              </a:rPr>
              <a:t>Sustainable Production: </a:t>
            </a:r>
            <a:endParaRPr b="0" i="0" sz="2900">
              <a:solidFill>
                <a:srgbClr val="000000"/>
              </a:solidFill>
            </a:endParaRPr>
          </a:p>
          <a:p>
            <a:pPr indent="0" lvl="0" marL="0" rtl="0" algn="l">
              <a:lnSpc>
                <a:spcPct val="107000"/>
              </a:lnSpc>
              <a:spcBef>
                <a:spcPts val="0"/>
              </a:spcBef>
              <a:spcAft>
                <a:spcPts val="0"/>
              </a:spcAft>
              <a:buClr>
                <a:srgbClr val="000000"/>
              </a:buClr>
              <a:buSzPct val="100000"/>
              <a:buNone/>
            </a:pPr>
            <a:r>
              <a:rPr b="0" i="0" lang="pl-PL" sz="2900">
                <a:solidFill>
                  <a:srgbClr val="000000"/>
                </a:solidFill>
              </a:rPr>
              <a:t>a) reduces the emission of pollutants into the environment 			T</a:t>
            </a:r>
            <a:r>
              <a:rPr lang="pl-PL" sz="2900"/>
              <a:t> €</a:t>
            </a:r>
            <a:r>
              <a:rPr b="0" i="0" lang="pl-PL" sz="2900">
                <a:solidFill>
                  <a:srgbClr val="000000"/>
                </a:solidFill>
              </a:rPr>
              <a:t>  or   F </a:t>
            </a:r>
            <a:r>
              <a:rPr lang="pl-PL" sz="2900"/>
              <a:t>€</a:t>
            </a:r>
            <a:endParaRPr b="0" i="0" sz="2900">
              <a:solidFill>
                <a:srgbClr val="000000"/>
              </a:solidFill>
            </a:endParaRPr>
          </a:p>
          <a:p>
            <a:pPr indent="0" lvl="0" marL="0" rtl="0" algn="l">
              <a:lnSpc>
                <a:spcPct val="107000"/>
              </a:lnSpc>
              <a:spcBef>
                <a:spcPts val="0"/>
              </a:spcBef>
              <a:spcAft>
                <a:spcPts val="0"/>
              </a:spcAft>
              <a:buClr>
                <a:srgbClr val="000000"/>
              </a:buClr>
              <a:buSzPct val="100000"/>
              <a:buNone/>
            </a:pPr>
            <a:r>
              <a:rPr b="0" i="0" lang="pl-PL" sz="2900">
                <a:solidFill>
                  <a:srgbClr val="000000"/>
                </a:solidFill>
              </a:rPr>
              <a:t>b) </a:t>
            </a:r>
            <a:r>
              <a:rPr b="0" i="0" lang="pl-PL" sz="2900">
                <a:solidFill>
                  <a:srgbClr val="000000"/>
                </a:solidFill>
              </a:rPr>
              <a:t>saves raw materials and energy</a:t>
            </a:r>
            <a:r>
              <a:rPr b="0" i="0" lang="pl-PL" sz="2900">
                <a:solidFill>
                  <a:srgbClr val="000000"/>
                </a:solidFill>
              </a:rPr>
              <a:t>                                                 			T</a:t>
            </a:r>
            <a:r>
              <a:rPr lang="pl-PL" sz="2900"/>
              <a:t> €</a:t>
            </a:r>
            <a:r>
              <a:rPr b="0" i="0" lang="pl-PL" sz="2900">
                <a:solidFill>
                  <a:srgbClr val="000000"/>
                </a:solidFill>
              </a:rPr>
              <a:t>  or   F </a:t>
            </a:r>
            <a:r>
              <a:rPr lang="pl-PL" sz="2900"/>
              <a:t>€</a:t>
            </a:r>
            <a:endParaRPr b="0" i="0" sz="2900">
              <a:solidFill>
                <a:srgbClr val="000000"/>
              </a:solidFill>
            </a:endParaRPr>
          </a:p>
          <a:p>
            <a:pPr indent="0" lvl="0" marL="0" rtl="0" algn="l">
              <a:lnSpc>
                <a:spcPct val="107000"/>
              </a:lnSpc>
              <a:spcBef>
                <a:spcPts val="0"/>
              </a:spcBef>
              <a:spcAft>
                <a:spcPts val="0"/>
              </a:spcAft>
              <a:buClr>
                <a:srgbClr val="000000"/>
              </a:buClr>
              <a:buSzPct val="100000"/>
              <a:buNone/>
            </a:pPr>
            <a:r>
              <a:rPr b="0" i="0" lang="pl-PL" sz="2900">
                <a:solidFill>
                  <a:srgbClr val="000000"/>
                </a:solidFill>
              </a:rPr>
              <a:t>c) economic aspects are of secondary importance               				T</a:t>
            </a:r>
            <a:r>
              <a:rPr lang="pl-PL" sz="2900"/>
              <a:t> €</a:t>
            </a:r>
            <a:r>
              <a:rPr b="0" i="0" lang="pl-PL" sz="2900">
                <a:solidFill>
                  <a:srgbClr val="000000"/>
                </a:solidFill>
              </a:rPr>
              <a:t>  or   F </a:t>
            </a:r>
            <a:r>
              <a:rPr lang="pl-PL" sz="2900"/>
              <a:t>€</a:t>
            </a:r>
            <a:endParaRPr b="0" i="0" sz="2900">
              <a:solidFill>
                <a:srgbClr val="000000"/>
              </a:solidFill>
            </a:endParaRPr>
          </a:p>
          <a:p>
            <a:pPr indent="0" lvl="0" marL="0" rtl="0" algn="l">
              <a:lnSpc>
                <a:spcPct val="107000"/>
              </a:lnSpc>
              <a:spcBef>
                <a:spcPts val="0"/>
              </a:spcBef>
              <a:spcAft>
                <a:spcPts val="0"/>
              </a:spcAft>
              <a:buClr>
                <a:srgbClr val="000000"/>
              </a:buClr>
              <a:buSzPct val="100000"/>
              <a:buNone/>
            </a:pPr>
            <a:r>
              <a:rPr b="0" i="0" lang="pl-PL" sz="2900">
                <a:solidFill>
                  <a:srgbClr val="000000"/>
                </a:solidFill>
              </a:rPr>
              <a:t>d) is socially and creatively profitable for all working people       			T</a:t>
            </a:r>
            <a:r>
              <a:rPr lang="pl-PL" sz="2900"/>
              <a:t> €</a:t>
            </a:r>
            <a:r>
              <a:rPr b="0" i="0" lang="pl-PL" sz="2900">
                <a:solidFill>
                  <a:srgbClr val="000000"/>
                </a:solidFill>
              </a:rPr>
              <a:t>  or   F </a:t>
            </a:r>
            <a:r>
              <a:rPr lang="pl-PL" sz="2900"/>
              <a:t>€</a:t>
            </a:r>
            <a:r>
              <a:rPr b="0" i="0" lang="pl-PL" sz="2900">
                <a:solidFill>
                  <a:srgbClr val="000000"/>
                </a:solidFill>
              </a:rPr>
              <a:t>          </a:t>
            </a:r>
            <a:endParaRPr sz="2900"/>
          </a:p>
          <a:p>
            <a:pPr indent="0" lvl="0" marL="0" rtl="0" algn="l">
              <a:lnSpc>
                <a:spcPct val="107000"/>
              </a:lnSpc>
              <a:spcBef>
                <a:spcPts val="0"/>
              </a:spcBef>
              <a:spcAft>
                <a:spcPts val="0"/>
              </a:spcAft>
              <a:buClr>
                <a:schemeClr val="dk1"/>
              </a:buClr>
              <a:buSzPct val="100000"/>
              <a:buNone/>
            </a:pPr>
            <a:r>
              <a:t/>
            </a:r>
            <a:endParaRPr b="1" sz="2900"/>
          </a:p>
          <a:p>
            <a:pPr indent="0" lvl="0" marL="0" rtl="0" algn="l">
              <a:lnSpc>
                <a:spcPct val="107000"/>
              </a:lnSpc>
              <a:spcBef>
                <a:spcPts val="0"/>
              </a:spcBef>
              <a:spcAft>
                <a:spcPts val="0"/>
              </a:spcAft>
              <a:buClr>
                <a:schemeClr val="dk1"/>
              </a:buClr>
              <a:buSzPct val="100000"/>
              <a:buNone/>
            </a:pPr>
            <a:r>
              <a:t/>
            </a:r>
            <a:endParaRPr b="1" sz="2900"/>
          </a:p>
          <a:p>
            <a:pPr indent="0" lvl="0" marL="0" rtl="0" algn="l">
              <a:lnSpc>
                <a:spcPct val="107000"/>
              </a:lnSpc>
              <a:spcBef>
                <a:spcPts val="0"/>
              </a:spcBef>
              <a:spcAft>
                <a:spcPts val="0"/>
              </a:spcAft>
              <a:buClr>
                <a:schemeClr val="dk1"/>
              </a:buClr>
              <a:buSzPct val="100000"/>
              <a:buNone/>
            </a:pPr>
            <a:r>
              <a:rPr b="1" lang="pl-PL" sz="2900"/>
              <a:t>Question 3</a:t>
            </a:r>
            <a:endParaRPr/>
          </a:p>
          <a:p>
            <a:pPr indent="0" lvl="0" marL="0" rtl="0" algn="l">
              <a:lnSpc>
                <a:spcPct val="107000"/>
              </a:lnSpc>
              <a:spcBef>
                <a:spcPts val="0"/>
              </a:spcBef>
              <a:spcAft>
                <a:spcPts val="0"/>
              </a:spcAft>
              <a:buClr>
                <a:srgbClr val="000000"/>
              </a:buClr>
              <a:buSzPct val="100000"/>
              <a:buNone/>
            </a:pPr>
            <a:r>
              <a:rPr b="0" i="0" lang="pl-PL" sz="2900">
                <a:solidFill>
                  <a:srgbClr val="000000"/>
                </a:solidFill>
              </a:rPr>
              <a:t>The Circular </a:t>
            </a:r>
            <a:r>
              <a:rPr lang="pl-PL" sz="2900">
                <a:solidFill>
                  <a:srgbClr val="000000"/>
                </a:solidFill>
              </a:rPr>
              <a:t>E</a:t>
            </a:r>
            <a:r>
              <a:rPr b="0" i="0" lang="pl-PL" sz="2900">
                <a:solidFill>
                  <a:srgbClr val="000000"/>
                </a:solidFill>
              </a:rPr>
              <a:t>conomy includes: </a:t>
            </a:r>
            <a:endParaRPr b="0" i="0" sz="2900">
              <a:solidFill>
                <a:srgbClr val="000000"/>
              </a:solidFill>
            </a:endParaRPr>
          </a:p>
          <a:p>
            <a:pPr indent="0" lvl="0" marL="0" rtl="0" algn="l">
              <a:lnSpc>
                <a:spcPct val="107000"/>
              </a:lnSpc>
              <a:spcBef>
                <a:spcPts val="0"/>
              </a:spcBef>
              <a:spcAft>
                <a:spcPts val="0"/>
              </a:spcAft>
              <a:buClr>
                <a:srgbClr val="000000"/>
              </a:buClr>
              <a:buSzPct val="100000"/>
              <a:buNone/>
            </a:pPr>
            <a:r>
              <a:rPr b="0" i="0" lang="pl-PL" sz="2900">
                <a:solidFill>
                  <a:srgbClr val="000000"/>
                </a:solidFill>
              </a:rPr>
              <a:t>a) the use of materials that are difficult to recycle in  products and production processes   T</a:t>
            </a:r>
            <a:r>
              <a:rPr lang="pl-PL" sz="2900"/>
              <a:t> €</a:t>
            </a:r>
            <a:r>
              <a:rPr b="0" i="0" lang="pl-PL" sz="2900">
                <a:solidFill>
                  <a:srgbClr val="000000"/>
                </a:solidFill>
              </a:rPr>
              <a:t>  or   F </a:t>
            </a:r>
            <a:r>
              <a:rPr lang="pl-PL" sz="2900"/>
              <a:t>€</a:t>
            </a:r>
            <a:endParaRPr b="0" i="0" sz="2900">
              <a:solidFill>
                <a:srgbClr val="000000"/>
              </a:solidFill>
            </a:endParaRPr>
          </a:p>
          <a:p>
            <a:pPr indent="0" lvl="0" marL="0" rtl="0" algn="l">
              <a:lnSpc>
                <a:spcPct val="107000"/>
              </a:lnSpc>
              <a:spcBef>
                <a:spcPts val="0"/>
              </a:spcBef>
              <a:spcAft>
                <a:spcPts val="0"/>
              </a:spcAft>
              <a:buClr>
                <a:srgbClr val="000000"/>
              </a:buClr>
              <a:buSzPct val="100000"/>
              <a:buNone/>
            </a:pPr>
            <a:r>
              <a:rPr b="0" i="0" lang="pl-PL" sz="2900">
                <a:solidFill>
                  <a:srgbClr val="000000"/>
                </a:solidFill>
              </a:rPr>
              <a:t>b) limiting the use of hazardous materials in products and production processes                  T</a:t>
            </a:r>
            <a:r>
              <a:rPr lang="pl-PL" sz="2900"/>
              <a:t> €</a:t>
            </a:r>
            <a:r>
              <a:rPr b="0" i="0" lang="pl-PL" sz="2900">
                <a:solidFill>
                  <a:srgbClr val="000000"/>
                </a:solidFill>
              </a:rPr>
              <a:t>  or   F </a:t>
            </a:r>
            <a:r>
              <a:rPr lang="pl-PL" sz="2900"/>
              <a:t>€</a:t>
            </a:r>
            <a:r>
              <a:rPr b="0" i="0" lang="pl-PL" sz="2900">
                <a:solidFill>
                  <a:srgbClr val="000000"/>
                </a:solidFill>
              </a:rPr>
              <a:t> </a:t>
            </a:r>
            <a:endParaRPr b="0" i="0" sz="2900">
              <a:solidFill>
                <a:srgbClr val="000000"/>
              </a:solidFill>
            </a:endParaRPr>
          </a:p>
          <a:p>
            <a:pPr indent="0" lvl="0" marL="0" rtl="0" algn="l">
              <a:lnSpc>
                <a:spcPct val="107000"/>
              </a:lnSpc>
              <a:spcBef>
                <a:spcPts val="0"/>
              </a:spcBef>
              <a:spcAft>
                <a:spcPts val="0"/>
              </a:spcAft>
              <a:buClr>
                <a:srgbClr val="000000"/>
              </a:buClr>
              <a:buSzPct val="100000"/>
              <a:buNone/>
            </a:pPr>
            <a:r>
              <a:rPr b="0" i="0" lang="pl-PL" sz="2900">
                <a:solidFill>
                  <a:srgbClr val="000000"/>
                </a:solidFill>
              </a:rPr>
              <a:t>c) creating markets for secondary raw materials                                                                           T</a:t>
            </a:r>
            <a:r>
              <a:rPr lang="pl-PL" sz="2900"/>
              <a:t> €</a:t>
            </a:r>
            <a:r>
              <a:rPr b="0" i="0" lang="pl-PL" sz="2900">
                <a:solidFill>
                  <a:srgbClr val="000000"/>
                </a:solidFill>
              </a:rPr>
              <a:t>  or   F </a:t>
            </a:r>
            <a:r>
              <a:rPr lang="pl-PL" sz="2900">
                <a:latin typeface="Roboto"/>
                <a:ea typeface="Roboto"/>
                <a:cs typeface="Roboto"/>
                <a:sym typeface="Roboto"/>
              </a:rPr>
              <a:t>€</a:t>
            </a:r>
            <a:endParaRPr b="0" i="0" sz="2900">
              <a:solidFill>
                <a:srgbClr val="000000"/>
              </a:solidFill>
            </a:endParaRPr>
          </a:p>
          <a:p>
            <a:pPr indent="0" lvl="0" marL="0" rtl="0" algn="l">
              <a:lnSpc>
                <a:spcPct val="107000"/>
              </a:lnSpc>
              <a:spcBef>
                <a:spcPts val="0"/>
              </a:spcBef>
              <a:spcAft>
                <a:spcPts val="0"/>
              </a:spcAft>
              <a:buClr>
                <a:srgbClr val="000000"/>
              </a:buClr>
              <a:buSzPct val="100000"/>
              <a:buNone/>
            </a:pPr>
            <a:r>
              <a:rPr b="0" i="0" lang="pl-PL" sz="2900">
                <a:solidFill>
                  <a:srgbClr val="000000"/>
                </a:solidFill>
              </a:rPr>
              <a:t>d) industrial symbiosis                                                                                                                        T</a:t>
            </a:r>
            <a:r>
              <a:rPr lang="pl-PL" sz="2900"/>
              <a:t> €</a:t>
            </a:r>
            <a:r>
              <a:rPr b="0" i="0" lang="pl-PL" sz="2900">
                <a:solidFill>
                  <a:srgbClr val="000000"/>
                </a:solidFill>
              </a:rPr>
              <a:t>  or   F </a:t>
            </a:r>
            <a:r>
              <a:rPr lang="pl-PL" sz="2900">
                <a:latin typeface="Roboto"/>
                <a:ea typeface="Roboto"/>
                <a:cs typeface="Roboto"/>
                <a:sym typeface="Roboto"/>
              </a:rPr>
              <a:t>€</a:t>
            </a:r>
            <a:endParaRPr b="0" i="0" sz="2900">
              <a:solidFill>
                <a:srgbClr val="000000"/>
              </a:solidFill>
            </a:endParaRPr>
          </a:p>
          <a:p>
            <a:pPr indent="0" lvl="0" marL="0" rtl="0" algn="l">
              <a:lnSpc>
                <a:spcPct val="107000"/>
              </a:lnSpc>
              <a:spcBef>
                <a:spcPts val="0"/>
              </a:spcBef>
              <a:spcAft>
                <a:spcPts val="0"/>
              </a:spcAft>
              <a:buClr>
                <a:schemeClr val="dk1"/>
              </a:buClr>
              <a:buSzPct val="100000"/>
              <a:buNone/>
            </a:pPr>
            <a:r>
              <a:t/>
            </a:r>
            <a:endParaRPr sz="260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p36"/>
          <p:cNvSpPr txBox="1"/>
          <p:nvPr>
            <p:ph idx="1" type="body"/>
          </p:nvPr>
        </p:nvSpPr>
        <p:spPr>
          <a:xfrm>
            <a:off x="197224" y="627901"/>
            <a:ext cx="11156576" cy="5602197"/>
          </a:xfrm>
          <a:prstGeom prst="rect">
            <a:avLst/>
          </a:prstGeom>
          <a:noFill/>
          <a:ln>
            <a:noFill/>
          </a:ln>
        </p:spPr>
        <p:txBody>
          <a:bodyPr anchorCtr="0" anchor="t" bIns="45700" lIns="91425" spcFirstLastPara="1" rIns="91425" wrap="square" tIns="45700">
            <a:normAutofit/>
          </a:bodyPr>
          <a:lstStyle/>
          <a:p>
            <a:pPr indent="0" lvl="0" marL="0" rtl="0" algn="l">
              <a:lnSpc>
                <a:spcPct val="107000"/>
              </a:lnSpc>
              <a:spcBef>
                <a:spcPts val="0"/>
              </a:spcBef>
              <a:spcAft>
                <a:spcPts val="0"/>
              </a:spcAft>
              <a:buClr>
                <a:schemeClr val="dk1"/>
              </a:buClr>
              <a:buSzPts val="2200"/>
              <a:buNone/>
            </a:pPr>
            <a:r>
              <a:rPr b="1" lang="pl-PL" sz="2200"/>
              <a:t>Question 4</a:t>
            </a:r>
            <a:endParaRPr/>
          </a:p>
          <a:p>
            <a:pPr indent="0" lvl="0" marL="0" rtl="0" algn="l">
              <a:lnSpc>
                <a:spcPct val="107000"/>
              </a:lnSpc>
              <a:spcBef>
                <a:spcPts val="0"/>
              </a:spcBef>
              <a:spcAft>
                <a:spcPts val="0"/>
              </a:spcAft>
              <a:buClr>
                <a:srgbClr val="000000"/>
              </a:buClr>
              <a:buSzPts val="2200"/>
              <a:buNone/>
            </a:pPr>
            <a:r>
              <a:rPr b="0" i="0" lang="pl-PL" sz="2200">
                <a:solidFill>
                  <a:srgbClr val="000000"/>
                </a:solidFill>
              </a:rPr>
              <a:t>ReSOLVE means:</a:t>
            </a:r>
            <a:endParaRPr/>
          </a:p>
          <a:p>
            <a:pPr indent="0" lvl="0" marL="0" rtl="0" algn="l">
              <a:lnSpc>
                <a:spcPct val="107000"/>
              </a:lnSpc>
              <a:spcBef>
                <a:spcPts val="0"/>
              </a:spcBef>
              <a:spcAft>
                <a:spcPts val="0"/>
              </a:spcAft>
              <a:buClr>
                <a:schemeClr val="dk1"/>
              </a:buClr>
              <a:buSzPts val="2200"/>
              <a:buNone/>
            </a:pPr>
            <a:r>
              <a:rPr lang="pl-PL" sz="2200"/>
              <a:t>a) </a:t>
            </a:r>
            <a:r>
              <a:rPr b="0" i="0" lang="pl-PL" sz="2200">
                <a:solidFill>
                  <a:srgbClr val="000000"/>
                </a:solidFill>
              </a:rPr>
              <a:t>regenerate, share, optimise, loop, virtualise, </a:t>
            </a:r>
            <a:r>
              <a:rPr lang="pl-PL" sz="2200">
                <a:solidFill>
                  <a:srgbClr val="000000"/>
                </a:solidFill>
              </a:rPr>
              <a:t>exchange</a:t>
            </a:r>
            <a:endParaRPr b="0" i="0" sz="2200">
              <a:solidFill>
                <a:srgbClr val="000000"/>
              </a:solidFill>
            </a:endParaRPr>
          </a:p>
          <a:p>
            <a:pPr indent="0" lvl="0" marL="0" rtl="0" algn="l">
              <a:lnSpc>
                <a:spcPct val="107000"/>
              </a:lnSpc>
              <a:spcBef>
                <a:spcPts val="0"/>
              </a:spcBef>
              <a:spcAft>
                <a:spcPts val="0"/>
              </a:spcAft>
              <a:buClr>
                <a:schemeClr val="dk1"/>
              </a:buClr>
              <a:buSzPts val="2200"/>
              <a:buNone/>
            </a:pPr>
            <a:r>
              <a:rPr lang="pl-PL" sz="2200"/>
              <a:t>b) reuse, stability, operations, law, viewing, emit</a:t>
            </a:r>
            <a:endParaRPr sz="2200"/>
          </a:p>
          <a:p>
            <a:pPr indent="0" lvl="0" marL="0" rtl="0" algn="l">
              <a:lnSpc>
                <a:spcPct val="107000"/>
              </a:lnSpc>
              <a:spcBef>
                <a:spcPts val="0"/>
              </a:spcBef>
              <a:spcAft>
                <a:spcPts val="0"/>
              </a:spcAft>
              <a:buClr>
                <a:schemeClr val="dk1"/>
              </a:buClr>
              <a:buSzPts val="2200"/>
              <a:buNone/>
            </a:pPr>
            <a:r>
              <a:rPr lang="pl-PL" sz="2200"/>
              <a:t>c) recycle, solve, optimise, landfill, virtualise, emit</a:t>
            </a:r>
            <a:endParaRPr sz="2200"/>
          </a:p>
          <a:p>
            <a:pPr indent="0" lvl="0" marL="0" rtl="0" algn="l">
              <a:lnSpc>
                <a:spcPct val="107000"/>
              </a:lnSpc>
              <a:spcBef>
                <a:spcPts val="0"/>
              </a:spcBef>
              <a:spcAft>
                <a:spcPts val="0"/>
              </a:spcAft>
              <a:buClr>
                <a:schemeClr val="dk1"/>
              </a:buClr>
              <a:buSzPts val="2200"/>
              <a:buNone/>
            </a:pPr>
            <a:r>
              <a:rPr lang="pl-PL" sz="2200"/>
              <a:t>d) r</a:t>
            </a:r>
            <a:r>
              <a:rPr lang="pl-PL" sz="2200"/>
              <a:t>ecover, share, optimise, look, virtualise, exchange</a:t>
            </a:r>
            <a:r>
              <a:rPr lang="pl-PL" sz="2200"/>
              <a:t> </a:t>
            </a:r>
            <a:endParaRPr/>
          </a:p>
          <a:p>
            <a:pPr indent="-88900" lvl="0" marL="228600" rtl="0" algn="l">
              <a:lnSpc>
                <a:spcPct val="107000"/>
              </a:lnSpc>
              <a:spcBef>
                <a:spcPts val="0"/>
              </a:spcBef>
              <a:spcAft>
                <a:spcPts val="0"/>
              </a:spcAft>
              <a:buClr>
                <a:schemeClr val="dk1"/>
              </a:buClr>
              <a:buSzPts val="2200"/>
              <a:buFont typeface="Noto Sans Symbols"/>
              <a:buNone/>
            </a:pPr>
            <a:r>
              <a:t/>
            </a:r>
            <a:endParaRPr sz="2200"/>
          </a:p>
          <a:p>
            <a:pPr indent="0" lvl="0" marL="0" rtl="0" algn="l">
              <a:lnSpc>
                <a:spcPct val="107000"/>
              </a:lnSpc>
              <a:spcBef>
                <a:spcPts val="0"/>
              </a:spcBef>
              <a:spcAft>
                <a:spcPts val="0"/>
              </a:spcAft>
              <a:buClr>
                <a:schemeClr val="dk1"/>
              </a:buClr>
              <a:buSzPts val="2200"/>
              <a:buNone/>
            </a:pPr>
            <a:r>
              <a:rPr b="1" lang="pl-PL" sz="2200"/>
              <a:t>Question 5</a:t>
            </a:r>
            <a:endParaRPr/>
          </a:p>
          <a:p>
            <a:pPr indent="0" lvl="0" marL="0" rtl="0" algn="l">
              <a:lnSpc>
                <a:spcPct val="107000"/>
              </a:lnSpc>
              <a:spcBef>
                <a:spcPts val="0"/>
              </a:spcBef>
              <a:spcAft>
                <a:spcPts val="0"/>
              </a:spcAft>
              <a:buClr>
                <a:schemeClr val="dk1"/>
              </a:buClr>
              <a:buSzPts val="2200"/>
              <a:buNone/>
            </a:pPr>
            <a:r>
              <a:rPr lang="pl-PL" sz="2200"/>
              <a:t>Activities enabling transition towards Circular Economy are following</a:t>
            </a:r>
            <a:r>
              <a:rPr i="0" lang="pl-PL" sz="2200">
                <a:solidFill>
                  <a:srgbClr val="000000"/>
                </a:solidFill>
              </a:rPr>
              <a:t>: </a:t>
            </a:r>
            <a:endParaRPr i="0" sz="2200">
              <a:solidFill>
                <a:srgbClr val="000000"/>
              </a:solidFill>
            </a:endParaRPr>
          </a:p>
          <a:p>
            <a:pPr indent="0" lvl="0" marL="0" rtl="0" algn="l">
              <a:lnSpc>
                <a:spcPct val="107000"/>
              </a:lnSpc>
              <a:spcBef>
                <a:spcPts val="0"/>
              </a:spcBef>
              <a:spcAft>
                <a:spcPts val="0"/>
              </a:spcAft>
              <a:buClr>
                <a:srgbClr val="000000"/>
              </a:buClr>
              <a:buSzPts val="2200"/>
              <a:buNone/>
            </a:pPr>
            <a:r>
              <a:rPr lang="pl-PL" sz="2200">
                <a:solidFill>
                  <a:srgbClr val="000000"/>
                </a:solidFill>
              </a:rPr>
              <a:t>a) i</a:t>
            </a:r>
            <a:r>
              <a:rPr b="0" i="0" lang="pl-PL" sz="2200">
                <a:solidFill>
                  <a:srgbClr val="000000"/>
                </a:solidFill>
              </a:rPr>
              <a:t>ncrease efficiency of product 			T</a:t>
            </a:r>
            <a:r>
              <a:rPr lang="pl-PL" sz="2200"/>
              <a:t> €</a:t>
            </a:r>
            <a:r>
              <a:rPr b="0" i="0" lang="pl-PL" sz="2200">
                <a:solidFill>
                  <a:srgbClr val="000000"/>
                </a:solidFill>
              </a:rPr>
              <a:t>  or   F </a:t>
            </a:r>
            <a:r>
              <a:rPr lang="pl-PL" sz="2200"/>
              <a:t>€</a:t>
            </a:r>
            <a:endParaRPr b="0" i="0" sz="2200">
              <a:solidFill>
                <a:srgbClr val="000000"/>
              </a:solidFill>
            </a:endParaRPr>
          </a:p>
          <a:p>
            <a:pPr indent="0" lvl="0" marL="0" rtl="0" algn="l">
              <a:lnSpc>
                <a:spcPct val="107000"/>
              </a:lnSpc>
              <a:spcBef>
                <a:spcPts val="0"/>
              </a:spcBef>
              <a:spcAft>
                <a:spcPts val="0"/>
              </a:spcAft>
              <a:buClr>
                <a:srgbClr val="000000"/>
              </a:buClr>
              <a:buSzPts val="2200"/>
              <a:buNone/>
            </a:pPr>
            <a:r>
              <a:rPr b="0" i="0" lang="pl-PL" sz="2200">
                <a:solidFill>
                  <a:srgbClr val="000000"/>
                </a:solidFill>
              </a:rPr>
              <a:t>b) share cars or appliances 				T</a:t>
            </a:r>
            <a:r>
              <a:rPr lang="pl-PL" sz="2200"/>
              <a:t> €</a:t>
            </a:r>
            <a:r>
              <a:rPr b="0" i="0" lang="pl-PL" sz="2200">
                <a:solidFill>
                  <a:srgbClr val="000000"/>
                </a:solidFill>
              </a:rPr>
              <a:t>  or   F </a:t>
            </a:r>
            <a:r>
              <a:rPr lang="pl-PL" sz="2200"/>
              <a:t>€</a:t>
            </a:r>
            <a:endParaRPr b="0" i="0" sz="2200">
              <a:solidFill>
                <a:srgbClr val="000000"/>
              </a:solidFill>
            </a:endParaRPr>
          </a:p>
          <a:p>
            <a:pPr indent="0" lvl="0" marL="0" rtl="0" algn="l">
              <a:lnSpc>
                <a:spcPct val="107000"/>
              </a:lnSpc>
              <a:spcBef>
                <a:spcPts val="0"/>
              </a:spcBef>
              <a:spcAft>
                <a:spcPts val="0"/>
              </a:spcAft>
              <a:buClr>
                <a:srgbClr val="000000"/>
              </a:buClr>
              <a:buSzPts val="2200"/>
              <a:buNone/>
            </a:pPr>
            <a:r>
              <a:rPr b="0" i="0" lang="pl-PL" sz="2200">
                <a:solidFill>
                  <a:srgbClr val="000000"/>
                </a:solidFill>
              </a:rPr>
              <a:t>c) shorten life of the product				T</a:t>
            </a:r>
            <a:r>
              <a:rPr lang="pl-PL" sz="2200"/>
              <a:t> €</a:t>
            </a:r>
            <a:r>
              <a:rPr b="0" i="0" lang="pl-PL" sz="2200">
                <a:solidFill>
                  <a:srgbClr val="000000"/>
                </a:solidFill>
              </a:rPr>
              <a:t>  or   F </a:t>
            </a:r>
            <a:r>
              <a:rPr lang="pl-PL" sz="2200"/>
              <a:t>€</a:t>
            </a:r>
            <a:endParaRPr b="0" i="0" sz="2200">
              <a:solidFill>
                <a:srgbClr val="000000"/>
              </a:solidFill>
            </a:endParaRPr>
          </a:p>
          <a:p>
            <a:pPr indent="0" lvl="0" marL="0" rtl="0" algn="l">
              <a:lnSpc>
                <a:spcPct val="107000"/>
              </a:lnSpc>
              <a:spcBef>
                <a:spcPts val="0"/>
              </a:spcBef>
              <a:spcAft>
                <a:spcPts val="0"/>
              </a:spcAft>
              <a:buClr>
                <a:srgbClr val="000000"/>
              </a:buClr>
              <a:buSzPts val="2200"/>
              <a:buNone/>
            </a:pPr>
            <a:r>
              <a:rPr lang="pl-PL" sz="2200">
                <a:solidFill>
                  <a:srgbClr val="000000"/>
                </a:solidFill>
              </a:rPr>
              <a:t>d) s</a:t>
            </a:r>
            <a:r>
              <a:rPr b="0" i="0" lang="pl-PL" sz="2200">
                <a:solidFill>
                  <a:srgbClr val="000000"/>
                </a:solidFill>
              </a:rPr>
              <a:t>hift to renewable energy and materials 		T</a:t>
            </a:r>
            <a:r>
              <a:rPr lang="pl-PL" sz="2200"/>
              <a:t> €</a:t>
            </a:r>
            <a:r>
              <a:rPr b="0" i="0" lang="pl-PL" sz="2200">
                <a:solidFill>
                  <a:srgbClr val="000000"/>
                </a:solidFill>
              </a:rPr>
              <a:t>  or   F </a:t>
            </a:r>
            <a:r>
              <a:rPr lang="pl-PL" sz="2200"/>
              <a:t>€</a:t>
            </a:r>
            <a:endParaRPr b="0" i="0" sz="2200">
              <a:solidFill>
                <a:srgbClr val="000000"/>
              </a:solidFill>
            </a:endParaRPr>
          </a:p>
          <a:p>
            <a:pPr indent="-76200" lvl="0" marL="228600" rtl="0" algn="l">
              <a:lnSpc>
                <a:spcPct val="107000"/>
              </a:lnSpc>
              <a:spcBef>
                <a:spcPts val="0"/>
              </a:spcBef>
              <a:spcAft>
                <a:spcPts val="0"/>
              </a:spcAft>
              <a:buClr>
                <a:schemeClr val="dk1"/>
              </a:buClr>
              <a:buSzPts val="2400"/>
              <a:buFont typeface="Noto Sans Symbols"/>
              <a:buNone/>
            </a:pPr>
            <a:r>
              <a:t/>
            </a:r>
            <a:endParaRPr sz="2400">
              <a:latin typeface="Roboto"/>
              <a:ea typeface="Roboto"/>
              <a:cs typeface="Roboto"/>
              <a:sym typeface="Roboto"/>
            </a:endParaRPr>
          </a:p>
          <a:p>
            <a:pPr indent="-50800" lvl="0" marL="228600" rtl="0" algn="l">
              <a:lnSpc>
                <a:spcPct val="107000"/>
              </a:lnSpc>
              <a:spcBef>
                <a:spcPts val="0"/>
              </a:spcBef>
              <a:spcAft>
                <a:spcPts val="0"/>
              </a:spcAft>
              <a:buClr>
                <a:schemeClr val="dk1"/>
              </a:buClr>
              <a:buSzPts val="2800"/>
              <a:buNone/>
            </a:pPr>
            <a:r>
              <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 name="Shape 388"/>
        <p:cNvGrpSpPr/>
        <p:nvPr/>
      </p:nvGrpSpPr>
      <p:grpSpPr>
        <a:xfrm>
          <a:off x="0" y="0"/>
          <a:ext cx="0" cy="0"/>
          <a:chOff x="0" y="0"/>
          <a:chExt cx="0" cy="0"/>
        </a:xfrm>
      </p:grpSpPr>
      <p:sp>
        <p:nvSpPr>
          <p:cNvPr id="389" name="Google Shape;389;p37"/>
          <p:cNvSpPr txBox="1"/>
          <p:nvPr>
            <p:ph idx="1" type="body"/>
          </p:nvPr>
        </p:nvSpPr>
        <p:spPr>
          <a:xfrm>
            <a:off x="191193" y="581891"/>
            <a:ext cx="11937076" cy="5595072"/>
          </a:xfrm>
          <a:prstGeom prst="rect">
            <a:avLst/>
          </a:prstGeom>
          <a:noFill/>
          <a:ln>
            <a:noFill/>
          </a:ln>
        </p:spPr>
        <p:txBody>
          <a:bodyPr anchorCtr="0" anchor="t" bIns="45700" lIns="91425" spcFirstLastPara="1" rIns="91425" wrap="square" tIns="45700">
            <a:noAutofit/>
          </a:bodyPr>
          <a:lstStyle/>
          <a:p>
            <a:pPr indent="0" lvl="0" marL="0" rtl="0" algn="l">
              <a:lnSpc>
                <a:spcPct val="107000"/>
              </a:lnSpc>
              <a:spcBef>
                <a:spcPts val="0"/>
              </a:spcBef>
              <a:spcAft>
                <a:spcPts val="0"/>
              </a:spcAft>
              <a:buClr>
                <a:schemeClr val="dk1"/>
              </a:buClr>
              <a:buSzPts val="1600"/>
              <a:buNone/>
            </a:pPr>
            <a:r>
              <a:t/>
            </a:r>
            <a:endParaRPr b="1" sz="1600">
              <a:latin typeface="Roboto"/>
              <a:ea typeface="Roboto"/>
              <a:cs typeface="Roboto"/>
              <a:sym typeface="Roboto"/>
            </a:endParaRPr>
          </a:p>
          <a:p>
            <a:pPr indent="0" lvl="0" marL="0" rtl="0" algn="l">
              <a:lnSpc>
                <a:spcPct val="107000"/>
              </a:lnSpc>
              <a:spcBef>
                <a:spcPts val="0"/>
              </a:spcBef>
              <a:spcAft>
                <a:spcPts val="0"/>
              </a:spcAft>
              <a:buClr>
                <a:schemeClr val="dk1"/>
              </a:buClr>
              <a:buSzPts val="2200"/>
              <a:buNone/>
            </a:pPr>
            <a:r>
              <a:rPr b="1" lang="pl-PL" sz="2200"/>
              <a:t>Question 6</a:t>
            </a:r>
            <a:endParaRPr/>
          </a:p>
          <a:p>
            <a:pPr indent="0" lvl="0" marL="0" rtl="0" algn="l">
              <a:lnSpc>
                <a:spcPct val="107000"/>
              </a:lnSpc>
              <a:spcBef>
                <a:spcPts val="0"/>
              </a:spcBef>
              <a:spcAft>
                <a:spcPts val="0"/>
              </a:spcAft>
              <a:buClr>
                <a:srgbClr val="0C0C0C"/>
              </a:buClr>
              <a:buSzPts val="2200"/>
              <a:buNone/>
            </a:pPr>
            <a:r>
              <a:rPr i="1" lang="pl-PL" sz="2200">
                <a:solidFill>
                  <a:srgbClr val="0C0C0C"/>
                </a:solidFill>
              </a:rPr>
              <a:t>A take-make-consume-throw away </a:t>
            </a:r>
            <a:r>
              <a:rPr lang="pl-PL" sz="2200">
                <a:solidFill>
                  <a:srgbClr val="0C0C0C"/>
                </a:solidFill>
              </a:rPr>
              <a:t>pattern is the base of:</a:t>
            </a:r>
            <a:endParaRPr sz="2200"/>
          </a:p>
          <a:p>
            <a:pPr indent="0" lvl="0" marL="0" rtl="0" algn="l">
              <a:lnSpc>
                <a:spcPct val="107000"/>
              </a:lnSpc>
              <a:spcBef>
                <a:spcPts val="0"/>
              </a:spcBef>
              <a:spcAft>
                <a:spcPts val="0"/>
              </a:spcAft>
              <a:buClr>
                <a:schemeClr val="dk1"/>
              </a:buClr>
              <a:buSzPts val="2200"/>
              <a:buNone/>
            </a:pPr>
            <a:r>
              <a:rPr lang="pl-PL" sz="2200"/>
              <a:t>a) circular economy</a:t>
            </a:r>
            <a:endParaRPr sz="2200"/>
          </a:p>
          <a:p>
            <a:pPr indent="0" lvl="0" marL="0" rtl="0" algn="l">
              <a:lnSpc>
                <a:spcPct val="107000"/>
              </a:lnSpc>
              <a:spcBef>
                <a:spcPts val="0"/>
              </a:spcBef>
              <a:spcAft>
                <a:spcPts val="0"/>
              </a:spcAft>
              <a:buClr>
                <a:schemeClr val="dk1"/>
              </a:buClr>
              <a:buSzPts val="2200"/>
              <a:buNone/>
            </a:pPr>
            <a:r>
              <a:rPr lang="pl-PL" sz="2200"/>
              <a:t>b) sustainable development</a:t>
            </a:r>
            <a:endParaRPr/>
          </a:p>
          <a:p>
            <a:pPr indent="0" lvl="0" marL="0" rtl="0" algn="l">
              <a:lnSpc>
                <a:spcPct val="107000"/>
              </a:lnSpc>
              <a:spcBef>
                <a:spcPts val="0"/>
              </a:spcBef>
              <a:spcAft>
                <a:spcPts val="0"/>
              </a:spcAft>
              <a:buClr>
                <a:schemeClr val="dk1"/>
              </a:buClr>
              <a:buSzPts val="2200"/>
              <a:buNone/>
            </a:pPr>
            <a:r>
              <a:rPr lang="pl-PL" sz="2200"/>
              <a:t>c) industrial symbiosis</a:t>
            </a:r>
            <a:endParaRPr sz="2200"/>
          </a:p>
          <a:p>
            <a:pPr indent="0" lvl="0" marL="0" rtl="0" algn="l">
              <a:lnSpc>
                <a:spcPct val="107000"/>
              </a:lnSpc>
              <a:spcBef>
                <a:spcPts val="0"/>
              </a:spcBef>
              <a:spcAft>
                <a:spcPts val="0"/>
              </a:spcAft>
              <a:buClr>
                <a:schemeClr val="dk1"/>
              </a:buClr>
              <a:buSzPts val="2200"/>
              <a:buNone/>
            </a:pPr>
            <a:r>
              <a:rPr lang="pl-PL" sz="2200"/>
              <a:t>d) linear economy</a:t>
            </a:r>
            <a:br>
              <a:rPr lang="pl-PL" sz="2200"/>
            </a:br>
            <a:r>
              <a:rPr lang="pl-PL" sz="2200"/>
              <a:t>  </a:t>
            </a:r>
            <a:endParaRPr/>
          </a:p>
          <a:p>
            <a:pPr indent="0" lvl="0" marL="0" rtl="0" algn="l">
              <a:lnSpc>
                <a:spcPct val="107000"/>
              </a:lnSpc>
              <a:spcBef>
                <a:spcPts val="0"/>
              </a:spcBef>
              <a:spcAft>
                <a:spcPts val="0"/>
              </a:spcAft>
              <a:buClr>
                <a:schemeClr val="dk1"/>
              </a:buClr>
              <a:buSzPts val="2200"/>
              <a:buNone/>
            </a:pPr>
            <a:r>
              <a:rPr b="1" lang="pl-PL" sz="2200"/>
              <a:t>Question 7</a:t>
            </a:r>
            <a:endParaRPr/>
          </a:p>
          <a:p>
            <a:pPr indent="0" lvl="0" marL="0" rtl="0" algn="l">
              <a:lnSpc>
                <a:spcPct val="107000"/>
              </a:lnSpc>
              <a:spcBef>
                <a:spcPts val="0"/>
              </a:spcBef>
              <a:spcAft>
                <a:spcPts val="0"/>
              </a:spcAft>
              <a:buClr>
                <a:schemeClr val="dk1"/>
              </a:buClr>
              <a:buSzPts val="2200"/>
              <a:buNone/>
            </a:pPr>
            <a:r>
              <a:rPr lang="pl-PL" sz="2200"/>
              <a:t>It is not true that waste are:</a:t>
            </a:r>
            <a:endParaRPr/>
          </a:p>
          <a:p>
            <a:pPr indent="0" lvl="0" marL="0" rtl="0" algn="l">
              <a:lnSpc>
                <a:spcPct val="107000"/>
              </a:lnSpc>
              <a:spcBef>
                <a:spcPts val="0"/>
              </a:spcBef>
              <a:spcAft>
                <a:spcPts val="0"/>
              </a:spcAft>
              <a:buClr>
                <a:schemeClr val="dk1"/>
              </a:buClr>
              <a:buSzPts val="2200"/>
              <a:buNone/>
            </a:pPr>
            <a:r>
              <a:rPr lang="pl-PL" sz="2200"/>
              <a:t>a) solid or liquid </a:t>
            </a:r>
            <a:endParaRPr/>
          </a:p>
          <a:p>
            <a:pPr indent="0" lvl="0" marL="0" rtl="0" algn="l">
              <a:lnSpc>
                <a:spcPct val="107000"/>
              </a:lnSpc>
              <a:spcBef>
                <a:spcPts val="0"/>
              </a:spcBef>
              <a:spcAft>
                <a:spcPts val="0"/>
              </a:spcAft>
              <a:buClr>
                <a:schemeClr val="dk1"/>
              </a:buClr>
              <a:buSzPts val="2200"/>
              <a:buNone/>
            </a:pPr>
            <a:r>
              <a:rPr lang="pl-PL" sz="2200"/>
              <a:t>b) by-product coming from production or consumption</a:t>
            </a:r>
            <a:endParaRPr sz="2200"/>
          </a:p>
          <a:p>
            <a:pPr indent="0" lvl="0" marL="0" rtl="0" algn="l">
              <a:lnSpc>
                <a:spcPct val="107000"/>
              </a:lnSpc>
              <a:spcBef>
                <a:spcPts val="0"/>
              </a:spcBef>
              <a:spcAft>
                <a:spcPts val="0"/>
              </a:spcAft>
              <a:buClr>
                <a:schemeClr val="dk1"/>
              </a:buClr>
              <a:buSzPts val="2200"/>
              <a:buNone/>
            </a:pPr>
            <a:r>
              <a:rPr lang="pl-PL" sz="2200"/>
              <a:t>c) always useless</a:t>
            </a:r>
            <a:endParaRPr sz="2200"/>
          </a:p>
          <a:p>
            <a:pPr indent="0" lvl="0" marL="0" rtl="0" algn="l">
              <a:lnSpc>
                <a:spcPct val="107000"/>
              </a:lnSpc>
              <a:spcBef>
                <a:spcPts val="0"/>
              </a:spcBef>
              <a:spcAft>
                <a:spcPts val="0"/>
              </a:spcAft>
              <a:buClr>
                <a:schemeClr val="dk1"/>
              </a:buClr>
              <a:buSzPts val="2200"/>
              <a:buNone/>
            </a:pPr>
            <a:r>
              <a:rPr lang="pl-PL" sz="2200"/>
              <a:t>d) harmful or onerous for the environment or people</a:t>
            </a:r>
            <a:endParaRPr sz="22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4"/>
          <p:cNvSpPr txBox="1"/>
          <p:nvPr>
            <p:ph type="title"/>
          </p:nvPr>
        </p:nvSpPr>
        <p:spPr>
          <a:xfrm>
            <a:off x="751114" y="314695"/>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a:t>Content of the module </a:t>
            </a:r>
            <a:endParaRPr/>
          </a:p>
        </p:txBody>
      </p:sp>
      <p:sp>
        <p:nvSpPr>
          <p:cNvPr id="108" name="Google Shape;108;p4"/>
          <p:cNvSpPr txBox="1"/>
          <p:nvPr>
            <p:ph idx="1" type="body"/>
          </p:nvPr>
        </p:nvSpPr>
        <p:spPr>
          <a:xfrm>
            <a:off x="304800" y="1419498"/>
            <a:ext cx="11136086" cy="4748757"/>
          </a:xfrm>
          <a:prstGeom prst="rect">
            <a:avLst/>
          </a:prstGeom>
          <a:noFill/>
          <a:ln>
            <a:noFill/>
          </a:ln>
        </p:spPr>
        <p:txBody>
          <a:bodyPr anchorCtr="0" anchor="t" bIns="45700" lIns="91425" spcFirstLastPara="1" rIns="91425" wrap="square" tIns="45700">
            <a:normAutofit fontScale="92500" lnSpcReduction="20000"/>
          </a:bodyPr>
          <a:lstStyle/>
          <a:p>
            <a:pPr indent="-192723" lvl="0" marL="357188" rtl="0" algn="l">
              <a:lnSpc>
                <a:spcPct val="90000"/>
              </a:lnSpc>
              <a:spcBef>
                <a:spcPts val="0"/>
              </a:spcBef>
              <a:spcAft>
                <a:spcPts val="0"/>
              </a:spcAft>
              <a:buClr>
                <a:schemeClr val="dk1"/>
              </a:buClr>
              <a:buSzPct val="100000"/>
              <a:buFont typeface="Calibri"/>
              <a:buNone/>
            </a:pPr>
            <a:r>
              <a:t/>
            </a:r>
            <a:endParaRPr sz="2800">
              <a:solidFill>
                <a:srgbClr val="FF0000"/>
              </a:solidFill>
            </a:endParaRPr>
          </a:p>
          <a:p>
            <a:pPr indent="-514350" lvl="0" marL="514350" rtl="0" algn="l">
              <a:lnSpc>
                <a:spcPct val="90000"/>
              </a:lnSpc>
              <a:spcBef>
                <a:spcPts val="1000"/>
              </a:spcBef>
              <a:spcAft>
                <a:spcPts val="0"/>
              </a:spcAft>
              <a:buClr>
                <a:schemeClr val="dk1"/>
              </a:buClr>
              <a:buSzPct val="100000"/>
              <a:buFont typeface="Calibri"/>
              <a:buAutoNum type="arabicPeriod"/>
            </a:pPr>
            <a:r>
              <a:rPr lang="pl-PL" sz="2800"/>
              <a:t>Main problems in EU’s industry</a:t>
            </a:r>
            <a:endParaRPr sz="2800"/>
          </a:p>
          <a:p>
            <a:pPr indent="-514350" lvl="0" marL="514350" rtl="0" algn="l">
              <a:lnSpc>
                <a:spcPct val="90000"/>
              </a:lnSpc>
              <a:spcBef>
                <a:spcPts val="1000"/>
              </a:spcBef>
              <a:spcAft>
                <a:spcPts val="0"/>
              </a:spcAft>
              <a:buClr>
                <a:schemeClr val="dk1"/>
              </a:buClr>
              <a:buSzPct val="100000"/>
              <a:buFont typeface="Calibri"/>
              <a:buAutoNum type="arabicPeriod"/>
            </a:pPr>
            <a:r>
              <a:rPr lang="pl-PL" sz="2800"/>
              <a:t>Industry for a clean and circular economy as one of the elements of the UE Green Deal strategy</a:t>
            </a:r>
            <a:endParaRPr sz="2800"/>
          </a:p>
          <a:p>
            <a:pPr indent="-514350" lvl="0" marL="514350" rtl="0" algn="l">
              <a:lnSpc>
                <a:spcPct val="90000"/>
              </a:lnSpc>
              <a:spcBef>
                <a:spcPts val="1000"/>
              </a:spcBef>
              <a:spcAft>
                <a:spcPts val="0"/>
              </a:spcAft>
              <a:buClr>
                <a:schemeClr val="dk1"/>
              </a:buClr>
              <a:buSzPct val="100000"/>
              <a:buFont typeface="Calibri"/>
              <a:buAutoNum type="arabicPeriod"/>
            </a:pPr>
            <a:r>
              <a:rPr lang="pl-PL" sz="2800"/>
              <a:t>Basics of the Circular Economy concept (definition, assumptions, groups of activities)</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pl-PL" sz="2800"/>
              <a:t>European Commission Circular Economy policy (problems, objectives, actions)  </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pl-PL" sz="2800"/>
              <a:t>Circular Economy best practices in industry and cities </a:t>
            </a:r>
            <a:endParaRPr/>
          </a:p>
          <a:p>
            <a:pPr indent="-146367" lvl="0" marL="228600" rtl="0" algn="l">
              <a:lnSpc>
                <a:spcPct val="90000"/>
              </a:lnSpc>
              <a:spcBef>
                <a:spcPts val="1000"/>
              </a:spcBef>
              <a:spcAft>
                <a:spcPts val="0"/>
              </a:spcAft>
              <a:buClr>
                <a:schemeClr val="dk1"/>
              </a:buClr>
              <a:buSzPct val="100000"/>
              <a:buNone/>
            </a:pPr>
            <a:r>
              <a:t/>
            </a:r>
            <a:endParaRPr sz="1400">
              <a:solidFill>
                <a:srgbClr val="FF0000"/>
              </a:solidFill>
            </a:endParaRPr>
          </a:p>
          <a:p>
            <a:pPr indent="0" lvl="0" marL="0" rtl="0" algn="l">
              <a:lnSpc>
                <a:spcPct val="90000"/>
              </a:lnSpc>
              <a:spcBef>
                <a:spcPts val="1000"/>
              </a:spcBef>
              <a:spcAft>
                <a:spcPts val="0"/>
              </a:spcAft>
              <a:buClr>
                <a:schemeClr val="dk1"/>
              </a:buClr>
              <a:buSzPct val="100000"/>
              <a:buNone/>
            </a:pPr>
            <a:r>
              <a:rPr b="1" lang="pl-PL"/>
              <a:t>Teaching methods: </a:t>
            </a:r>
            <a:r>
              <a:rPr lang="pl-PL"/>
              <a:t>lectures, case study, quiz, self-study of additional materials</a:t>
            </a:r>
            <a:endParaRPr/>
          </a:p>
          <a:p>
            <a:pPr indent="0" lvl="0" marL="0" rtl="0" algn="l">
              <a:lnSpc>
                <a:spcPct val="90000"/>
              </a:lnSpc>
              <a:spcBef>
                <a:spcPts val="1000"/>
              </a:spcBef>
              <a:spcAft>
                <a:spcPts val="0"/>
              </a:spcAft>
              <a:buClr>
                <a:schemeClr val="dk1"/>
              </a:buClr>
              <a:buSzPct val="100000"/>
              <a:buNone/>
            </a:pPr>
            <a:r>
              <a:rPr b="1" lang="pl-PL"/>
              <a:t>Duration: </a:t>
            </a:r>
            <a:r>
              <a:rPr lang="pl-PL"/>
              <a:t>2.5 hours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5"/>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pl-PL" cap="small"/>
              <a:t>Glossary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6"/>
          <p:cNvSpPr txBox="1"/>
          <p:nvPr>
            <p:ph idx="1" type="body"/>
          </p:nvPr>
        </p:nvSpPr>
        <p:spPr>
          <a:xfrm>
            <a:off x="766618" y="886691"/>
            <a:ext cx="10572173" cy="5317981"/>
          </a:xfrm>
          <a:prstGeom prst="rect">
            <a:avLst/>
          </a:prstGeom>
          <a:noFill/>
          <a:ln>
            <a:noFill/>
          </a:ln>
        </p:spPr>
        <p:txBody>
          <a:bodyPr anchorCtr="0" anchor="t" bIns="45700" lIns="91425" spcFirstLastPara="1" rIns="91425" wrap="square" tIns="45700">
            <a:normAutofit fontScale="92500" lnSpcReduction="10000"/>
          </a:bodyPr>
          <a:lstStyle/>
          <a:p>
            <a:pPr indent="-228600" lvl="0" marL="228600" rtl="0" algn="l">
              <a:lnSpc>
                <a:spcPct val="90000"/>
              </a:lnSpc>
              <a:spcBef>
                <a:spcPts val="0"/>
              </a:spcBef>
              <a:spcAft>
                <a:spcPts val="0"/>
              </a:spcAft>
              <a:buClr>
                <a:schemeClr val="dk1"/>
              </a:buClr>
              <a:buSzPct val="100000"/>
              <a:buChar char="•"/>
            </a:pPr>
            <a:r>
              <a:rPr b="1" lang="pl-PL"/>
              <a:t>Circular Economy </a:t>
            </a:r>
            <a:r>
              <a:rPr lang="pl-PL"/>
              <a:t>- </a:t>
            </a:r>
            <a:r>
              <a:rPr lang="pl-PL" sz="2400"/>
              <a:t>it is a production and consumption model, which involves sharing, leasing, reusing, repairing, refurbishing and recycling existing materials and products as long as possible. In this way, the life cycle of products is extended.</a:t>
            </a:r>
            <a:endParaRPr/>
          </a:p>
          <a:p>
            <a:pPr indent="0" lvl="0" marL="0" rtl="0" algn="l">
              <a:lnSpc>
                <a:spcPct val="90000"/>
              </a:lnSpc>
              <a:spcBef>
                <a:spcPts val="1000"/>
              </a:spcBef>
              <a:spcAft>
                <a:spcPts val="0"/>
              </a:spcAft>
              <a:buClr>
                <a:schemeClr val="dk1"/>
              </a:buClr>
              <a:buSzPct val="100000"/>
              <a:buNone/>
            </a:pPr>
            <a:r>
              <a:rPr lang="pl-PL" sz="1200"/>
              <a:t>Source: </a:t>
            </a:r>
            <a:r>
              <a:rPr lang="pl-PL" sz="1200" u="sng">
                <a:solidFill>
                  <a:schemeClr val="hlink"/>
                </a:solidFill>
                <a:hlinkClick r:id="rId3"/>
              </a:rPr>
              <a:t>Circular economy: definition, importance and benefits | News | European Parliament (europa.eu)</a:t>
            </a:r>
            <a:endParaRPr sz="1200"/>
          </a:p>
          <a:p>
            <a:pPr indent="-228600" lvl="0" marL="228600" rtl="0" algn="l">
              <a:lnSpc>
                <a:spcPct val="90000"/>
              </a:lnSpc>
              <a:spcBef>
                <a:spcPts val="1000"/>
              </a:spcBef>
              <a:spcAft>
                <a:spcPts val="0"/>
              </a:spcAft>
              <a:buClr>
                <a:schemeClr val="dk1"/>
              </a:buClr>
              <a:buSzPct val="100000"/>
              <a:buChar char="•"/>
            </a:pPr>
            <a:r>
              <a:rPr b="1" lang="pl-PL"/>
              <a:t>Industrial Symbiosis  </a:t>
            </a:r>
            <a:r>
              <a:rPr lang="pl-PL"/>
              <a:t>- </a:t>
            </a:r>
            <a:r>
              <a:rPr lang="pl-PL" sz="2400"/>
              <a:t>the process by which waste or by-products of an industry or industrial process become the raw materials for another.</a:t>
            </a:r>
            <a:endParaRPr/>
          </a:p>
          <a:p>
            <a:pPr indent="0" lvl="0" marL="0" rtl="0" algn="l">
              <a:lnSpc>
                <a:spcPct val="90000"/>
              </a:lnSpc>
              <a:spcBef>
                <a:spcPts val="1000"/>
              </a:spcBef>
              <a:spcAft>
                <a:spcPts val="0"/>
              </a:spcAft>
              <a:buClr>
                <a:schemeClr val="dk1"/>
              </a:buClr>
              <a:buSzPct val="100000"/>
              <a:buNone/>
            </a:pPr>
            <a:r>
              <a:rPr lang="pl-PL" sz="1200"/>
              <a:t>Source: Kalundborg Symbiosis, </a:t>
            </a:r>
            <a:r>
              <a:rPr lang="pl-PL" sz="1200" u="sng">
                <a:solidFill>
                  <a:schemeClr val="hlink"/>
                </a:solidFill>
                <a:hlinkClick r:id="rId4"/>
              </a:rPr>
              <a:t>http://www.symbiosis.dk/en/</a:t>
            </a:r>
            <a:endParaRPr sz="1200"/>
          </a:p>
          <a:p>
            <a:pPr indent="-228600" lvl="0" marL="228600" rtl="0" algn="l">
              <a:lnSpc>
                <a:spcPct val="90000"/>
              </a:lnSpc>
              <a:spcBef>
                <a:spcPts val="1000"/>
              </a:spcBef>
              <a:spcAft>
                <a:spcPts val="0"/>
              </a:spcAft>
              <a:buClr>
                <a:schemeClr val="dk1"/>
              </a:buClr>
              <a:buSzPct val="100000"/>
              <a:buChar char="•"/>
            </a:pPr>
            <a:r>
              <a:rPr b="1" lang="pl-PL"/>
              <a:t>Recovery</a:t>
            </a:r>
            <a:r>
              <a:rPr lang="pl-PL"/>
              <a:t> - </a:t>
            </a:r>
            <a:r>
              <a:rPr lang="pl-PL" sz="2400"/>
              <a:t>energy recovery from waste is converting non-recyclable waste materials into useable heat, electricity, or fuel through various processes, including combustion, gasification, pyrolization, anaerobic digestion, and landfill gas (LFG) recovery. This process is often called waste-to-energy (WTE).</a:t>
            </a:r>
            <a:endParaRPr/>
          </a:p>
          <a:p>
            <a:pPr indent="0" lvl="0" marL="0" rtl="0" algn="l">
              <a:lnSpc>
                <a:spcPct val="90000"/>
              </a:lnSpc>
              <a:spcBef>
                <a:spcPts val="1000"/>
              </a:spcBef>
              <a:spcAft>
                <a:spcPts val="0"/>
              </a:spcAft>
              <a:buClr>
                <a:schemeClr val="dk1"/>
              </a:buClr>
              <a:buSzPct val="100000"/>
              <a:buNone/>
            </a:pPr>
            <a:r>
              <a:rPr lang="pl-PL" sz="1200"/>
              <a:t>Source: </a:t>
            </a:r>
            <a:r>
              <a:rPr lang="pl-PL" sz="1200" u="sng">
                <a:solidFill>
                  <a:schemeClr val="hlink"/>
                </a:solidFill>
                <a:hlinkClick r:id="rId5"/>
              </a:rPr>
              <a:t>Energy Recovery from the Combustion of Municipal Solid Waste (MSW) | US EPA</a:t>
            </a:r>
            <a:endParaRPr sz="1200"/>
          </a:p>
          <a:p>
            <a:pPr indent="-228600" lvl="0" marL="228600" rtl="0" algn="l">
              <a:lnSpc>
                <a:spcPct val="90000"/>
              </a:lnSpc>
              <a:spcBef>
                <a:spcPts val="1000"/>
              </a:spcBef>
              <a:spcAft>
                <a:spcPts val="0"/>
              </a:spcAft>
              <a:buClr>
                <a:schemeClr val="dk1"/>
              </a:buClr>
              <a:buSzPct val="100000"/>
              <a:buChar char="•"/>
            </a:pPr>
            <a:r>
              <a:rPr b="1" lang="pl-PL"/>
              <a:t>Recycling</a:t>
            </a:r>
            <a:r>
              <a:rPr lang="pl-PL"/>
              <a:t> - </a:t>
            </a:r>
            <a:r>
              <a:rPr lang="pl-PL" sz="2400"/>
              <a:t>any recovery operation by which waste materials are reprocessed into products, materials or substances, whether for original or other purposes, except use as fuel.</a:t>
            </a:r>
            <a:endParaRPr/>
          </a:p>
          <a:p>
            <a:pPr indent="0" lvl="0" marL="0" rtl="0" algn="l">
              <a:lnSpc>
                <a:spcPct val="90000"/>
              </a:lnSpc>
              <a:spcBef>
                <a:spcPts val="1000"/>
              </a:spcBef>
              <a:spcAft>
                <a:spcPts val="0"/>
              </a:spcAft>
              <a:buClr>
                <a:schemeClr val="dk1"/>
              </a:buClr>
              <a:buSzPct val="100000"/>
              <a:buNone/>
            </a:pPr>
            <a:r>
              <a:rPr lang="pl-PL" sz="1200"/>
              <a:t>Source: Directive 2008/98/EC of the European Parliament and of the Council of 19 November 2008 on waste and repealing certain Directives</a:t>
            </a:r>
            <a:r>
              <a:rPr lang="pl-PL" sz="1200" u="sng">
                <a:solidFill>
                  <a:schemeClr val="hlink"/>
                </a:solidFill>
                <a:hlinkClick r:id="rId6"/>
              </a:rPr>
              <a:t>EUR-Lex - 32008L0098 - EN - EUR-Lex (europa.eu)</a:t>
            </a:r>
            <a:endParaRPr sz="2400"/>
          </a:p>
          <a:p>
            <a:pPr indent="-64135" lvl="0" marL="228600" rtl="0" algn="l">
              <a:lnSpc>
                <a:spcPct val="90000"/>
              </a:lnSpc>
              <a:spcBef>
                <a:spcPts val="1000"/>
              </a:spcBef>
              <a:spcAft>
                <a:spcPts val="0"/>
              </a:spcAft>
              <a:buClr>
                <a:schemeClr val="dk1"/>
              </a:buClr>
              <a:buSzPct val="100000"/>
              <a:buNone/>
            </a:pPr>
            <a:r>
              <a:t/>
            </a:r>
            <a:endParaRPr/>
          </a:p>
          <a:p>
            <a:pPr indent="-64135" lvl="0" marL="228600" rtl="0" algn="l">
              <a:lnSpc>
                <a:spcPct val="90000"/>
              </a:lnSpc>
              <a:spcBef>
                <a:spcPts val="1000"/>
              </a:spcBef>
              <a:spcAft>
                <a:spcPts val="0"/>
              </a:spcAft>
              <a:buClr>
                <a:schemeClr val="dk1"/>
              </a:buClr>
              <a:buSzPct val="100000"/>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7"/>
          <p:cNvSpPr txBox="1"/>
          <p:nvPr>
            <p:ph idx="1" type="body"/>
          </p:nvPr>
        </p:nvSpPr>
        <p:spPr>
          <a:xfrm>
            <a:off x="895926" y="738909"/>
            <a:ext cx="10457873" cy="5438054"/>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b="1" lang="pl-PL"/>
              <a:t>Waste:</a:t>
            </a:r>
            <a:endParaRPr/>
          </a:p>
          <a:p>
            <a:pPr indent="-228600" lvl="1" marL="685800" rtl="0" algn="l">
              <a:lnSpc>
                <a:spcPct val="90000"/>
              </a:lnSpc>
              <a:spcBef>
                <a:spcPts val="500"/>
              </a:spcBef>
              <a:spcAft>
                <a:spcPts val="0"/>
              </a:spcAft>
              <a:buClr>
                <a:schemeClr val="dk1"/>
              </a:buClr>
              <a:buSzPts val="2400"/>
              <a:buFont typeface="Noto Sans Symbols"/>
              <a:buChar char="⮚"/>
            </a:pPr>
            <a:r>
              <a:rPr lang="pl-PL">
                <a:solidFill>
                  <a:schemeClr val="dk1"/>
                </a:solidFill>
              </a:rPr>
              <a:t> any substance or object which the holder discards or intends or is required to discard,</a:t>
            </a:r>
            <a:endParaRPr>
              <a:solidFill>
                <a:schemeClr val="dk1"/>
              </a:solidFill>
            </a:endParaRPr>
          </a:p>
          <a:p>
            <a:pPr indent="0" lvl="0" marL="0" rtl="0" algn="l">
              <a:lnSpc>
                <a:spcPct val="90000"/>
              </a:lnSpc>
              <a:spcBef>
                <a:spcPts val="1000"/>
              </a:spcBef>
              <a:spcAft>
                <a:spcPts val="0"/>
              </a:spcAft>
              <a:buClr>
                <a:schemeClr val="dk1"/>
              </a:buClr>
              <a:buSzPts val="2800"/>
              <a:buNone/>
            </a:pPr>
            <a:r>
              <a:rPr lang="pl-PL" sz="2800">
                <a:solidFill>
                  <a:schemeClr val="dk1"/>
                </a:solidFill>
              </a:rPr>
              <a:t>or</a:t>
            </a:r>
            <a:endParaRPr sz="2800">
              <a:solidFill>
                <a:schemeClr val="dk1"/>
              </a:solidFill>
            </a:endParaRPr>
          </a:p>
          <a:p>
            <a:pPr indent="-228600" lvl="1" marL="685800" rtl="0" algn="l">
              <a:lnSpc>
                <a:spcPct val="90000"/>
              </a:lnSpc>
              <a:spcBef>
                <a:spcPts val="500"/>
              </a:spcBef>
              <a:spcAft>
                <a:spcPts val="0"/>
              </a:spcAft>
              <a:buClr>
                <a:schemeClr val="dk1"/>
              </a:buClr>
              <a:buSzPts val="2400"/>
              <a:buFont typeface="Noto Sans Symbols"/>
              <a:buChar char="⮚"/>
            </a:pPr>
            <a:r>
              <a:rPr lang="pl-PL"/>
              <a:t> solid or liquid (but not being wastewater) by-product coming from production or consumption, useless in time and place where it was created and harmful or onerous for the environment or people.</a:t>
            </a:r>
            <a:endParaRPr/>
          </a:p>
          <a:p>
            <a:pPr indent="0" lvl="1" marL="0" rtl="0" algn="l">
              <a:lnSpc>
                <a:spcPct val="90000"/>
              </a:lnSpc>
              <a:spcBef>
                <a:spcPts val="1000"/>
              </a:spcBef>
              <a:spcAft>
                <a:spcPts val="0"/>
              </a:spcAft>
              <a:buClr>
                <a:schemeClr val="dk1"/>
              </a:buClr>
              <a:buSzPts val="1200"/>
              <a:buNone/>
            </a:pPr>
            <a:r>
              <a:rPr lang="pl-PL" sz="1200"/>
              <a:t>Source: Directive 2008/98/EC of the European Parliament and of the Council of 19 November 2008 on waste and repealing certain Directives</a:t>
            </a:r>
            <a:r>
              <a:rPr lang="pl-PL" sz="1200" u="sng">
                <a:solidFill>
                  <a:schemeClr val="hlink"/>
                </a:solidFill>
                <a:hlinkClick r:id="rId3"/>
              </a:rPr>
              <a:t>EUR-Lex - 32008L0098 - EN - EUR-Lex (europa.eu</a:t>
            </a:r>
            <a:endParaRPr sz="1200"/>
          </a:p>
          <a:p>
            <a:pPr indent="-228600" lvl="0" marL="228600" rtl="0" algn="l">
              <a:lnSpc>
                <a:spcPct val="90000"/>
              </a:lnSpc>
              <a:spcBef>
                <a:spcPts val="1000"/>
              </a:spcBef>
              <a:spcAft>
                <a:spcPts val="0"/>
              </a:spcAft>
              <a:buClr>
                <a:schemeClr val="dk1"/>
              </a:buClr>
              <a:buSzPts val="2800"/>
              <a:buChar char="•"/>
            </a:pPr>
            <a:r>
              <a:rPr b="1" lang="pl-PL"/>
              <a:t>Industrial Waste </a:t>
            </a:r>
            <a:r>
              <a:rPr lang="pl-PL"/>
              <a:t>- </a:t>
            </a:r>
            <a:r>
              <a:rPr lang="pl-PL" sz="2400"/>
              <a:t>waste materials discarded from industrial operations or derived from manufacturing processes; may be solid, sludge (wet solids) or liquid wastes and may or may not be considered hazardous.</a:t>
            </a:r>
            <a:endParaRPr/>
          </a:p>
          <a:p>
            <a:pPr indent="0" lvl="1" marL="0" rtl="0" algn="l">
              <a:lnSpc>
                <a:spcPct val="90000"/>
              </a:lnSpc>
              <a:spcBef>
                <a:spcPts val="1000"/>
              </a:spcBef>
              <a:spcAft>
                <a:spcPts val="0"/>
              </a:spcAft>
              <a:buClr>
                <a:schemeClr val="dk1"/>
              </a:buClr>
              <a:buSzPts val="1200"/>
              <a:buNone/>
            </a:pPr>
            <a:r>
              <a:rPr lang="pl-PL" sz="1200"/>
              <a:t>Source: </a:t>
            </a:r>
            <a:r>
              <a:rPr lang="pl-PL" sz="1200" u="sng">
                <a:solidFill>
                  <a:schemeClr val="hlink"/>
                </a:solidFill>
                <a:hlinkClick r:id="rId4"/>
              </a:rPr>
              <a:t>industrial waste — European Environment Agency (europa.eu)</a:t>
            </a:r>
            <a:endParaRPr sz="12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8"/>
          <p:cNvSpPr txBox="1"/>
          <p:nvPr>
            <p:ph idx="1" type="body"/>
          </p:nvPr>
        </p:nvSpPr>
        <p:spPr>
          <a:xfrm>
            <a:off x="895926" y="738909"/>
            <a:ext cx="10457873" cy="5438054"/>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400"/>
              <a:buChar char="•"/>
            </a:pPr>
            <a:r>
              <a:rPr b="1" lang="pl-PL" sz="2400"/>
              <a:t>Sustainable Production </a:t>
            </a:r>
            <a:r>
              <a:rPr lang="pl-PL" sz="2400"/>
              <a:t>- holistic approach to minimize the negative environmental impact of existing production and consumption systems. It is the production of goods and services that:  </a:t>
            </a:r>
            <a:endParaRPr/>
          </a:p>
          <a:p>
            <a:pPr indent="-342900" lvl="1" marL="1085850" rtl="0" algn="l">
              <a:lnSpc>
                <a:spcPct val="90000"/>
              </a:lnSpc>
              <a:spcBef>
                <a:spcPts val="500"/>
              </a:spcBef>
              <a:spcAft>
                <a:spcPts val="0"/>
              </a:spcAft>
              <a:buClr>
                <a:schemeClr val="dk1"/>
              </a:buClr>
              <a:buSzPts val="2200"/>
              <a:buFont typeface="Noto Sans Symbols"/>
              <a:buChar char="⮚"/>
            </a:pPr>
            <a:r>
              <a:rPr lang="pl-PL" sz="2200"/>
              <a:t>uses processes and systems that do not pollute the environment</a:t>
            </a:r>
            <a:endParaRPr/>
          </a:p>
          <a:p>
            <a:pPr indent="-342900" lvl="1" marL="1085850" rtl="0" algn="l">
              <a:lnSpc>
                <a:spcPct val="90000"/>
              </a:lnSpc>
              <a:spcBef>
                <a:spcPts val="500"/>
              </a:spcBef>
              <a:spcAft>
                <a:spcPts val="0"/>
              </a:spcAft>
              <a:buClr>
                <a:schemeClr val="dk1"/>
              </a:buClr>
              <a:buSzPts val="2200"/>
              <a:buFont typeface="Noto Sans Symbols"/>
              <a:buChar char="⮚"/>
            </a:pPr>
            <a:r>
              <a:rPr lang="pl-PL" sz="2200"/>
              <a:t>saves energy and raw materials</a:t>
            </a:r>
            <a:endParaRPr/>
          </a:p>
          <a:p>
            <a:pPr indent="-342900" lvl="1" marL="1085850" rtl="0" algn="l">
              <a:lnSpc>
                <a:spcPct val="90000"/>
              </a:lnSpc>
              <a:spcBef>
                <a:spcPts val="500"/>
              </a:spcBef>
              <a:spcAft>
                <a:spcPts val="0"/>
              </a:spcAft>
              <a:buClr>
                <a:schemeClr val="dk1"/>
              </a:buClr>
              <a:buSzPts val="2200"/>
              <a:buFont typeface="Noto Sans Symbols"/>
              <a:buChar char="⮚"/>
            </a:pPr>
            <a:r>
              <a:rPr lang="pl-PL" sz="2200"/>
              <a:t>is economically realistic </a:t>
            </a:r>
            <a:endParaRPr/>
          </a:p>
          <a:p>
            <a:pPr indent="-342900" lvl="1" marL="1085850" rtl="0" algn="l">
              <a:lnSpc>
                <a:spcPct val="90000"/>
              </a:lnSpc>
              <a:spcBef>
                <a:spcPts val="500"/>
              </a:spcBef>
              <a:spcAft>
                <a:spcPts val="0"/>
              </a:spcAft>
              <a:buClr>
                <a:schemeClr val="dk1"/>
              </a:buClr>
              <a:buSzPts val="2200"/>
              <a:buFont typeface="Noto Sans Symbols"/>
              <a:buChar char="⮚"/>
            </a:pPr>
            <a:r>
              <a:rPr lang="pl-PL" sz="2200"/>
              <a:t>is safe and not threatening people's health </a:t>
            </a:r>
            <a:endParaRPr/>
          </a:p>
          <a:p>
            <a:pPr indent="-342900" lvl="1" marL="1085850" rtl="0" algn="l">
              <a:lnSpc>
                <a:spcPct val="90000"/>
              </a:lnSpc>
              <a:spcBef>
                <a:spcPts val="500"/>
              </a:spcBef>
              <a:spcAft>
                <a:spcPts val="0"/>
              </a:spcAft>
              <a:buClr>
                <a:schemeClr val="dk1"/>
              </a:buClr>
              <a:buSzPts val="2200"/>
              <a:buFont typeface="Noto Sans Symbols"/>
              <a:buChar char="⮚"/>
            </a:pPr>
            <a:r>
              <a:rPr lang="pl-PL" sz="2200"/>
              <a:t>is socially and creatively profitable for all working people. </a:t>
            </a:r>
            <a:endParaRPr/>
          </a:p>
          <a:p>
            <a:pPr indent="0" lvl="0" marL="0" rtl="0" algn="l">
              <a:lnSpc>
                <a:spcPct val="90000"/>
              </a:lnSpc>
              <a:spcBef>
                <a:spcPts val="1000"/>
              </a:spcBef>
              <a:spcAft>
                <a:spcPts val="0"/>
              </a:spcAft>
              <a:buClr>
                <a:schemeClr val="dk1"/>
              </a:buClr>
              <a:buSzPts val="1200"/>
              <a:buNone/>
            </a:pPr>
            <a:r>
              <a:rPr lang="pl-PL" sz="1200"/>
              <a:t>Source: </a:t>
            </a:r>
            <a:r>
              <a:rPr lang="pl-PL" sz="1200" u="sng">
                <a:solidFill>
                  <a:schemeClr val="hlink"/>
                </a:solidFill>
                <a:hlinkClick r:id="rId3"/>
              </a:rPr>
              <a:t>Sustainable Manufacturing | US EPA</a:t>
            </a:r>
            <a:endParaRPr sz="12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9"/>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pl-PL" cap="small"/>
              <a:t>Teaching  materials</a:t>
            </a:r>
            <a:endParaRPr/>
          </a:p>
        </p:txBody>
      </p:sp>
    </p:spTree>
  </p:cSld>
  <p:clrMapOvr>
    <a:masterClrMapping/>
  </p:clrMapOvr>
</p:sld>
</file>

<file path=ppt/theme/theme1.xml><?xml version="1.0" encoding="utf-8"?>
<a:theme xmlns:a="http://schemas.openxmlformats.org/drawingml/2006/main" xmlns:r="http://schemas.openxmlformats.org/officeDocument/2006/relationships" name="Motyw pakietu Office">
  <a:themeElements>
    <a:clrScheme name="Niebieski">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otyw pakietu Office">
  <a:themeElements>
    <a:clrScheme name="Pakiet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2021-03-17T15:35:01Z</dcterms:created>
  <dc:creator>Danuta Szpilko</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0x0101006BB1CE6E337D584EAB9F6A325E920394</vt:lpwstr>
  </property>
</Properties>
</file>